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9.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0.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477" r:id="rId4"/>
    <p:sldMasterId id="2147484555" r:id="rId5"/>
    <p:sldMasterId id="2147484589" r:id="rId6"/>
    <p:sldMasterId id="2147484624" r:id="rId7"/>
    <p:sldMasterId id="2147484657" r:id="rId8"/>
    <p:sldMasterId id="2147484701" r:id="rId9"/>
    <p:sldMasterId id="2147484720" r:id="rId10"/>
    <p:sldMasterId id="2147484749" r:id="rId11"/>
    <p:sldMasterId id="2147484789" r:id="rId12"/>
    <p:sldMasterId id="2147484801" r:id="rId13"/>
    <p:sldMasterId id="2147484863" r:id="rId14"/>
    <p:sldMasterId id="2147484901" r:id="rId15"/>
    <p:sldMasterId id="2147484941" r:id="rId16"/>
  </p:sldMasterIdLst>
  <p:notesMasterIdLst>
    <p:notesMasterId r:id="rId66"/>
  </p:notesMasterIdLst>
  <p:handoutMasterIdLst>
    <p:handoutMasterId r:id="rId67"/>
  </p:handoutMasterIdLst>
  <p:sldIdLst>
    <p:sldId id="256" r:id="rId17"/>
    <p:sldId id="268" r:id="rId18"/>
    <p:sldId id="2076138369" r:id="rId19"/>
    <p:sldId id="2076138367" r:id="rId20"/>
    <p:sldId id="2076138377" r:id="rId21"/>
    <p:sldId id="2076138370" r:id="rId22"/>
    <p:sldId id="2076137019" r:id="rId23"/>
    <p:sldId id="2076137010" r:id="rId24"/>
    <p:sldId id="2076136701" r:id="rId25"/>
    <p:sldId id="2076137006" r:id="rId26"/>
    <p:sldId id="2076137011" r:id="rId27"/>
    <p:sldId id="2076137012" r:id="rId28"/>
    <p:sldId id="2076137021" r:id="rId29"/>
    <p:sldId id="301" r:id="rId30"/>
    <p:sldId id="2076136699" r:id="rId31"/>
    <p:sldId id="1879" r:id="rId32"/>
    <p:sldId id="2076137013" r:id="rId33"/>
    <p:sldId id="2076136700" r:id="rId34"/>
    <p:sldId id="2076138364" r:id="rId35"/>
    <p:sldId id="2076137022" r:id="rId36"/>
    <p:sldId id="2076137024" r:id="rId37"/>
    <p:sldId id="2076137025" r:id="rId38"/>
    <p:sldId id="2076137026" r:id="rId39"/>
    <p:sldId id="2076137027" r:id="rId40"/>
    <p:sldId id="2076137028" r:id="rId41"/>
    <p:sldId id="2076137029" r:id="rId42"/>
    <p:sldId id="2076138378" r:id="rId43"/>
    <p:sldId id="4574" r:id="rId44"/>
    <p:sldId id="2076138376" r:id="rId45"/>
    <p:sldId id="1603" r:id="rId46"/>
    <p:sldId id="2076136986" r:id="rId47"/>
    <p:sldId id="2076138365" r:id="rId48"/>
    <p:sldId id="2076136993" r:id="rId49"/>
    <p:sldId id="2076136996" r:id="rId50"/>
    <p:sldId id="2076136997" r:id="rId51"/>
    <p:sldId id="2076136998" r:id="rId52"/>
    <p:sldId id="2076136999" r:id="rId53"/>
    <p:sldId id="2076138372" r:id="rId54"/>
    <p:sldId id="2076137023" r:id="rId55"/>
    <p:sldId id="2076138373" r:id="rId56"/>
    <p:sldId id="2076138374" r:id="rId57"/>
    <p:sldId id="2076138375" r:id="rId58"/>
    <p:sldId id="1252" r:id="rId59"/>
    <p:sldId id="1266" r:id="rId60"/>
    <p:sldId id="1278" r:id="rId61"/>
    <p:sldId id="8357" r:id="rId62"/>
    <p:sldId id="2076138361" r:id="rId63"/>
    <p:sldId id="271" r:id="rId64"/>
    <p:sldId id="257" r:id="rId65"/>
  </p:sldIdLst>
  <p:sldSz cx="12192000" cy="6858000"/>
  <p:notesSz cx="6858000" cy="2209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710264DD-B779-488C-A075-4AF6E81843F4}">
          <p14:sldIdLst>
            <p14:sldId id="256"/>
            <p14:sldId id="268"/>
            <p14:sldId id="2076138369"/>
            <p14:sldId id="2076138367"/>
            <p14:sldId id="2076138377"/>
            <p14:sldId id="2076138370"/>
            <p14:sldId id="2076137019"/>
            <p14:sldId id="2076137010"/>
            <p14:sldId id="2076136701"/>
            <p14:sldId id="2076137006"/>
            <p14:sldId id="2076137011"/>
            <p14:sldId id="2076137012"/>
            <p14:sldId id="2076137021"/>
            <p14:sldId id="301"/>
            <p14:sldId id="2076136699"/>
            <p14:sldId id="1879"/>
            <p14:sldId id="2076137013"/>
            <p14:sldId id="2076136700"/>
            <p14:sldId id="2076138364"/>
            <p14:sldId id="2076137022"/>
            <p14:sldId id="2076137024"/>
            <p14:sldId id="2076137025"/>
            <p14:sldId id="2076137026"/>
            <p14:sldId id="2076137027"/>
            <p14:sldId id="2076137028"/>
            <p14:sldId id="2076137029"/>
            <p14:sldId id="2076138378"/>
            <p14:sldId id="4574"/>
            <p14:sldId id="2076138376"/>
            <p14:sldId id="1603"/>
            <p14:sldId id="2076136986"/>
            <p14:sldId id="2076138365"/>
            <p14:sldId id="2076136993"/>
            <p14:sldId id="2076136996"/>
            <p14:sldId id="2076136997"/>
            <p14:sldId id="2076136998"/>
            <p14:sldId id="2076136999"/>
            <p14:sldId id="2076138372"/>
            <p14:sldId id="2076137023"/>
            <p14:sldId id="2076138373"/>
            <p14:sldId id="2076138374"/>
            <p14:sldId id="2076138375"/>
            <p14:sldId id="1252"/>
            <p14:sldId id="1266"/>
            <p14:sldId id="1278"/>
            <p14:sldId id="8357"/>
            <p14:sldId id="2076138361"/>
            <p14:sldId id="271"/>
            <p14:sldId id="257"/>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59A0"/>
    <a:srgbClr val="183F66"/>
    <a:srgbClr val="414241"/>
    <a:srgbClr val="B4009E"/>
    <a:srgbClr val="0478D7"/>
    <a:srgbClr val="95CFFF"/>
    <a:srgbClr val="797979"/>
    <a:srgbClr val="94D0FF"/>
    <a:srgbClr val="424242"/>
    <a:srgbClr val="8DC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49" autoAdjust="0"/>
  </p:normalViewPr>
  <p:slideViewPr>
    <p:cSldViewPr snapToGrid="0">
      <p:cViewPr varScale="1">
        <p:scale>
          <a:sx n="71" d="100"/>
          <a:sy n="71" d="100"/>
        </p:scale>
        <p:origin x="42" y="561"/>
      </p:cViewPr>
      <p:guideLst>
        <p:guide orient="horz"/>
        <p:guide pos="384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3774" y="22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handoutMaster" Target="handoutMasters/handoutMaster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D23991-4D8A-4D88-A409-2B3D61B83FC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55BEA0-814E-4AA4-BEFB-90CDD3016C14}">
      <dgm:prSet/>
      <dgm:spPr/>
      <dgm:t>
        <a:bodyPr/>
        <a:lstStyle/>
        <a:p>
          <a:pPr>
            <a:lnSpc>
              <a:spcPct val="100000"/>
            </a:lnSpc>
          </a:pPr>
          <a:r>
            <a:rPr lang="en-US" dirty="0"/>
            <a:t>SSMA – SQL Server Migration Assistant</a:t>
          </a:r>
        </a:p>
      </dgm:t>
    </dgm:pt>
    <dgm:pt modelId="{13D701C1-1490-4BA3-A2D5-82EEBD99D5C0}" type="parTrans" cxnId="{4B7AEE41-1394-4EDC-84AD-C64B7BDECAC6}">
      <dgm:prSet/>
      <dgm:spPr/>
      <dgm:t>
        <a:bodyPr/>
        <a:lstStyle/>
        <a:p>
          <a:endParaRPr lang="en-US"/>
        </a:p>
      </dgm:t>
    </dgm:pt>
    <dgm:pt modelId="{CB53F552-C6BA-4ABD-BAC0-E24CA55B9ADA}" type="sibTrans" cxnId="{4B7AEE41-1394-4EDC-84AD-C64B7BDECAC6}">
      <dgm:prSet/>
      <dgm:spPr/>
      <dgm:t>
        <a:bodyPr/>
        <a:lstStyle/>
        <a:p>
          <a:endParaRPr lang="en-US"/>
        </a:p>
      </dgm:t>
    </dgm:pt>
    <dgm:pt modelId="{C387EA32-D79B-4B5A-B761-8DC922CCA81D}">
      <dgm:prSet/>
      <dgm:spPr/>
      <dgm:t>
        <a:bodyPr/>
        <a:lstStyle/>
        <a:p>
          <a:pPr>
            <a:lnSpc>
              <a:spcPct val="100000"/>
            </a:lnSpc>
          </a:pPr>
          <a:r>
            <a:rPr lang="en-US"/>
            <a:t>Source: Access, DB2, MySQL, Oracle, Sybase ASE</a:t>
          </a:r>
        </a:p>
      </dgm:t>
    </dgm:pt>
    <dgm:pt modelId="{B46CD10C-B29D-429A-8CBA-E37E85817AA0}" type="parTrans" cxnId="{B1910AF4-4155-4F09-970D-34C8684357F3}">
      <dgm:prSet/>
      <dgm:spPr/>
      <dgm:t>
        <a:bodyPr/>
        <a:lstStyle/>
        <a:p>
          <a:endParaRPr lang="en-US"/>
        </a:p>
      </dgm:t>
    </dgm:pt>
    <dgm:pt modelId="{618D2770-E479-45D9-B164-B267DC779BF1}" type="sibTrans" cxnId="{B1910AF4-4155-4F09-970D-34C8684357F3}">
      <dgm:prSet/>
      <dgm:spPr/>
      <dgm:t>
        <a:bodyPr/>
        <a:lstStyle/>
        <a:p>
          <a:endParaRPr lang="en-US"/>
        </a:p>
      </dgm:t>
    </dgm:pt>
    <dgm:pt modelId="{B6B8CA32-250F-4C7F-A800-69BECF195F6E}">
      <dgm:prSet/>
      <dgm:spPr/>
      <dgm:t>
        <a:bodyPr/>
        <a:lstStyle/>
        <a:p>
          <a:pPr>
            <a:lnSpc>
              <a:spcPct val="100000"/>
            </a:lnSpc>
          </a:pPr>
          <a:r>
            <a:rPr lang="en-US" dirty="0"/>
            <a:t>Target: SQL 2008-2019, Azure SQL Database, SQL Managed Instance</a:t>
          </a:r>
        </a:p>
      </dgm:t>
    </dgm:pt>
    <dgm:pt modelId="{D346380D-714C-404E-A71D-021E805C2912}" type="parTrans" cxnId="{B8343991-7A1F-4BF4-B512-D3AB9977FCF1}">
      <dgm:prSet/>
      <dgm:spPr/>
      <dgm:t>
        <a:bodyPr/>
        <a:lstStyle/>
        <a:p>
          <a:endParaRPr lang="en-US"/>
        </a:p>
      </dgm:t>
    </dgm:pt>
    <dgm:pt modelId="{45C8CFCD-E24E-4A60-8B0B-839D8F110CD6}" type="sibTrans" cxnId="{B8343991-7A1F-4BF4-B512-D3AB9977FCF1}">
      <dgm:prSet/>
      <dgm:spPr/>
      <dgm:t>
        <a:bodyPr/>
        <a:lstStyle/>
        <a:p>
          <a:endParaRPr lang="en-US"/>
        </a:p>
      </dgm:t>
    </dgm:pt>
    <dgm:pt modelId="{9BFE4BD4-F3A7-4442-8E41-233207D1798A}">
      <dgm:prSet/>
      <dgm:spPr/>
      <dgm:t>
        <a:bodyPr/>
        <a:lstStyle/>
        <a:p>
          <a:pPr>
            <a:lnSpc>
              <a:spcPct val="100000"/>
            </a:lnSpc>
          </a:pPr>
          <a:r>
            <a:rPr lang="en-US"/>
            <a:t>DMA – Data Migration Assistant</a:t>
          </a:r>
        </a:p>
      </dgm:t>
    </dgm:pt>
    <dgm:pt modelId="{133ACD2D-58F9-4A5A-A481-517B592C932C}" type="parTrans" cxnId="{90F3FAA1-0A35-4C59-A14B-E20111F3D81F}">
      <dgm:prSet/>
      <dgm:spPr/>
      <dgm:t>
        <a:bodyPr/>
        <a:lstStyle/>
        <a:p>
          <a:endParaRPr lang="en-US"/>
        </a:p>
      </dgm:t>
    </dgm:pt>
    <dgm:pt modelId="{D4EF9573-839E-4BA7-8A75-8EB4236A2A7A}" type="sibTrans" cxnId="{90F3FAA1-0A35-4C59-A14B-E20111F3D81F}">
      <dgm:prSet/>
      <dgm:spPr/>
      <dgm:t>
        <a:bodyPr/>
        <a:lstStyle/>
        <a:p>
          <a:endParaRPr lang="en-US"/>
        </a:p>
      </dgm:t>
    </dgm:pt>
    <dgm:pt modelId="{4D03E2E6-AE7B-4B6A-9034-2154A6CF9996}">
      <dgm:prSet/>
      <dgm:spPr/>
      <dgm:t>
        <a:bodyPr/>
        <a:lstStyle/>
        <a:p>
          <a:pPr>
            <a:lnSpc>
              <a:spcPct val="100000"/>
            </a:lnSpc>
          </a:pPr>
          <a:r>
            <a:rPr lang="en-US" dirty="0"/>
            <a:t>SQL Server 2005, AWS RDS for SQL, up to SQL 2019</a:t>
          </a:r>
        </a:p>
      </dgm:t>
    </dgm:pt>
    <dgm:pt modelId="{3A584ADC-0746-4F02-A727-7B2EF1F3F2C8}" type="parTrans" cxnId="{5815FCA7-1261-4651-90BF-C4599A845307}">
      <dgm:prSet/>
      <dgm:spPr/>
      <dgm:t>
        <a:bodyPr/>
        <a:lstStyle/>
        <a:p>
          <a:endParaRPr lang="en-US"/>
        </a:p>
      </dgm:t>
    </dgm:pt>
    <dgm:pt modelId="{41C0421B-4001-43BF-8F07-D586748939D3}" type="sibTrans" cxnId="{5815FCA7-1261-4651-90BF-C4599A845307}">
      <dgm:prSet/>
      <dgm:spPr/>
      <dgm:t>
        <a:bodyPr/>
        <a:lstStyle/>
        <a:p>
          <a:endParaRPr lang="en-US"/>
        </a:p>
      </dgm:t>
    </dgm:pt>
    <dgm:pt modelId="{493DDE91-2FB2-4C17-AC86-CC5CDE8D2F18}">
      <dgm:prSet/>
      <dgm:spPr/>
      <dgm:t>
        <a:bodyPr/>
        <a:lstStyle/>
        <a:p>
          <a:pPr>
            <a:lnSpc>
              <a:spcPct val="100000"/>
            </a:lnSpc>
          </a:pPr>
          <a:r>
            <a:rPr lang="en-US"/>
            <a:t>Discover blocking issues, feature changes, recommendations</a:t>
          </a:r>
        </a:p>
      </dgm:t>
    </dgm:pt>
    <dgm:pt modelId="{CC95137F-33D2-44EF-B647-14BE20C92DED}" type="parTrans" cxnId="{1AB37AF3-A746-424B-982E-13AC280B7C61}">
      <dgm:prSet/>
      <dgm:spPr/>
      <dgm:t>
        <a:bodyPr/>
        <a:lstStyle/>
        <a:p>
          <a:endParaRPr lang="en-US"/>
        </a:p>
      </dgm:t>
    </dgm:pt>
    <dgm:pt modelId="{A7CABD91-E069-4F42-AD8C-5FE7C1682203}" type="sibTrans" cxnId="{1AB37AF3-A746-424B-982E-13AC280B7C61}">
      <dgm:prSet/>
      <dgm:spPr/>
      <dgm:t>
        <a:bodyPr/>
        <a:lstStyle/>
        <a:p>
          <a:endParaRPr lang="en-US"/>
        </a:p>
      </dgm:t>
    </dgm:pt>
    <dgm:pt modelId="{36A9ABA2-97D8-4787-B3DC-EB764C56A5A9}">
      <dgm:prSet/>
      <dgm:spPr/>
      <dgm:t>
        <a:bodyPr/>
        <a:lstStyle/>
        <a:p>
          <a:pPr>
            <a:lnSpc>
              <a:spcPct val="100000"/>
            </a:lnSpc>
          </a:pPr>
          <a:r>
            <a:rPr lang="en-US"/>
            <a:t>DMS – Data Migration Service</a:t>
          </a:r>
        </a:p>
      </dgm:t>
    </dgm:pt>
    <dgm:pt modelId="{41888338-70AA-4CD4-84F4-92DF66D19D3C}" type="parTrans" cxnId="{EA2A7779-08C4-4153-A3E7-5988A0F7B9BC}">
      <dgm:prSet/>
      <dgm:spPr/>
      <dgm:t>
        <a:bodyPr/>
        <a:lstStyle/>
        <a:p>
          <a:endParaRPr lang="en-US"/>
        </a:p>
      </dgm:t>
    </dgm:pt>
    <dgm:pt modelId="{1306F4D6-0CB7-48AC-A49A-D2F33F8F32DC}" type="sibTrans" cxnId="{EA2A7779-08C4-4153-A3E7-5988A0F7B9BC}">
      <dgm:prSet/>
      <dgm:spPr/>
      <dgm:t>
        <a:bodyPr/>
        <a:lstStyle/>
        <a:p>
          <a:endParaRPr lang="en-US"/>
        </a:p>
      </dgm:t>
    </dgm:pt>
    <dgm:pt modelId="{5900DFF4-378A-4077-9F23-0F7FA4845A39}">
      <dgm:prSet/>
      <dgm:spPr/>
      <dgm:t>
        <a:bodyPr/>
        <a:lstStyle/>
        <a:p>
          <a:pPr>
            <a:lnSpc>
              <a:spcPct val="100000"/>
            </a:lnSpc>
          </a:pPr>
          <a:r>
            <a:rPr lang="en-US" dirty="0"/>
            <a:t>New PaaS Service.  Standard and Premium tiers.</a:t>
          </a:r>
        </a:p>
      </dgm:t>
    </dgm:pt>
    <dgm:pt modelId="{E43E5580-1061-4778-A1ED-707A3977D34D}" type="parTrans" cxnId="{22211B3E-5FDB-4149-8C80-0BACFDD47EB4}">
      <dgm:prSet/>
      <dgm:spPr/>
      <dgm:t>
        <a:bodyPr/>
        <a:lstStyle/>
        <a:p>
          <a:endParaRPr lang="en-US"/>
        </a:p>
      </dgm:t>
    </dgm:pt>
    <dgm:pt modelId="{844C44AC-5E92-46E1-B941-4FBF1471218A}" type="sibTrans" cxnId="{22211B3E-5FDB-4149-8C80-0BACFDD47EB4}">
      <dgm:prSet/>
      <dgm:spPr/>
      <dgm:t>
        <a:bodyPr/>
        <a:lstStyle/>
        <a:p>
          <a:endParaRPr lang="en-US"/>
        </a:p>
      </dgm:t>
    </dgm:pt>
    <dgm:pt modelId="{8DC66D4F-C4D0-47AE-9552-3FE8915BE6CC}">
      <dgm:prSet/>
      <dgm:spPr/>
      <dgm:t>
        <a:bodyPr/>
        <a:lstStyle/>
        <a:p>
          <a:pPr>
            <a:lnSpc>
              <a:spcPct val="100000"/>
            </a:lnSpc>
          </a:pPr>
          <a:r>
            <a:rPr lang="en-US" dirty="0"/>
            <a:t>Current: SQL, MySQL, PostgreSQL, AWS RDS, Oracle, MongoDB</a:t>
          </a:r>
        </a:p>
      </dgm:t>
    </dgm:pt>
    <dgm:pt modelId="{18029C8C-D075-4260-AE46-EE3EF761FB4A}" type="parTrans" cxnId="{C954F613-3B59-451E-949D-E26C9E9952FF}">
      <dgm:prSet/>
      <dgm:spPr/>
      <dgm:t>
        <a:bodyPr/>
        <a:lstStyle/>
        <a:p>
          <a:endParaRPr lang="en-US"/>
        </a:p>
      </dgm:t>
    </dgm:pt>
    <dgm:pt modelId="{62B9C450-4F13-4620-8C3F-79235C40ED0A}" type="sibTrans" cxnId="{C954F613-3B59-451E-949D-E26C9E9952FF}">
      <dgm:prSet/>
      <dgm:spPr/>
      <dgm:t>
        <a:bodyPr/>
        <a:lstStyle/>
        <a:p>
          <a:endParaRPr lang="en-US"/>
        </a:p>
      </dgm:t>
    </dgm:pt>
    <dgm:pt modelId="{EE48EF12-8BE1-46AB-A9A9-A5B40793AAF5}">
      <dgm:prSet/>
      <dgm:spPr/>
      <dgm:t>
        <a:bodyPr/>
        <a:lstStyle/>
        <a:p>
          <a:pPr>
            <a:lnSpc>
              <a:spcPct val="100000"/>
            </a:lnSpc>
          </a:pPr>
          <a:r>
            <a:rPr lang="en-US" dirty="0"/>
            <a:t>Future: expanding to include DB2, Sybase, Cosmos DB, etc.</a:t>
          </a:r>
        </a:p>
      </dgm:t>
    </dgm:pt>
    <dgm:pt modelId="{75C6DA2D-C8B7-4ADF-8774-A5344BC41295}" type="parTrans" cxnId="{B4F77B0C-88C4-4450-8C35-16C0D561A2B2}">
      <dgm:prSet/>
      <dgm:spPr/>
      <dgm:t>
        <a:bodyPr/>
        <a:lstStyle/>
        <a:p>
          <a:endParaRPr lang="en-US"/>
        </a:p>
      </dgm:t>
    </dgm:pt>
    <dgm:pt modelId="{92562052-91EA-4040-AF68-4ED1DC6C4CE3}" type="sibTrans" cxnId="{B4F77B0C-88C4-4450-8C35-16C0D561A2B2}">
      <dgm:prSet/>
      <dgm:spPr/>
      <dgm:t>
        <a:bodyPr/>
        <a:lstStyle/>
        <a:p>
          <a:endParaRPr lang="en-US"/>
        </a:p>
      </dgm:t>
    </dgm:pt>
    <dgm:pt modelId="{1121540B-4FC5-4C41-828C-6125D2794474}">
      <dgm:prSet/>
      <dgm:spPr/>
      <dgm:t>
        <a:bodyPr/>
        <a:lstStyle/>
        <a:p>
          <a:pPr>
            <a:lnSpc>
              <a:spcPct val="100000"/>
            </a:lnSpc>
          </a:pPr>
          <a:r>
            <a:rPr lang="en-US"/>
            <a:t>DEA – Database Experimentation Assistant</a:t>
          </a:r>
        </a:p>
      </dgm:t>
    </dgm:pt>
    <dgm:pt modelId="{1C11480B-30DF-4ADE-9885-33B5F20483B5}" type="parTrans" cxnId="{500840DD-A43F-4145-A3D0-E6520F2DDD07}">
      <dgm:prSet/>
      <dgm:spPr/>
      <dgm:t>
        <a:bodyPr/>
        <a:lstStyle/>
        <a:p>
          <a:endParaRPr lang="en-US"/>
        </a:p>
      </dgm:t>
    </dgm:pt>
    <dgm:pt modelId="{191B2E0D-DABF-45B9-BFBA-0C01DB14684C}" type="sibTrans" cxnId="{500840DD-A43F-4145-A3D0-E6520F2DDD07}">
      <dgm:prSet/>
      <dgm:spPr/>
      <dgm:t>
        <a:bodyPr/>
        <a:lstStyle/>
        <a:p>
          <a:endParaRPr lang="en-US"/>
        </a:p>
      </dgm:t>
    </dgm:pt>
    <dgm:pt modelId="{6F1B9CB5-C065-4B54-91F5-E6B90A554098}">
      <dgm:prSet/>
      <dgm:spPr/>
      <dgm:t>
        <a:bodyPr/>
        <a:lstStyle/>
        <a:p>
          <a:pPr>
            <a:lnSpc>
              <a:spcPct val="100000"/>
            </a:lnSpc>
          </a:pPr>
          <a:r>
            <a:rPr lang="en-US"/>
            <a:t>A/B testing and analysis to evaluate workloads across versions.</a:t>
          </a:r>
        </a:p>
      </dgm:t>
    </dgm:pt>
    <dgm:pt modelId="{456BE5D3-6AF1-4168-BB86-F1336A0FA2E0}" type="parTrans" cxnId="{7DF14C30-63D5-48B1-AF4C-F81E036AAB19}">
      <dgm:prSet/>
      <dgm:spPr/>
      <dgm:t>
        <a:bodyPr/>
        <a:lstStyle/>
        <a:p>
          <a:endParaRPr lang="en-US"/>
        </a:p>
      </dgm:t>
    </dgm:pt>
    <dgm:pt modelId="{81E7D385-D6E7-44A0-9E60-0200E61B3D12}" type="sibTrans" cxnId="{7DF14C30-63D5-48B1-AF4C-F81E036AAB19}">
      <dgm:prSet/>
      <dgm:spPr/>
      <dgm:t>
        <a:bodyPr/>
        <a:lstStyle/>
        <a:p>
          <a:endParaRPr lang="en-US"/>
        </a:p>
      </dgm:t>
    </dgm:pt>
    <dgm:pt modelId="{9DC3256B-D1B0-4E74-A65B-5DB391E6DDAB}">
      <dgm:prSet/>
      <dgm:spPr/>
      <dgm:t>
        <a:bodyPr/>
        <a:lstStyle/>
        <a:p>
          <a:pPr>
            <a:lnSpc>
              <a:spcPct val="100000"/>
            </a:lnSpc>
          </a:pPr>
          <a:r>
            <a:rPr lang="en-US" dirty="0"/>
            <a:t>Data Access Migration Toolkit</a:t>
          </a:r>
        </a:p>
      </dgm:t>
    </dgm:pt>
    <dgm:pt modelId="{402942D4-5718-426C-B426-D59FAA0FEF70}" type="parTrans" cxnId="{C58C4CBF-B982-422D-B128-B7C82F032E81}">
      <dgm:prSet/>
      <dgm:spPr/>
      <dgm:t>
        <a:bodyPr/>
        <a:lstStyle/>
        <a:p>
          <a:endParaRPr lang="en-US"/>
        </a:p>
      </dgm:t>
    </dgm:pt>
    <dgm:pt modelId="{6FC70D32-5A4C-4558-A51F-D57454E7A4F8}" type="sibTrans" cxnId="{C58C4CBF-B982-422D-B128-B7C82F032E81}">
      <dgm:prSet/>
      <dgm:spPr/>
      <dgm:t>
        <a:bodyPr/>
        <a:lstStyle/>
        <a:p>
          <a:endParaRPr lang="en-US"/>
        </a:p>
      </dgm:t>
    </dgm:pt>
    <dgm:pt modelId="{99D4B49C-1BDE-42CF-8EE6-F9DBC19BE383}">
      <dgm:prSet/>
      <dgm:spPr/>
      <dgm:t>
        <a:bodyPr/>
        <a:lstStyle/>
        <a:p>
          <a:pPr>
            <a:lnSpc>
              <a:spcPct val="100000"/>
            </a:lnSpc>
          </a:pPr>
          <a:r>
            <a:rPr lang="en-US" dirty="0"/>
            <a:t>VS Code source analysis to find compatibility issues when targeting Azure SQL Database.</a:t>
          </a:r>
        </a:p>
      </dgm:t>
    </dgm:pt>
    <dgm:pt modelId="{EEEE6143-430E-4F54-BDE9-0EE09B712DDF}" type="parTrans" cxnId="{22DFA9B9-61AC-4840-9803-DE6D1F52B50D}">
      <dgm:prSet/>
      <dgm:spPr/>
      <dgm:t>
        <a:bodyPr/>
        <a:lstStyle/>
        <a:p>
          <a:endParaRPr lang="en-US"/>
        </a:p>
      </dgm:t>
    </dgm:pt>
    <dgm:pt modelId="{FA40B70D-ACD4-4D9B-A4E3-5F6C8E141AC2}" type="sibTrans" cxnId="{22DFA9B9-61AC-4840-9803-DE6D1F52B50D}">
      <dgm:prSet/>
      <dgm:spPr/>
      <dgm:t>
        <a:bodyPr/>
        <a:lstStyle/>
        <a:p>
          <a:endParaRPr lang="en-US"/>
        </a:p>
      </dgm:t>
    </dgm:pt>
    <dgm:pt modelId="{162FFB39-9598-4A84-8757-C20D0FE3C80E}" type="pres">
      <dgm:prSet presAssocID="{41D23991-4D8A-4D88-A409-2B3D61B83FCF}" presName="root" presStyleCnt="0">
        <dgm:presLayoutVars>
          <dgm:dir/>
          <dgm:resizeHandles val="exact"/>
        </dgm:presLayoutVars>
      </dgm:prSet>
      <dgm:spPr/>
    </dgm:pt>
    <dgm:pt modelId="{537D6D0D-8AA1-4E08-922D-535E139623DE}" type="pres">
      <dgm:prSet presAssocID="{4A55BEA0-814E-4AA4-BEFB-90CDD3016C14}" presName="compNode" presStyleCnt="0"/>
      <dgm:spPr/>
    </dgm:pt>
    <dgm:pt modelId="{C3914E13-ACF7-4869-9AF4-FC6071C44B66}" type="pres">
      <dgm:prSet presAssocID="{4A55BEA0-814E-4AA4-BEFB-90CDD3016C14}" presName="bgRect" presStyleLbl="bgShp" presStyleIdx="0" presStyleCnt="5"/>
      <dgm:spPr/>
    </dgm:pt>
    <dgm:pt modelId="{54DE0CAE-4FA2-42DB-8052-459C95981FC6}" type="pres">
      <dgm:prSet presAssocID="{4A55BEA0-814E-4AA4-BEFB-90CDD3016C1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E68C53F-B6C6-4B6F-A00A-BEA0519710AA}" type="pres">
      <dgm:prSet presAssocID="{4A55BEA0-814E-4AA4-BEFB-90CDD3016C14}" presName="spaceRect" presStyleCnt="0"/>
      <dgm:spPr/>
    </dgm:pt>
    <dgm:pt modelId="{EA53A17A-FBCC-4547-83AA-68AD18B80B34}" type="pres">
      <dgm:prSet presAssocID="{4A55BEA0-814E-4AA4-BEFB-90CDD3016C14}" presName="parTx" presStyleLbl="revTx" presStyleIdx="0" presStyleCnt="10">
        <dgm:presLayoutVars>
          <dgm:chMax val="0"/>
          <dgm:chPref val="0"/>
        </dgm:presLayoutVars>
      </dgm:prSet>
      <dgm:spPr/>
    </dgm:pt>
    <dgm:pt modelId="{6CC46EC4-9B61-4E88-B9D4-3E790CDFD6F4}" type="pres">
      <dgm:prSet presAssocID="{4A55BEA0-814E-4AA4-BEFB-90CDD3016C14}" presName="desTx" presStyleLbl="revTx" presStyleIdx="1" presStyleCnt="10">
        <dgm:presLayoutVars/>
      </dgm:prSet>
      <dgm:spPr/>
    </dgm:pt>
    <dgm:pt modelId="{A165FD73-7902-4BD8-9F48-111AB6A8327A}" type="pres">
      <dgm:prSet presAssocID="{CB53F552-C6BA-4ABD-BAC0-E24CA55B9ADA}" presName="sibTrans" presStyleCnt="0"/>
      <dgm:spPr/>
    </dgm:pt>
    <dgm:pt modelId="{05C23C8C-3847-4D48-8382-7FA097412CF8}" type="pres">
      <dgm:prSet presAssocID="{9BFE4BD4-F3A7-4442-8E41-233207D1798A}" presName="compNode" presStyleCnt="0"/>
      <dgm:spPr/>
    </dgm:pt>
    <dgm:pt modelId="{48C106D2-CD8C-4646-A55A-5AE59DE76AB4}" type="pres">
      <dgm:prSet presAssocID="{9BFE4BD4-F3A7-4442-8E41-233207D1798A}" presName="bgRect" presStyleLbl="bgShp" presStyleIdx="1" presStyleCnt="5"/>
      <dgm:spPr/>
    </dgm:pt>
    <dgm:pt modelId="{191AAEC3-7A92-4897-B0ED-966D77653D5E}" type="pres">
      <dgm:prSet presAssocID="{9BFE4BD4-F3A7-4442-8E41-233207D1798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91B519A-1CD1-4FA6-A83A-FB8D49E89A1A}" type="pres">
      <dgm:prSet presAssocID="{9BFE4BD4-F3A7-4442-8E41-233207D1798A}" presName="spaceRect" presStyleCnt="0"/>
      <dgm:spPr/>
    </dgm:pt>
    <dgm:pt modelId="{2256579E-E6C3-46B5-924C-CB8E5CD20CE2}" type="pres">
      <dgm:prSet presAssocID="{9BFE4BD4-F3A7-4442-8E41-233207D1798A}" presName="parTx" presStyleLbl="revTx" presStyleIdx="2" presStyleCnt="10">
        <dgm:presLayoutVars>
          <dgm:chMax val="0"/>
          <dgm:chPref val="0"/>
        </dgm:presLayoutVars>
      </dgm:prSet>
      <dgm:spPr/>
    </dgm:pt>
    <dgm:pt modelId="{07E8552B-FBED-4B52-993A-9D33C850E080}" type="pres">
      <dgm:prSet presAssocID="{9BFE4BD4-F3A7-4442-8E41-233207D1798A}" presName="desTx" presStyleLbl="revTx" presStyleIdx="3" presStyleCnt="10">
        <dgm:presLayoutVars/>
      </dgm:prSet>
      <dgm:spPr/>
    </dgm:pt>
    <dgm:pt modelId="{9EC989A3-2DFF-43C9-884E-17150CCC2D95}" type="pres">
      <dgm:prSet presAssocID="{D4EF9573-839E-4BA7-8A75-8EB4236A2A7A}" presName="sibTrans" presStyleCnt="0"/>
      <dgm:spPr/>
    </dgm:pt>
    <dgm:pt modelId="{EBC97FD2-DEF2-4204-8A81-566691D7730B}" type="pres">
      <dgm:prSet presAssocID="{36A9ABA2-97D8-4787-B3DC-EB764C56A5A9}" presName="compNode" presStyleCnt="0"/>
      <dgm:spPr/>
    </dgm:pt>
    <dgm:pt modelId="{9EC7F127-0428-44BF-927A-60EB4798DC1F}" type="pres">
      <dgm:prSet presAssocID="{36A9ABA2-97D8-4787-B3DC-EB764C56A5A9}" presName="bgRect" presStyleLbl="bgShp" presStyleIdx="2" presStyleCnt="5"/>
      <dgm:spPr/>
    </dgm:pt>
    <dgm:pt modelId="{2B552AC5-302C-4B37-887C-0ED3E5C66C46}" type="pres">
      <dgm:prSet presAssocID="{36A9ABA2-97D8-4787-B3DC-EB764C56A5A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2DE176CC-10A2-4941-B9F9-A1CA0170EE9F}" type="pres">
      <dgm:prSet presAssocID="{36A9ABA2-97D8-4787-B3DC-EB764C56A5A9}" presName="spaceRect" presStyleCnt="0"/>
      <dgm:spPr/>
    </dgm:pt>
    <dgm:pt modelId="{71BE0404-88FD-4A03-8408-30DF529A9EA0}" type="pres">
      <dgm:prSet presAssocID="{36A9ABA2-97D8-4787-B3DC-EB764C56A5A9}" presName="parTx" presStyleLbl="revTx" presStyleIdx="4" presStyleCnt="10">
        <dgm:presLayoutVars>
          <dgm:chMax val="0"/>
          <dgm:chPref val="0"/>
        </dgm:presLayoutVars>
      </dgm:prSet>
      <dgm:spPr/>
    </dgm:pt>
    <dgm:pt modelId="{4DBCEF54-B77C-4200-947A-3F70B06B027D}" type="pres">
      <dgm:prSet presAssocID="{36A9ABA2-97D8-4787-B3DC-EB764C56A5A9}" presName="desTx" presStyleLbl="revTx" presStyleIdx="5" presStyleCnt="10">
        <dgm:presLayoutVars/>
      </dgm:prSet>
      <dgm:spPr/>
    </dgm:pt>
    <dgm:pt modelId="{12BF9349-CFD5-4460-BEC6-5100D69F6576}" type="pres">
      <dgm:prSet presAssocID="{1306F4D6-0CB7-48AC-A49A-D2F33F8F32DC}" presName="sibTrans" presStyleCnt="0"/>
      <dgm:spPr/>
    </dgm:pt>
    <dgm:pt modelId="{431D4AE7-DBBC-4480-895C-D52692CA6485}" type="pres">
      <dgm:prSet presAssocID="{1121540B-4FC5-4C41-828C-6125D2794474}" presName="compNode" presStyleCnt="0"/>
      <dgm:spPr/>
    </dgm:pt>
    <dgm:pt modelId="{5D365ECF-1DD2-47EF-B54B-2122796CE133}" type="pres">
      <dgm:prSet presAssocID="{1121540B-4FC5-4C41-828C-6125D2794474}" presName="bgRect" presStyleLbl="bgShp" presStyleIdx="3" presStyleCnt="5"/>
      <dgm:spPr/>
    </dgm:pt>
    <dgm:pt modelId="{761D403D-0426-40C6-AF65-CD254C1FBA70}" type="pres">
      <dgm:prSet presAssocID="{1121540B-4FC5-4C41-828C-6125D279447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62A7D061-1F19-4DBD-B09C-CA5AF888AEDF}" type="pres">
      <dgm:prSet presAssocID="{1121540B-4FC5-4C41-828C-6125D2794474}" presName="spaceRect" presStyleCnt="0"/>
      <dgm:spPr/>
    </dgm:pt>
    <dgm:pt modelId="{5ADA27AC-F626-4C77-9805-EFCDB9C7EB17}" type="pres">
      <dgm:prSet presAssocID="{1121540B-4FC5-4C41-828C-6125D2794474}" presName="parTx" presStyleLbl="revTx" presStyleIdx="6" presStyleCnt="10">
        <dgm:presLayoutVars>
          <dgm:chMax val="0"/>
          <dgm:chPref val="0"/>
        </dgm:presLayoutVars>
      </dgm:prSet>
      <dgm:spPr/>
    </dgm:pt>
    <dgm:pt modelId="{9DB3059F-C2F6-4215-B92B-9C5928096746}" type="pres">
      <dgm:prSet presAssocID="{1121540B-4FC5-4C41-828C-6125D2794474}" presName="desTx" presStyleLbl="revTx" presStyleIdx="7" presStyleCnt="10">
        <dgm:presLayoutVars/>
      </dgm:prSet>
      <dgm:spPr/>
    </dgm:pt>
    <dgm:pt modelId="{23558E55-9758-44BA-885E-F805CB432585}" type="pres">
      <dgm:prSet presAssocID="{191B2E0D-DABF-45B9-BFBA-0C01DB14684C}" presName="sibTrans" presStyleCnt="0"/>
      <dgm:spPr/>
    </dgm:pt>
    <dgm:pt modelId="{19E00E95-9608-442D-B629-EE7DB7D3C558}" type="pres">
      <dgm:prSet presAssocID="{9DC3256B-D1B0-4E74-A65B-5DB391E6DDAB}" presName="compNode" presStyleCnt="0"/>
      <dgm:spPr/>
    </dgm:pt>
    <dgm:pt modelId="{ECDB0935-8226-4004-85F5-D0DA13974C50}" type="pres">
      <dgm:prSet presAssocID="{9DC3256B-D1B0-4E74-A65B-5DB391E6DDAB}" presName="bgRect" presStyleLbl="bgShp" presStyleIdx="4" presStyleCnt="5"/>
      <dgm:spPr/>
    </dgm:pt>
    <dgm:pt modelId="{971F50E0-D90A-4097-882F-4F9DF50032FD}" type="pres">
      <dgm:prSet presAssocID="{9DC3256B-D1B0-4E74-A65B-5DB391E6DDA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3F583A4D-13F0-4CC2-8155-FFED6447C8AA}" type="pres">
      <dgm:prSet presAssocID="{9DC3256B-D1B0-4E74-A65B-5DB391E6DDAB}" presName="spaceRect" presStyleCnt="0"/>
      <dgm:spPr/>
    </dgm:pt>
    <dgm:pt modelId="{B7E4E3AA-1524-4308-BECC-1D7F24473190}" type="pres">
      <dgm:prSet presAssocID="{9DC3256B-D1B0-4E74-A65B-5DB391E6DDAB}" presName="parTx" presStyleLbl="revTx" presStyleIdx="8" presStyleCnt="10">
        <dgm:presLayoutVars>
          <dgm:chMax val="0"/>
          <dgm:chPref val="0"/>
        </dgm:presLayoutVars>
      </dgm:prSet>
      <dgm:spPr/>
    </dgm:pt>
    <dgm:pt modelId="{3B06A91E-6199-4829-B363-6E7AD7A8D0E7}" type="pres">
      <dgm:prSet presAssocID="{9DC3256B-D1B0-4E74-A65B-5DB391E6DDAB}" presName="desTx" presStyleLbl="revTx" presStyleIdx="9" presStyleCnt="10">
        <dgm:presLayoutVars/>
      </dgm:prSet>
      <dgm:spPr/>
    </dgm:pt>
  </dgm:ptLst>
  <dgm:cxnLst>
    <dgm:cxn modelId="{23AEFD02-0276-48EB-9AAD-003953B02577}" type="presOf" srcId="{4D03E2E6-AE7B-4B6A-9034-2154A6CF9996}" destId="{07E8552B-FBED-4B52-993A-9D33C850E080}" srcOrd="0" destOrd="0" presId="urn:microsoft.com/office/officeart/2018/2/layout/IconVerticalSolidList"/>
    <dgm:cxn modelId="{B4F77B0C-88C4-4450-8C35-16C0D561A2B2}" srcId="{36A9ABA2-97D8-4787-B3DC-EB764C56A5A9}" destId="{EE48EF12-8BE1-46AB-A9A9-A5B40793AAF5}" srcOrd="2" destOrd="0" parTransId="{75C6DA2D-C8B7-4ADF-8774-A5344BC41295}" sibTransId="{92562052-91EA-4040-AF68-4ED1DC6C4CE3}"/>
    <dgm:cxn modelId="{C954F613-3B59-451E-949D-E26C9E9952FF}" srcId="{36A9ABA2-97D8-4787-B3DC-EB764C56A5A9}" destId="{8DC66D4F-C4D0-47AE-9552-3FE8915BE6CC}" srcOrd="1" destOrd="0" parTransId="{18029C8C-D075-4260-AE46-EE3EF761FB4A}" sibTransId="{62B9C450-4F13-4620-8C3F-79235C40ED0A}"/>
    <dgm:cxn modelId="{86A53523-7452-4538-BBC9-4926AFCB7081}" type="presOf" srcId="{EE48EF12-8BE1-46AB-A9A9-A5B40793AAF5}" destId="{4DBCEF54-B77C-4200-947A-3F70B06B027D}" srcOrd="0" destOrd="2" presId="urn:microsoft.com/office/officeart/2018/2/layout/IconVerticalSolidList"/>
    <dgm:cxn modelId="{93E6322B-863F-40A1-9D22-84CE5F6DDBB9}" type="presOf" srcId="{36A9ABA2-97D8-4787-B3DC-EB764C56A5A9}" destId="{71BE0404-88FD-4A03-8408-30DF529A9EA0}" srcOrd="0" destOrd="0" presId="urn:microsoft.com/office/officeart/2018/2/layout/IconVerticalSolidList"/>
    <dgm:cxn modelId="{7DF14C30-63D5-48B1-AF4C-F81E036AAB19}" srcId="{1121540B-4FC5-4C41-828C-6125D2794474}" destId="{6F1B9CB5-C065-4B54-91F5-E6B90A554098}" srcOrd="0" destOrd="0" parTransId="{456BE5D3-6AF1-4168-BB86-F1336A0FA2E0}" sibTransId="{81E7D385-D6E7-44A0-9E60-0200E61B3D12}"/>
    <dgm:cxn modelId="{6D9DEE31-D949-4393-8656-6B25D046037F}" type="presOf" srcId="{493DDE91-2FB2-4C17-AC86-CC5CDE8D2F18}" destId="{07E8552B-FBED-4B52-993A-9D33C850E080}" srcOrd="0" destOrd="1" presId="urn:microsoft.com/office/officeart/2018/2/layout/IconVerticalSolidList"/>
    <dgm:cxn modelId="{22211B3E-5FDB-4149-8C80-0BACFDD47EB4}" srcId="{36A9ABA2-97D8-4787-B3DC-EB764C56A5A9}" destId="{5900DFF4-378A-4077-9F23-0F7FA4845A39}" srcOrd="0" destOrd="0" parTransId="{E43E5580-1061-4778-A1ED-707A3977D34D}" sibTransId="{844C44AC-5E92-46E1-B941-4FBF1471218A}"/>
    <dgm:cxn modelId="{BE089761-CA57-4AD2-9906-369554DDE5D9}" type="presOf" srcId="{9BFE4BD4-F3A7-4442-8E41-233207D1798A}" destId="{2256579E-E6C3-46B5-924C-CB8E5CD20CE2}" srcOrd="0" destOrd="0" presId="urn:microsoft.com/office/officeart/2018/2/layout/IconVerticalSolidList"/>
    <dgm:cxn modelId="{4B7AEE41-1394-4EDC-84AD-C64B7BDECAC6}" srcId="{41D23991-4D8A-4D88-A409-2B3D61B83FCF}" destId="{4A55BEA0-814E-4AA4-BEFB-90CDD3016C14}" srcOrd="0" destOrd="0" parTransId="{13D701C1-1490-4BA3-A2D5-82EEBD99D5C0}" sibTransId="{CB53F552-C6BA-4ABD-BAC0-E24CA55B9ADA}"/>
    <dgm:cxn modelId="{19B8B162-3D4D-4E68-BD98-3BA13657A2C3}" type="presOf" srcId="{9DC3256B-D1B0-4E74-A65B-5DB391E6DDAB}" destId="{B7E4E3AA-1524-4308-BECC-1D7F24473190}" srcOrd="0" destOrd="0" presId="urn:microsoft.com/office/officeart/2018/2/layout/IconVerticalSolidList"/>
    <dgm:cxn modelId="{3ED79864-2473-4153-91A6-79A971E958C1}" type="presOf" srcId="{4A55BEA0-814E-4AA4-BEFB-90CDD3016C14}" destId="{EA53A17A-FBCC-4547-83AA-68AD18B80B34}" srcOrd="0" destOrd="0" presId="urn:microsoft.com/office/officeart/2018/2/layout/IconVerticalSolidList"/>
    <dgm:cxn modelId="{8E9D7C4A-AD58-47BA-9DEC-8667CCCF9952}" type="presOf" srcId="{41D23991-4D8A-4D88-A409-2B3D61B83FCF}" destId="{162FFB39-9598-4A84-8757-C20D0FE3C80E}" srcOrd="0" destOrd="0" presId="urn:microsoft.com/office/officeart/2018/2/layout/IconVerticalSolidList"/>
    <dgm:cxn modelId="{F154694F-22FD-4C6F-8C32-DBA6871F412C}" type="presOf" srcId="{1121540B-4FC5-4C41-828C-6125D2794474}" destId="{5ADA27AC-F626-4C77-9805-EFCDB9C7EB17}" srcOrd="0" destOrd="0" presId="urn:microsoft.com/office/officeart/2018/2/layout/IconVerticalSolidList"/>
    <dgm:cxn modelId="{510CBC77-531F-4700-9A39-D1FC404124A8}" type="presOf" srcId="{6F1B9CB5-C065-4B54-91F5-E6B90A554098}" destId="{9DB3059F-C2F6-4215-B92B-9C5928096746}" srcOrd="0" destOrd="0" presId="urn:microsoft.com/office/officeart/2018/2/layout/IconVerticalSolidList"/>
    <dgm:cxn modelId="{5AB74058-84B6-4D11-9AF5-44C2893A4668}" type="presOf" srcId="{C387EA32-D79B-4B5A-B761-8DC922CCA81D}" destId="{6CC46EC4-9B61-4E88-B9D4-3E790CDFD6F4}" srcOrd="0" destOrd="0" presId="urn:microsoft.com/office/officeart/2018/2/layout/IconVerticalSolidList"/>
    <dgm:cxn modelId="{5302B558-5135-454D-BA9A-595239F58354}" type="presOf" srcId="{8DC66D4F-C4D0-47AE-9552-3FE8915BE6CC}" destId="{4DBCEF54-B77C-4200-947A-3F70B06B027D}" srcOrd="0" destOrd="1" presId="urn:microsoft.com/office/officeart/2018/2/layout/IconVerticalSolidList"/>
    <dgm:cxn modelId="{EA2A7779-08C4-4153-A3E7-5988A0F7B9BC}" srcId="{41D23991-4D8A-4D88-A409-2B3D61B83FCF}" destId="{36A9ABA2-97D8-4787-B3DC-EB764C56A5A9}" srcOrd="2" destOrd="0" parTransId="{41888338-70AA-4CD4-84F4-92DF66D19D3C}" sibTransId="{1306F4D6-0CB7-48AC-A49A-D2F33F8F32DC}"/>
    <dgm:cxn modelId="{B8343991-7A1F-4BF4-B512-D3AB9977FCF1}" srcId="{4A55BEA0-814E-4AA4-BEFB-90CDD3016C14}" destId="{B6B8CA32-250F-4C7F-A800-69BECF195F6E}" srcOrd="1" destOrd="0" parTransId="{D346380D-714C-404E-A71D-021E805C2912}" sibTransId="{45C8CFCD-E24E-4A60-8B0B-839D8F110CD6}"/>
    <dgm:cxn modelId="{90F3FAA1-0A35-4C59-A14B-E20111F3D81F}" srcId="{41D23991-4D8A-4D88-A409-2B3D61B83FCF}" destId="{9BFE4BD4-F3A7-4442-8E41-233207D1798A}" srcOrd="1" destOrd="0" parTransId="{133ACD2D-58F9-4A5A-A481-517B592C932C}" sibTransId="{D4EF9573-839E-4BA7-8A75-8EB4236A2A7A}"/>
    <dgm:cxn modelId="{5815FCA7-1261-4651-90BF-C4599A845307}" srcId="{9BFE4BD4-F3A7-4442-8E41-233207D1798A}" destId="{4D03E2E6-AE7B-4B6A-9034-2154A6CF9996}" srcOrd="0" destOrd="0" parTransId="{3A584ADC-0746-4F02-A727-7B2EF1F3F2C8}" sibTransId="{41C0421B-4001-43BF-8F07-D586748939D3}"/>
    <dgm:cxn modelId="{22DFA9B9-61AC-4840-9803-DE6D1F52B50D}" srcId="{9DC3256B-D1B0-4E74-A65B-5DB391E6DDAB}" destId="{99D4B49C-1BDE-42CF-8EE6-F9DBC19BE383}" srcOrd="0" destOrd="0" parTransId="{EEEE6143-430E-4F54-BDE9-0EE09B712DDF}" sibTransId="{FA40B70D-ACD4-4D9B-A4E3-5F6C8E141AC2}"/>
    <dgm:cxn modelId="{ECE28CBA-DB89-42C7-B7ED-D7B5ACEA1CB2}" type="presOf" srcId="{5900DFF4-378A-4077-9F23-0F7FA4845A39}" destId="{4DBCEF54-B77C-4200-947A-3F70B06B027D}" srcOrd="0" destOrd="0" presId="urn:microsoft.com/office/officeart/2018/2/layout/IconVerticalSolidList"/>
    <dgm:cxn modelId="{C58C4CBF-B982-422D-B128-B7C82F032E81}" srcId="{41D23991-4D8A-4D88-A409-2B3D61B83FCF}" destId="{9DC3256B-D1B0-4E74-A65B-5DB391E6DDAB}" srcOrd="4" destOrd="0" parTransId="{402942D4-5718-426C-B426-D59FAA0FEF70}" sibTransId="{6FC70D32-5A4C-4558-A51F-D57454E7A4F8}"/>
    <dgm:cxn modelId="{500840DD-A43F-4145-A3D0-E6520F2DDD07}" srcId="{41D23991-4D8A-4D88-A409-2B3D61B83FCF}" destId="{1121540B-4FC5-4C41-828C-6125D2794474}" srcOrd="3" destOrd="0" parTransId="{1C11480B-30DF-4ADE-9885-33B5F20483B5}" sibTransId="{191B2E0D-DABF-45B9-BFBA-0C01DB14684C}"/>
    <dgm:cxn modelId="{513E1DE5-C24C-4BB9-952C-B72F59990FF0}" type="presOf" srcId="{99D4B49C-1BDE-42CF-8EE6-F9DBC19BE383}" destId="{3B06A91E-6199-4829-B363-6E7AD7A8D0E7}" srcOrd="0" destOrd="0" presId="urn:microsoft.com/office/officeart/2018/2/layout/IconVerticalSolidList"/>
    <dgm:cxn modelId="{1AB37AF3-A746-424B-982E-13AC280B7C61}" srcId="{9BFE4BD4-F3A7-4442-8E41-233207D1798A}" destId="{493DDE91-2FB2-4C17-AC86-CC5CDE8D2F18}" srcOrd="1" destOrd="0" parTransId="{CC95137F-33D2-44EF-B647-14BE20C92DED}" sibTransId="{A7CABD91-E069-4F42-AD8C-5FE7C1682203}"/>
    <dgm:cxn modelId="{B1910AF4-4155-4F09-970D-34C8684357F3}" srcId="{4A55BEA0-814E-4AA4-BEFB-90CDD3016C14}" destId="{C387EA32-D79B-4B5A-B761-8DC922CCA81D}" srcOrd="0" destOrd="0" parTransId="{B46CD10C-B29D-429A-8CBA-E37E85817AA0}" sibTransId="{618D2770-E479-45D9-B164-B267DC779BF1}"/>
    <dgm:cxn modelId="{69A772FC-DD8F-4C0D-BE91-75BC86BEFC14}" type="presOf" srcId="{B6B8CA32-250F-4C7F-A800-69BECF195F6E}" destId="{6CC46EC4-9B61-4E88-B9D4-3E790CDFD6F4}" srcOrd="0" destOrd="1" presId="urn:microsoft.com/office/officeart/2018/2/layout/IconVerticalSolidList"/>
    <dgm:cxn modelId="{A36A46FA-9CD3-452D-B207-D6519C97179E}" type="presParOf" srcId="{162FFB39-9598-4A84-8757-C20D0FE3C80E}" destId="{537D6D0D-8AA1-4E08-922D-535E139623DE}" srcOrd="0" destOrd="0" presId="urn:microsoft.com/office/officeart/2018/2/layout/IconVerticalSolidList"/>
    <dgm:cxn modelId="{EC5055AF-1723-4715-8743-BDB674A370BC}" type="presParOf" srcId="{537D6D0D-8AA1-4E08-922D-535E139623DE}" destId="{C3914E13-ACF7-4869-9AF4-FC6071C44B66}" srcOrd="0" destOrd="0" presId="urn:microsoft.com/office/officeart/2018/2/layout/IconVerticalSolidList"/>
    <dgm:cxn modelId="{62B7C4BA-7609-40BC-878C-98CA48289D99}" type="presParOf" srcId="{537D6D0D-8AA1-4E08-922D-535E139623DE}" destId="{54DE0CAE-4FA2-42DB-8052-459C95981FC6}" srcOrd="1" destOrd="0" presId="urn:microsoft.com/office/officeart/2018/2/layout/IconVerticalSolidList"/>
    <dgm:cxn modelId="{FD4448FC-33A5-4293-98E4-89B848EF5B9D}" type="presParOf" srcId="{537D6D0D-8AA1-4E08-922D-535E139623DE}" destId="{6E68C53F-B6C6-4B6F-A00A-BEA0519710AA}" srcOrd="2" destOrd="0" presId="urn:microsoft.com/office/officeart/2018/2/layout/IconVerticalSolidList"/>
    <dgm:cxn modelId="{E3BDFFEF-BECE-4553-86AB-FD2B60C6C57D}" type="presParOf" srcId="{537D6D0D-8AA1-4E08-922D-535E139623DE}" destId="{EA53A17A-FBCC-4547-83AA-68AD18B80B34}" srcOrd="3" destOrd="0" presId="urn:microsoft.com/office/officeart/2018/2/layout/IconVerticalSolidList"/>
    <dgm:cxn modelId="{1E9BEC52-5880-42E4-B7F3-BE8B8C91B352}" type="presParOf" srcId="{537D6D0D-8AA1-4E08-922D-535E139623DE}" destId="{6CC46EC4-9B61-4E88-B9D4-3E790CDFD6F4}" srcOrd="4" destOrd="0" presId="urn:microsoft.com/office/officeart/2018/2/layout/IconVerticalSolidList"/>
    <dgm:cxn modelId="{0A809BBF-C285-47F6-B843-EF21A029679B}" type="presParOf" srcId="{162FFB39-9598-4A84-8757-C20D0FE3C80E}" destId="{A165FD73-7902-4BD8-9F48-111AB6A8327A}" srcOrd="1" destOrd="0" presId="urn:microsoft.com/office/officeart/2018/2/layout/IconVerticalSolidList"/>
    <dgm:cxn modelId="{80DED127-8F16-4FE0-9176-494E4B6359CF}" type="presParOf" srcId="{162FFB39-9598-4A84-8757-C20D0FE3C80E}" destId="{05C23C8C-3847-4D48-8382-7FA097412CF8}" srcOrd="2" destOrd="0" presId="urn:microsoft.com/office/officeart/2018/2/layout/IconVerticalSolidList"/>
    <dgm:cxn modelId="{EB928FFF-D671-4F80-BF60-3FF8D4EC18E5}" type="presParOf" srcId="{05C23C8C-3847-4D48-8382-7FA097412CF8}" destId="{48C106D2-CD8C-4646-A55A-5AE59DE76AB4}" srcOrd="0" destOrd="0" presId="urn:microsoft.com/office/officeart/2018/2/layout/IconVerticalSolidList"/>
    <dgm:cxn modelId="{17D7B241-4D3B-4F3D-A56C-1E42A6DFDBEF}" type="presParOf" srcId="{05C23C8C-3847-4D48-8382-7FA097412CF8}" destId="{191AAEC3-7A92-4897-B0ED-966D77653D5E}" srcOrd="1" destOrd="0" presId="urn:microsoft.com/office/officeart/2018/2/layout/IconVerticalSolidList"/>
    <dgm:cxn modelId="{6B82276D-4DE8-4AD0-A69B-C8DE6B352CFD}" type="presParOf" srcId="{05C23C8C-3847-4D48-8382-7FA097412CF8}" destId="{491B519A-1CD1-4FA6-A83A-FB8D49E89A1A}" srcOrd="2" destOrd="0" presId="urn:microsoft.com/office/officeart/2018/2/layout/IconVerticalSolidList"/>
    <dgm:cxn modelId="{8053798A-B083-4466-A6CD-20F26E583A84}" type="presParOf" srcId="{05C23C8C-3847-4D48-8382-7FA097412CF8}" destId="{2256579E-E6C3-46B5-924C-CB8E5CD20CE2}" srcOrd="3" destOrd="0" presId="urn:microsoft.com/office/officeart/2018/2/layout/IconVerticalSolidList"/>
    <dgm:cxn modelId="{BD6C65EC-5D28-48C5-8F12-B33A36A3549F}" type="presParOf" srcId="{05C23C8C-3847-4D48-8382-7FA097412CF8}" destId="{07E8552B-FBED-4B52-993A-9D33C850E080}" srcOrd="4" destOrd="0" presId="urn:microsoft.com/office/officeart/2018/2/layout/IconVerticalSolidList"/>
    <dgm:cxn modelId="{402DA70C-1C12-4241-A2FA-DC2819B802D6}" type="presParOf" srcId="{162FFB39-9598-4A84-8757-C20D0FE3C80E}" destId="{9EC989A3-2DFF-43C9-884E-17150CCC2D95}" srcOrd="3" destOrd="0" presId="urn:microsoft.com/office/officeart/2018/2/layout/IconVerticalSolidList"/>
    <dgm:cxn modelId="{ECCBC7F2-0EF2-4C57-AA3C-310496052742}" type="presParOf" srcId="{162FFB39-9598-4A84-8757-C20D0FE3C80E}" destId="{EBC97FD2-DEF2-4204-8A81-566691D7730B}" srcOrd="4" destOrd="0" presId="urn:microsoft.com/office/officeart/2018/2/layout/IconVerticalSolidList"/>
    <dgm:cxn modelId="{F64BD549-DED9-437E-865D-B874FE355A3D}" type="presParOf" srcId="{EBC97FD2-DEF2-4204-8A81-566691D7730B}" destId="{9EC7F127-0428-44BF-927A-60EB4798DC1F}" srcOrd="0" destOrd="0" presId="urn:microsoft.com/office/officeart/2018/2/layout/IconVerticalSolidList"/>
    <dgm:cxn modelId="{FCA465AC-1D88-4551-9EB0-44B03E065EC2}" type="presParOf" srcId="{EBC97FD2-DEF2-4204-8A81-566691D7730B}" destId="{2B552AC5-302C-4B37-887C-0ED3E5C66C46}" srcOrd="1" destOrd="0" presId="urn:microsoft.com/office/officeart/2018/2/layout/IconVerticalSolidList"/>
    <dgm:cxn modelId="{1F19AA34-BEC7-4EA2-9F7F-2427B9D3DD26}" type="presParOf" srcId="{EBC97FD2-DEF2-4204-8A81-566691D7730B}" destId="{2DE176CC-10A2-4941-B9F9-A1CA0170EE9F}" srcOrd="2" destOrd="0" presId="urn:microsoft.com/office/officeart/2018/2/layout/IconVerticalSolidList"/>
    <dgm:cxn modelId="{E8177E4A-1FE2-409D-8EB6-7CDF37853C7B}" type="presParOf" srcId="{EBC97FD2-DEF2-4204-8A81-566691D7730B}" destId="{71BE0404-88FD-4A03-8408-30DF529A9EA0}" srcOrd="3" destOrd="0" presId="urn:microsoft.com/office/officeart/2018/2/layout/IconVerticalSolidList"/>
    <dgm:cxn modelId="{3C0A3AF0-652D-4465-97F5-445AC1F73B46}" type="presParOf" srcId="{EBC97FD2-DEF2-4204-8A81-566691D7730B}" destId="{4DBCEF54-B77C-4200-947A-3F70B06B027D}" srcOrd="4" destOrd="0" presId="urn:microsoft.com/office/officeart/2018/2/layout/IconVerticalSolidList"/>
    <dgm:cxn modelId="{09AD4E71-8735-4FAC-AA5F-D84E874D9989}" type="presParOf" srcId="{162FFB39-9598-4A84-8757-C20D0FE3C80E}" destId="{12BF9349-CFD5-4460-BEC6-5100D69F6576}" srcOrd="5" destOrd="0" presId="urn:microsoft.com/office/officeart/2018/2/layout/IconVerticalSolidList"/>
    <dgm:cxn modelId="{4895A48B-386C-43A6-A3FD-7E63C6050EE6}" type="presParOf" srcId="{162FFB39-9598-4A84-8757-C20D0FE3C80E}" destId="{431D4AE7-DBBC-4480-895C-D52692CA6485}" srcOrd="6" destOrd="0" presId="urn:microsoft.com/office/officeart/2018/2/layout/IconVerticalSolidList"/>
    <dgm:cxn modelId="{FFBF184E-1D69-48CA-A101-606296A70692}" type="presParOf" srcId="{431D4AE7-DBBC-4480-895C-D52692CA6485}" destId="{5D365ECF-1DD2-47EF-B54B-2122796CE133}" srcOrd="0" destOrd="0" presId="urn:microsoft.com/office/officeart/2018/2/layout/IconVerticalSolidList"/>
    <dgm:cxn modelId="{4BC29B7F-D11D-4F2E-A301-842276B9697E}" type="presParOf" srcId="{431D4AE7-DBBC-4480-895C-D52692CA6485}" destId="{761D403D-0426-40C6-AF65-CD254C1FBA70}" srcOrd="1" destOrd="0" presId="urn:microsoft.com/office/officeart/2018/2/layout/IconVerticalSolidList"/>
    <dgm:cxn modelId="{80719D2B-18EF-4EB4-938E-59EEC3ED1F40}" type="presParOf" srcId="{431D4AE7-DBBC-4480-895C-D52692CA6485}" destId="{62A7D061-1F19-4DBD-B09C-CA5AF888AEDF}" srcOrd="2" destOrd="0" presId="urn:microsoft.com/office/officeart/2018/2/layout/IconVerticalSolidList"/>
    <dgm:cxn modelId="{40642E55-70B4-4172-86F1-DEC3939DDA8A}" type="presParOf" srcId="{431D4AE7-DBBC-4480-895C-D52692CA6485}" destId="{5ADA27AC-F626-4C77-9805-EFCDB9C7EB17}" srcOrd="3" destOrd="0" presId="urn:microsoft.com/office/officeart/2018/2/layout/IconVerticalSolidList"/>
    <dgm:cxn modelId="{3F22E0CE-AB95-4F38-8DF5-DF93F73B8AB8}" type="presParOf" srcId="{431D4AE7-DBBC-4480-895C-D52692CA6485}" destId="{9DB3059F-C2F6-4215-B92B-9C5928096746}" srcOrd="4" destOrd="0" presId="urn:microsoft.com/office/officeart/2018/2/layout/IconVerticalSolidList"/>
    <dgm:cxn modelId="{669D2DF5-22EF-4158-B69E-1531DBFFD23A}" type="presParOf" srcId="{162FFB39-9598-4A84-8757-C20D0FE3C80E}" destId="{23558E55-9758-44BA-885E-F805CB432585}" srcOrd="7" destOrd="0" presId="urn:microsoft.com/office/officeart/2018/2/layout/IconVerticalSolidList"/>
    <dgm:cxn modelId="{13733D00-825E-447D-B6CC-8C53F631856E}" type="presParOf" srcId="{162FFB39-9598-4A84-8757-C20D0FE3C80E}" destId="{19E00E95-9608-442D-B629-EE7DB7D3C558}" srcOrd="8" destOrd="0" presId="urn:microsoft.com/office/officeart/2018/2/layout/IconVerticalSolidList"/>
    <dgm:cxn modelId="{F7F6B690-F5C8-4B14-B8A0-7A4A3D6038F7}" type="presParOf" srcId="{19E00E95-9608-442D-B629-EE7DB7D3C558}" destId="{ECDB0935-8226-4004-85F5-D0DA13974C50}" srcOrd="0" destOrd="0" presId="urn:microsoft.com/office/officeart/2018/2/layout/IconVerticalSolidList"/>
    <dgm:cxn modelId="{CB41E9B4-DAD8-4E99-850E-B76A191846DE}" type="presParOf" srcId="{19E00E95-9608-442D-B629-EE7DB7D3C558}" destId="{971F50E0-D90A-4097-882F-4F9DF50032FD}" srcOrd="1" destOrd="0" presId="urn:microsoft.com/office/officeart/2018/2/layout/IconVerticalSolidList"/>
    <dgm:cxn modelId="{EFB0F5A7-45F4-4051-83D2-CEAAE9D868B5}" type="presParOf" srcId="{19E00E95-9608-442D-B629-EE7DB7D3C558}" destId="{3F583A4D-13F0-4CC2-8155-FFED6447C8AA}" srcOrd="2" destOrd="0" presId="urn:microsoft.com/office/officeart/2018/2/layout/IconVerticalSolidList"/>
    <dgm:cxn modelId="{E3A0022A-B3A2-456C-AD5F-2DE36F3C520D}" type="presParOf" srcId="{19E00E95-9608-442D-B629-EE7DB7D3C558}" destId="{B7E4E3AA-1524-4308-BECC-1D7F24473190}" srcOrd="3" destOrd="0" presId="urn:microsoft.com/office/officeart/2018/2/layout/IconVerticalSolidList"/>
    <dgm:cxn modelId="{DE77530D-7DFA-4C28-A7E6-C4D51A2DB400}" type="presParOf" srcId="{19E00E95-9608-442D-B629-EE7DB7D3C558}" destId="{3B06A91E-6199-4829-B363-6E7AD7A8D0E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14E13-ACF7-4869-9AF4-FC6071C44B66}">
      <dsp:nvSpPr>
        <dsp:cNvPr id="0" name=""/>
        <dsp:cNvSpPr/>
      </dsp:nvSpPr>
      <dsp:spPr>
        <a:xfrm>
          <a:off x="0" y="5727"/>
          <a:ext cx="11277599" cy="7504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E0CAE-4FA2-42DB-8052-459C95981FC6}">
      <dsp:nvSpPr>
        <dsp:cNvPr id="0" name=""/>
        <dsp:cNvSpPr/>
      </dsp:nvSpPr>
      <dsp:spPr>
        <a:xfrm>
          <a:off x="227005" y="174574"/>
          <a:ext cx="412737" cy="4127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53A17A-FBCC-4547-83AA-68AD18B80B34}">
      <dsp:nvSpPr>
        <dsp:cNvPr id="0" name=""/>
        <dsp:cNvSpPr/>
      </dsp:nvSpPr>
      <dsp:spPr>
        <a:xfrm>
          <a:off x="866749" y="5727"/>
          <a:ext cx="5074919"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844550">
            <a:lnSpc>
              <a:spcPct val="100000"/>
            </a:lnSpc>
            <a:spcBef>
              <a:spcPct val="0"/>
            </a:spcBef>
            <a:spcAft>
              <a:spcPct val="35000"/>
            </a:spcAft>
            <a:buNone/>
          </a:pPr>
          <a:r>
            <a:rPr lang="en-US" sz="1900" kern="1200" dirty="0"/>
            <a:t>SSMA – SQL Server Migration Assistant</a:t>
          </a:r>
        </a:p>
      </dsp:txBody>
      <dsp:txXfrm>
        <a:off x="866749" y="5727"/>
        <a:ext cx="5074919" cy="750432"/>
      </dsp:txXfrm>
    </dsp:sp>
    <dsp:sp modelId="{6CC46EC4-9B61-4E88-B9D4-3E790CDFD6F4}">
      <dsp:nvSpPr>
        <dsp:cNvPr id="0" name=""/>
        <dsp:cNvSpPr/>
      </dsp:nvSpPr>
      <dsp:spPr>
        <a:xfrm>
          <a:off x="5941668" y="5727"/>
          <a:ext cx="5335083"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488950">
            <a:lnSpc>
              <a:spcPct val="100000"/>
            </a:lnSpc>
            <a:spcBef>
              <a:spcPct val="0"/>
            </a:spcBef>
            <a:spcAft>
              <a:spcPct val="35000"/>
            </a:spcAft>
            <a:buNone/>
          </a:pPr>
          <a:r>
            <a:rPr lang="en-US" sz="1100" kern="1200"/>
            <a:t>Source: Access, DB2, MySQL, Oracle, Sybase ASE</a:t>
          </a:r>
        </a:p>
        <a:p>
          <a:pPr marL="0" lvl="0" indent="0" algn="l" defTabSz="488950">
            <a:lnSpc>
              <a:spcPct val="100000"/>
            </a:lnSpc>
            <a:spcBef>
              <a:spcPct val="0"/>
            </a:spcBef>
            <a:spcAft>
              <a:spcPct val="35000"/>
            </a:spcAft>
            <a:buNone/>
          </a:pPr>
          <a:r>
            <a:rPr lang="en-US" sz="1100" kern="1200" dirty="0"/>
            <a:t>Target: SQL 2008-2019, Azure SQL Database, SQL Managed Instance</a:t>
          </a:r>
        </a:p>
      </dsp:txBody>
      <dsp:txXfrm>
        <a:off x="5941668" y="5727"/>
        <a:ext cx="5335083" cy="750432"/>
      </dsp:txXfrm>
    </dsp:sp>
    <dsp:sp modelId="{48C106D2-CD8C-4646-A55A-5AE59DE76AB4}">
      <dsp:nvSpPr>
        <dsp:cNvPr id="0" name=""/>
        <dsp:cNvSpPr/>
      </dsp:nvSpPr>
      <dsp:spPr>
        <a:xfrm>
          <a:off x="0" y="943767"/>
          <a:ext cx="11277599" cy="7504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AAEC3-7A92-4897-B0ED-966D77653D5E}">
      <dsp:nvSpPr>
        <dsp:cNvPr id="0" name=""/>
        <dsp:cNvSpPr/>
      </dsp:nvSpPr>
      <dsp:spPr>
        <a:xfrm>
          <a:off x="227005" y="1112614"/>
          <a:ext cx="412737" cy="4127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6579E-E6C3-46B5-924C-CB8E5CD20CE2}">
      <dsp:nvSpPr>
        <dsp:cNvPr id="0" name=""/>
        <dsp:cNvSpPr/>
      </dsp:nvSpPr>
      <dsp:spPr>
        <a:xfrm>
          <a:off x="866749" y="943767"/>
          <a:ext cx="5074919"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844550">
            <a:lnSpc>
              <a:spcPct val="100000"/>
            </a:lnSpc>
            <a:spcBef>
              <a:spcPct val="0"/>
            </a:spcBef>
            <a:spcAft>
              <a:spcPct val="35000"/>
            </a:spcAft>
            <a:buNone/>
          </a:pPr>
          <a:r>
            <a:rPr lang="en-US" sz="1900" kern="1200"/>
            <a:t>DMA – Data Migration Assistant</a:t>
          </a:r>
        </a:p>
      </dsp:txBody>
      <dsp:txXfrm>
        <a:off x="866749" y="943767"/>
        <a:ext cx="5074919" cy="750432"/>
      </dsp:txXfrm>
    </dsp:sp>
    <dsp:sp modelId="{07E8552B-FBED-4B52-993A-9D33C850E080}">
      <dsp:nvSpPr>
        <dsp:cNvPr id="0" name=""/>
        <dsp:cNvSpPr/>
      </dsp:nvSpPr>
      <dsp:spPr>
        <a:xfrm>
          <a:off x="5941668" y="943767"/>
          <a:ext cx="5335083"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488950">
            <a:lnSpc>
              <a:spcPct val="100000"/>
            </a:lnSpc>
            <a:spcBef>
              <a:spcPct val="0"/>
            </a:spcBef>
            <a:spcAft>
              <a:spcPct val="35000"/>
            </a:spcAft>
            <a:buNone/>
          </a:pPr>
          <a:r>
            <a:rPr lang="en-US" sz="1100" kern="1200" dirty="0"/>
            <a:t>SQL Server 2005, AWS RDS for SQL, up to SQL 2019</a:t>
          </a:r>
        </a:p>
        <a:p>
          <a:pPr marL="0" lvl="0" indent="0" algn="l" defTabSz="488950">
            <a:lnSpc>
              <a:spcPct val="100000"/>
            </a:lnSpc>
            <a:spcBef>
              <a:spcPct val="0"/>
            </a:spcBef>
            <a:spcAft>
              <a:spcPct val="35000"/>
            </a:spcAft>
            <a:buNone/>
          </a:pPr>
          <a:r>
            <a:rPr lang="en-US" sz="1100" kern="1200"/>
            <a:t>Discover blocking issues, feature changes, recommendations</a:t>
          </a:r>
        </a:p>
      </dsp:txBody>
      <dsp:txXfrm>
        <a:off x="5941668" y="943767"/>
        <a:ext cx="5335083" cy="750432"/>
      </dsp:txXfrm>
    </dsp:sp>
    <dsp:sp modelId="{9EC7F127-0428-44BF-927A-60EB4798DC1F}">
      <dsp:nvSpPr>
        <dsp:cNvPr id="0" name=""/>
        <dsp:cNvSpPr/>
      </dsp:nvSpPr>
      <dsp:spPr>
        <a:xfrm>
          <a:off x="0" y="1881807"/>
          <a:ext cx="11277599" cy="7504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52AC5-302C-4B37-887C-0ED3E5C66C46}">
      <dsp:nvSpPr>
        <dsp:cNvPr id="0" name=""/>
        <dsp:cNvSpPr/>
      </dsp:nvSpPr>
      <dsp:spPr>
        <a:xfrm>
          <a:off x="227005" y="2050654"/>
          <a:ext cx="412737" cy="4127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E0404-88FD-4A03-8408-30DF529A9EA0}">
      <dsp:nvSpPr>
        <dsp:cNvPr id="0" name=""/>
        <dsp:cNvSpPr/>
      </dsp:nvSpPr>
      <dsp:spPr>
        <a:xfrm>
          <a:off x="866749" y="1881807"/>
          <a:ext cx="5074919"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844550">
            <a:lnSpc>
              <a:spcPct val="100000"/>
            </a:lnSpc>
            <a:spcBef>
              <a:spcPct val="0"/>
            </a:spcBef>
            <a:spcAft>
              <a:spcPct val="35000"/>
            </a:spcAft>
            <a:buNone/>
          </a:pPr>
          <a:r>
            <a:rPr lang="en-US" sz="1900" kern="1200"/>
            <a:t>DMS – Data Migration Service</a:t>
          </a:r>
        </a:p>
      </dsp:txBody>
      <dsp:txXfrm>
        <a:off x="866749" y="1881807"/>
        <a:ext cx="5074919" cy="750432"/>
      </dsp:txXfrm>
    </dsp:sp>
    <dsp:sp modelId="{4DBCEF54-B77C-4200-947A-3F70B06B027D}">
      <dsp:nvSpPr>
        <dsp:cNvPr id="0" name=""/>
        <dsp:cNvSpPr/>
      </dsp:nvSpPr>
      <dsp:spPr>
        <a:xfrm>
          <a:off x="5941668" y="1881807"/>
          <a:ext cx="5335083"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488950">
            <a:lnSpc>
              <a:spcPct val="100000"/>
            </a:lnSpc>
            <a:spcBef>
              <a:spcPct val="0"/>
            </a:spcBef>
            <a:spcAft>
              <a:spcPct val="35000"/>
            </a:spcAft>
            <a:buNone/>
          </a:pPr>
          <a:r>
            <a:rPr lang="en-US" sz="1100" kern="1200" dirty="0"/>
            <a:t>New PaaS Service.  Standard and Premium tiers.</a:t>
          </a:r>
        </a:p>
        <a:p>
          <a:pPr marL="0" lvl="0" indent="0" algn="l" defTabSz="488950">
            <a:lnSpc>
              <a:spcPct val="100000"/>
            </a:lnSpc>
            <a:spcBef>
              <a:spcPct val="0"/>
            </a:spcBef>
            <a:spcAft>
              <a:spcPct val="35000"/>
            </a:spcAft>
            <a:buNone/>
          </a:pPr>
          <a:r>
            <a:rPr lang="en-US" sz="1100" kern="1200" dirty="0"/>
            <a:t>Current: SQL, MySQL, PostgreSQL, AWS RDS, Oracle, MongoDB</a:t>
          </a:r>
        </a:p>
        <a:p>
          <a:pPr marL="0" lvl="0" indent="0" algn="l" defTabSz="488950">
            <a:lnSpc>
              <a:spcPct val="100000"/>
            </a:lnSpc>
            <a:spcBef>
              <a:spcPct val="0"/>
            </a:spcBef>
            <a:spcAft>
              <a:spcPct val="35000"/>
            </a:spcAft>
            <a:buNone/>
          </a:pPr>
          <a:r>
            <a:rPr lang="en-US" sz="1100" kern="1200" dirty="0"/>
            <a:t>Future: expanding to include DB2, Sybase, Cosmos DB, etc.</a:t>
          </a:r>
        </a:p>
      </dsp:txBody>
      <dsp:txXfrm>
        <a:off x="5941668" y="1881807"/>
        <a:ext cx="5335083" cy="750432"/>
      </dsp:txXfrm>
    </dsp:sp>
    <dsp:sp modelId="{5D365ECF-1DD2-47EF-B54B-2122796CE133}">
      <dsp:nvSpPr>
        <dsp:cNvPr id="0" name=""/>
        <dsp:cNvSpPr/>
      </dsp:nvSpPr>
      <dsp:spPr>
        <a:xfrm>
          <a:off x="0" y="2819847"/>
          <a:ext cx="11277599" cy="7504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1D403D-0426-40C6-AF65-CD254C1FBA70}">
      <dsp:nvSpPr>
        <dsp:cNvPr id="0" name=""/>
        <dsp:cNvSpPr/>
      </dsp:nvSpPr>
      <dsp:spPr>
        <a:xfrm>
          <a:off x="227005" y="2988694"/>
          <a:ext cx="412737" cy="4127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A27AC-F626-4C77-9805-EFCDB9C7EB17}">
      <dsp:nvSpPr>
        <dsp:cNvPr id="0" name=""/>
        <dsp:cNvSpPr/>
      </dsp:nvSpPr>
      <dsp:spPr>
        <a:xfrm>
          <a:off x="866749" y="2819847"/>
          <a:ext cx="5074919"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844550">
            <a:lnSpc>
              <a:spcPct val="100000"/>
            </a:lnSpc>
            <a:spcBef>
              <a:spcPct val="0"/>
            </a:spcBef>
            <a:spcAft>
              <a:spcPct val="35000"/>
            </a:spcAft>
            <a:buNone/>
          </a:pPr>
          <a:r>
            <a:rPr lang="en-US" sz="1900" kern="1200"/>
            <a:t>DEA – Database Experimentation Assistant</a:t>
          </a:r>
        </a:p>
      </dsp:txBody>
      <dsp:txXfrm>
        <a:off x="866749" y="2819847"/>
        <a:ext cx="5074919" cy="750432"/>
      </dsp:txXfrm>
    </dsp:sp>
    <dsp:sp modelId="{9DB3059F-C2F6-4215-B92B-9C5928096746}">
      <dsp:nvSpPr>
        <dsp:cNvPr id="0" name=""/>
        <dsp:cNvSpPr/>
      </dsp:nvSpPr>
      <dsp:spPr>
        <a:xfrm>
          <a:off x="5941668" y="2819847"/>
          <a:ext cx="5335083"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488950">
            <a:lnSpc>
              <a:spcPct val="100000"/>
            </a:lnSpc>
            <a:spcBef>
              <a:spcPct val="0"/>
            </a:spcBef>
            <a:spcAft>
              <a:spcPct val="35000"/>
            </a:spcAft>
            <a:buNone/>
          </a:pPr>
          <a:r>
            <a:rPr lang="en-US" sz="1100" kern="1200"/>
            <a:t>A/B testing and analysis to evaluate workloads across versions.</a:t>
          </a:r>
        </a:p>
      </dsp:txBody>
      <dsp:txXfrm>
        <a:off x="5941668" y="2819847"/>
        <a:ext cx="5335083" cy="750432"/>
      </dsp:txXfrm>
    </dsp:sp>
    <dsp:sp modelId="{ECDB0935-8226-4004-85F5-D0DA13974C50}">
      <dsp:nvSpPr>
        <dsp:cNvPr id="0" name=""/>
        <dsp:cNvSpPr/>
      </dsp:nvSpPr>
      <dsp:spPr>
        <a:xfrm>
          <a:off x="0" y="3757887"/>
          <a:ext cx="11277599" cy="7504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1F50E0-D90A-4097-882F-4F9DF50032FD}">
      <dsp:nvSpPr>
        <dsp:cNvPr id="0" name=""/>
        <dsp:cNvSpPr/>
      </dsp:nvSpPr>
      <dsp:spPr>
        <a:xfrm>
          <a:off x="227005" y="3926734"/>
          <a:ext cx="412737" cy="4127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E4E3AA-1524-4308-BECC-1D7F24473190}">
      <dsp:nvSpPr>
        <dsp:cNvPr id="0" name=""/>
        <dsp:cNvSpPr/>
      </dsp:nvSpPr>
      <dsp:spPr>
        <a:xfrm>
          <a:off x="866749" y="3757887"/>
          <a:ext cx="5074919"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844550">
            <a:lnSpc>
              <a:spcPct val="100000"/>
            </a:lnSpc>
            <a:spcBef>
              <a:spcPct val="0"/>
            </a:spcBef>
            <a:spcAft>
              <a:spcPct val="35000"/>
            </a:spcAft>
            <a:buNone/>
          </a:pPr>
          <a:r>
            <a:rPr lang="en-US" sz="1900" kern="1200" dirty="0"/>
            <a:t>Data Access Migration Toolkit</a:t>
          </a:r>
        </a:p>
      </dsp:txBody>
      <dsp:txXfrm>
        <a:off x="866749" y="3757887"/>
        <a:ext cx="5074919" cy="750432"/>
      </dsp:txXfrm>
    </dsp:sp>
    <dsp:sp modelId="{3B06A91E-6199-4829-B363-6E7AD7A8D0E7}">
      <dsp:nvSpPr>
        <dsp:cNvPr id="0" name=""/>
        <dsp:cNvSpPr/>
      </dsp:nvSpPr>
      <dsp:spPr>
        <a:xfrm>
          <a:off x="5941668" y="3757887"/>
          <a:ext cx="5335083" cy="75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1" tIns="79421" rIns="79421" bIns="79421" numCol="1" spcCol="1270" anchor="ctr" anchorCtr="0">
          <a:noAutofit/>
        </a:bodyPr>
        <a:lstStyle/>
        <a:p>
          <a:pPr marL="0" lvl="0" indent="0" algn="l" defTabSz="488950">
            <a:lnSpc>
              <a:spcPct val="100000"/>
            </a:lnSpc>
            <a:spcBef>
              <a:spcPct val="0"/>
            </a:spcBef>
            <a:spcAft>
              <a:spcPct val="35000"/>
            </a:spcAft>
            <a:buNone/>
          </a:pPr>
          <a:r>
            <a:rPr lang="en-US" sz="1100" kern="1200" dirty="0"/>
            <a:t>VS Code source analysis to find compatibility issues when targeting Azure SQL Database.</a:t>
          </a:r>
        </a:p>
      </dsp:txBody>
      <dsp:txXfrm>
        <a:off x="5941668" y="3757887"/>
        <a:ext cx="5335083" cy="7504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2/19/2021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ql-database/sql-database-azure-hybrid-benefi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reserved-capacit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support/legal/sla/virtual-machin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sql-database/sql-database-active-geo-replicatio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documentation/articles/sql-database-user-error-recovery/"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msdn.microsoft.com/en-us/library/azure/dn715779.aspx"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msdn.microsoft.com/en-us/library/azure/dn715779.aspx"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azure.microsoft.com/en-us/documentation/articles/sql-database-disaster-recovery/" TargetMode="External"/><Relationship Id="rId5" Type="http://schemas.openxmlformats.org/officeDocument/2006/relationships/hyperlink" Target="http://msdn.microsoft.com/en-us/library/azure/gg715283.aspx" TargetMode="External"/><Relationship Id="rId4" Type="http://schemas.openxmlformats.org/officeDocument/2006/relationships/hyperlink" Target="http://msdn.microsoft.com/en-us/library/azure/dn806332.aspx"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Hello </a:t>
            </a:r>
            <a:r>
              <a:rPr lang="en-US" sz="1800" i="0" dirty="0">
                <a:effectLst/>
                <a:latin typeface="Calibri" panose="020F0502020204030204" pitchFamily="34" charset="0"/>
                <a:ea typeface="Calibri" panose="020F0502020204030204" pitchFamily="34" charset="0"/>
              </a:rPr>
              <a:t>welcome to today’s Azure Partner Tech Talks session focusing in &lt;solution&gt;.</a:t>
            </a:r>
          </a:p>
          <a:p>
            <a:endParaRPr lang="en-US" sz="1800" i="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You can participate in today's event. Please click the messages button your screen and to ask questions regarding the content. </a:t>
            </a:r>
            <a:endParaRPr lang="en-US" sz="1800" dirty="0">
              <a:effectLst/>
              <a:latin typeface="Times New Roman" panose="02020603050405020304" pitchFamily="18" charset="0"/>
              <a:ea typeface="Times New Roman" panose="02020603050405020304" pitchFamily="18" charset="0"/>
            </a:endParaRPr>
          </a:p>
          <a:p>
            <a:endParaRPr lang="en-US" sz="1800" i="0" dirty="0">
              <a:effectLst/>
              <a:latin typeface="Calibri" panose="020F0502020204030204" pitchFamily="34" charset="0"/>
            </a:endParaRPr>
          </a:p>
          <a:p>
            <a:endParaRPr lang="en-US" i="0" dirty="0"/>
          </a:p>
          <a:p>
            <a:r>
              <a:rPr lang="en-US" dirty="0"/>
              <a:t>&lt; customize your greeting&gt;</a:t>
            </a:r>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727447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118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418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118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11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6976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4719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668FB861-F312-4FFC-9076-EF091031888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62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CFD7DEE-CB9F-404D-BDF4-55B42DE55ABF}"/>
              </a:ext>
            </a:extLst>
          </p:cNvPr>
          <p:cNvSpPr>
            <a:spLocks noGrp="1"/>
          </p:cNvSpPr>
          <p:nvPr>
            <p:ph type="body" idx="1"/>
          </p:nvPr>
        </p:nvSpPr>
        <p:spPr/>
        <p:txBody>
          <a:bodyPr/>
          <a:lstStyle/>
          <a:p>
            <a:pPr>
              <a:lnSpc>
                <a:spcPct val="150000"/>
              </a:lnSpc>
            </a:pPr>
            <a:r>
              <a:rPr lang="en-US" dirty="0"/>
              <a:t>The </a:t>
            </a:r>
            <a:r>
              <a:rPr lang="en-US" dirty="0" err="1"/>
              <a:t>vCore</a:t>
            </a:r>
            <a:r>
              <a:rPr lang="en-US" dirty="0"/>
              <a:t> model provides several benefits:</a:t>
            </a:r>
          </a:p>
          <a:p>
            <a:pPr marL="285750" indent="-285750">
              <a:lnSpc>
                <a:spcPct val="150000"/>
              </a:lnSpc>
              <a:buFont typeface="Arial" panose="020B0604020202020204" pitchFamily="34" charset="0"/>
              <a:buChar char="•"/>
            </a:pPr>
            <a:r>
              <a:rPr lang="en-US" b="0" i="0" dirty="0">
                <a:solidFill>
                  <a:srgbClr val="171717"/>
                </a:solidFill>
                <a:effectLst/>
                <a:latin typeface="Segoe UI" panose="020B0502040204020203" pitchFamily="34" charset="0"/>
              </a:rPr>
              <a:t>Higher compute, memory, IO, and storage limits.</a:t>
            </a:r>
            <a:endParaRPr lang="en-US" dirty="0"/>
          </a:p>
          <a:p>
            <a:pPr marL="285750" indent="-285750">
              <a:lnSpc>
                <a:spcPct val="150000"/>
              </a:lnSpc>
              <a:buFont typeface="Arial" panose="020B0604020202020204" pitchFamily="34" charset="0"/>
              <a:buChar char="•"/>
            </a:pPr>
            <a:r>
              <a:rPr lang="en-US" b="0" i="0" dirty="0">
                <a:solidFill>
                  <a:srgbClr val="171717"/>
                </a:solidFill>
                <a:effectLst/>
                <a:latin typeface="Segoe UI" panose="020B0502040204020203" pitchFamily="34" charset="0"/>
              </a:rPr>
              <a:t>Control over the hardware generation to better match compute and memory requirements of the workload.</a:t>
            </a:r>
          </a:p>
          <a:p>
            <a:pPr marL="285750" indent="-285750">
              <a:lnSpc>
                <a:spcPct val="150000"/>
              </a:lnSpc>
              <a:buFont typeface="Arial" panose="020B0604020202020204" pitchFamily="34" charset="0"/>
              <a:buChar char="•"/>
            </a:pPr>
            <a:r>
              <a:rPr lang="en-US" b="0" i="0" dirty="0">
                <a:solidFill>
                  <a:srgbClr val="171717"/>
                </a:solidFill>
                <a:effectLst/>
                <a:latin typeface="Segoe UI" panose="020B0502040204020203" pitchFamily="34" charset="0"/>
              </a:rPr>
              <a:t>Pricing discounts for </a:t>
            </a:r>
            <a:r>
              <a:rPr lang="en-US" b="0" i="0" u="none" strike="noStrike" dirty="0">
                <a:effectLst/>
                <a:latin typeface="Segoe UI" panose="020B0502040204020203" pitchFamily="34" charset="0"/>
                <a:hlinkClick r:id="rId3"/>
              </a:rPr>
              <a:t>Azure Hybrid Benefit (AHB)</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4"/>
              </a:rPr>
              <a:t>Reserved Instance (RI)</a:t>
            </a:r>
            <a:r>
              <a:rPr lang="en-US" b="0" i="0" dirty="0">
                <a:solidFill>
                  <a:srgbClr val="171717"/>
                </a:solidFill>
                <a:effectLst/>
                <a:latin typeface="Segoe UI" panose="020B0502040204020203" pitchFamily="34" charset="0"/>
              </a:rPr>
              <a:t>.</a:t>
            </a:r>
          </a:p>
          <a:p>
            <a:pPr marL="285750" indent="-285750">
              <a:lnSpc>
                <a:spcPct val="150000"/>
              </a:lnSpc>
              <a:buFont typeface="Arial" panose="020B0604020202020204" pitchFamily="34" charset="0"/>
              <a:buChar char="•"/>
            </a:pPr>
            <a:r>
              <a:rPr lang="en-US" b="0" i="0" dirty="0">
                <a:solidFill>
                  <a:srgbClr val="171717"/>
                </a:solidFill>
                <a:effectLst/>
                <a:latin typeface="Segoe UI" panose="020B0502040204020203" pitchFamily="34" charset="0"/>
              </a:rPr>
              <a:t>Greater transparency in the hardware details that power the compute; facilitates planning for migrations from on-premises deployments.</a:t>
            </a:r>
          </a:p>
          <a:p>
            <a:pPr marL="285750" indent="-285750">
              <a:lnSpc>
                <a:spcPct val="150000"/>
              </a:lnSpc>
              <a:buFont typeface="Arial" panose="020B0604020202020204" pitchFamily="34" charset="0"/>
              <a:buChar char="•"/>
            </a:pPr>
            <a:r>
              <a:rPr lang="en-US" dirty="0"/>
              <a:t>Two licensing models:</a:t>
            </a:r>
          </a:p>
          <a:p>
            <a:pPr marL="742950" lvl="2" indent="-285750">
              <a:lnSpc>
                <a:spcPct val="150000"/>
              </a:lnSpc>
              <a:buFont typeface="Arial" panose="020B0604020202020204" pitchFamily="34" charset="0"/>
              <a:buChar char="•"/>
            </a:pPr>
            <a:r>
              <a:rPr lang="en-US" dirty="0"/>
              <a:t>General Purpose (equivalent to Standard tiers)</a:t>
            </a:r>
          </a:p>
          <a:p>
            <a:pPr marL="742950" lvl="2" indent="-285750">
              <a:lnSpc>
                <a:spcPct val="150000"/>
              </a:lnSpc>
              <a:buFont typeface="Arial" panose="020B0604020202020204" pitchFamily="34" charset="0"/>
              <a:buChar char="•"/>
            </a:pPr>
            <a:r>
              <a:rPr lang="en-US" dirty="0"/>
              <a:t>Business Critical (equivalent to Premium tiers)</a:t>
            </a:r>
          </a:p>
          <a:p>
            <a:endParaRPr lang="en-US" dirty="0"/>
          </a:p>
        </p:txBody>
      </p:sp>
    </p:spTree>
    <p:extLst>
      <p:ext uri="{BB962C8B-B14F-4D97-AF65-F5344CB8AC3E}">
        <p14:creationId xmlns:p14="http://schemas.microsoft.com/office/powerpoint/2010/main" val="140927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7836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session will focus on:</a:t>
            </a:r>
          </a:p>
          <a:p>
            <a:endParaRPr lang="en-US" dirty="0"/>
          </a:p>
          <a:p>
            <a:r>
              <a:rPr lang="en-US" b="0" dirty="0">
                <a:latin typeface="Segoe UI" panose="020B0502040204020203" pitchFamily="34" charset="0"/>
                <a:cs typeface="Segoe UI" panose="020B0502040204020203" pitchFamily="34" charset="0"/>
              </a:rPr>
              <a:t>Deepening your knowledge on &lt;topic&gt;</a:t>
            </a:r>
          </a:p>
          <a:p>
            <a:r>
              <a:rPr lang="en-US" b="0" dirty="0">
                <a:latin typeface="Segoe UI" panose="020B0502040204020203" pitchFamily="34" charset="0"/>
                <a:cs typeface="Segoe UI" panose="020B0502040204020203" pitchFamily="34" charset="0"/>
              </a:rPr>
              <a:t>Providing insights to help you develop new Azure-focused practices around &lt;topic&gt;</a:t>
            </a:r>
          </a:p>
          <a:p>
            <a:r>
              <a:rPr lang="en-US" b="0" dirty="0">
                <a:latin typeface="Segoe UI" panose="020B0502040204020203" pitchFamily="34" charset="0"/>
                <a:cs typeface="Segoe UI" panose="020B0502040204020203" pitchFamily="34" charset="0"/>
              </a:rPr>
              <a:t>Surfacing programs and offerings for Microsoft US partners to help you drive customer adoption</a:t>
            </a:r>
          </a:p>
          <a:p>
            <a:r>
              <a:rPr lang="en-US" b="0" dirty="0">
                <a:latin typeface="Segoe UI" panose="020B0502040204020203" pitchFamily="34" charset="0"/>
                <a:cs typeface="Segoe UI" panose="020B0502040204020203" pitchFamily="34" charset="0"/>
              </a:rPr>
              <a:t>Addressing questions related to &lt;topic&gt; </a:t>
            </a:r>
          </a:p>
          <a:p>
            <a:endParaRPr lang="en-US" b="0" dirty="0">
              <a:latin typeface="Segoe UI" panose="020B0502040204020203" pitchFamily="34" charset="0"/>
              <a:cs typeface="Segoe UI" panose="020B0502040204020203" pitchFamily="34" charset="0"/>
            </a:endParaRPr>
          </a:p>
          <a:p>
            <a:endParaRPr lang="en-US" b="0" dirty="0">
              <a:latin typeface="Segoe UI" panose="020B0502040204020203" pitchFamily="34" charset="0"/>
              <a:cs typeface="Segoe UI" panose="020B0502040204020203" pitchFamily="34" charset="0"/>
            </a:endParaRPr>
          </a:p>
          <a:p>
            <a:endParaRPr lang="en-US"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2291735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600" dirty="0">
                <a:effectLst/>
                <a:latin typeface="Segoe UI" panose="020B0502040204020203" pitchFamily="34" charset="0"/>
                <a:cs typeface="Segoe UI" panose="020B0502040204020203" pitchFamily="34" charset="0"/>
              </a:rPr>
              <a:t>Azure SQL Database has a built-in high availability subsystem that protects your database from failures of individual servers and devices in a datacenter. </a:t>
            </a:r>
          </a:p>
          <a:p>
            <a:pPr marL="171450" indent="-171450">
              <a:buFont typeface="Arial" panose="020B0604020202020204" pitchFamily="34" charset="0"/>
              <a:buChar char="•"/>
            </a:pPr>
            <a:r>
              <a:rPr lang="en-US" sz="600" dirty="0">
                <a:effectLst/>
                <a:latin typeface="Segoe UI" panose="020B0502040204020203" pitchFamily="34" charset="0"/>
                <a:cs typeface="Segoe UI" panose="020B0502040204020203" pitchFamily="34" charset="0"/>
              </a:rPr>
              <a:t>Azure SQL Database maintains multiple copies of all data in different physical nodes located across fully independent physical sub-systems to mitigate outages due to failures of individual server components, such as hard drives, network interface adapters, or even entire servers. </a:t>
            </a:r>
          </a:p>
          <a:p>
            <a:pPr marL="171450" indent="-171450">
              <a:buFont typeface="Arial" panose="020B0604020202020204" pitchFamily="34" charset="0"/>
              <a:buChar char="•"/>
            </a:pPr>
            <a:r>
              <a:rPr lang="en-US" sz="600" dirty="0">
                <a:effectLst/>
                <a:latin typeface="Segoe UI" panose="020B0502040204020203" pitchFamily="34" charset="0"/>
                <a:cs typeface="Segoe UI" panose="020B0502040204020203" pitchFamily="34" charset="0"/>
              </a:rPr>
              <a:t>At any one time, three database replicas are running—one </a:t>
            </a:r>
            <a:r>
              <a:rPr lang="en-US" sz="600" i="1" dirty="0">
                <a:effectLst/>
                <a:latin typeface="Segoe UI" panose="020B0502040204020203" pitchFamily="34" charset="0"/>
                <a:cs typeface="Segoe UI" panose="020B0502040204020203" pitchFamily="34" charset="0"/>
              </a:rPr>
              <a:t>primary</a:t>
            </a:r>
            <a:r>
              <a:rPr lang="en-US" sz="600" dirty="0">
                <a:effectLst/>
                <a:latin typeface="Segoe UI" panose="020B0502040204020203" pitchFamily="34" charset="0"/>
                <a:cs typeface="Segoe UI" panose="020B0502040204020203" pitchFamily="34" charset="0"/>
              </a:rPr>
              <a:t> and two or more </a:t>
            </a:r>
            <a:r>
              <a:rPr lang="en-US" sz="600" i="1" dirty="0">
                <a:effectLst/>
                <a:latin typeface="Segoe UI" panose="020B0502040204020203" pitchFamily="34" charset="0"/>
                <a:cs typeface="Segoe UI" panose="020B0502040204020203" pitchFamily="34" charset="0"/>
              </a:rPr>
              <a:t>replicas</a:t>
            </a:r>
            <a:r>
              <a:rPr lang="en-US" sz="600" dirty="0">
                <a:effectLst/>
                <a:latin typeface="Segoe UI" panose="020B0502040204020203" pitchFamily="34" charset="0"/>
                <a:cs typeface="Segoe UI" panose="020B0502040204020203" pitchFamily="34" charset="0"/>
              </a:rPr>
              <a:t>. </a:t>
            </a:r>
          </a:p>
          <a:p>
            <a:pPr marL="171450" indent="-171450">
              <a:buFont typeface="Arial" panose="020B0604020202020204" pitchFamily="34" charset="0"/>
              <a:buChar char="•"/>
            </a:pPr>
            <a:r>
              <a:rPr lang="en-US" sz="600" dirty="0">
                <a:effectLst/>
                <a:latin typeface="Segoe UI" panose="020B0502040204020203" pitchFamily="34" charset="0"/>
                <a:cs typeface="Segoe UI" panose="020B0502040204020203" pitchFamily="34" charset="0"/>
              </a:rPr>
              <a:t>Data is written to the primary and one secondary replica using a quorum based commit scheme before the transaction is considered committed. </a:t>
            </a:r>
          </a:p>
          <a:p>
            <a:pPr marL="171450" indent="-171450">
              <a:buFont typeface="Arial" panose="020B0604020202020204" pitchFamily="34" charset="0"/>
              <a:buChar char="•"/>
            </a:pPr>
            <a:r>
              <a:rPr lang="en-US" sz="600" dirty="0">
                <a:effectLst/>
                <a:latin typeface="Segoe UI" panose="020B0502040204020203" pitchFamily="34" charset="0"/>
                <a:cs typeface="Segoe UI" panose="020B0502040204020203" pitchFamily="34" charset="0"/>
              </a:rPr>
              <a:t>If the hardware fails on the primary replica, Azure SQL Database detects the failure and fails over to the secondary replica. </a:t>
            </a:r>
          </a:p>
          <a:p>
            <a:pPr marL="171450" indent="-171450">
              <a:buFont typeface="Arial" panose="020B0604020202020204" pitchFamily="34" charset="0"/>
              <a:buChar char="•"/>
            </a:pPr>
            <a:r>
              <a:rPr lang="en-US" sz="600" dirty="0">
                <a:effectLst/>
                <a:latin typeface="Segoe UI" panose="020B0502040204020203" pitchFamily="34" charset="0"/>
                <a:cs typeface="Segoe UI" panose="020B0502040204020203" pitchFamily="34" charset="0"/>
              </a:rPr>
              <a:t>In case of a physical loss of a replica, a new replica is automatically created. </a:t>
            </a:r>
          </a:p>
          <a:p>
            <a:pPr marL="171450" indent="-171450">
              <a:buFont typeface="Arial" panose="020B0604020202020204" pitchFamily="34" charset="0"/>
              <a:buChar char="•"/>
            </a:pPr>
            <a:r>
              <a:rPr lang="en-US" sz="600" dirty="0">
                <a:effectLst/>
                <a:latin typeface="Segoe UI" panose="020B0502040204020203" pitchFamily="34" charset="0"/>
                <a:cs typeface="Segoe UI" panose="020B0502040204020203" pitchFamily="34" charset="0"/>
              </a:rPr>
              <a:t>So there are always at minimum two physical, </a:t>
            </a:r>
            <a:r>
              <a:rPr lang="en-US" sz="600" dirty="0" err="1">
                <a:effectLst/>
                <a:latin typeface="Segoe UI" panose="020B0502040204020203" pitchFamily="34" charset="0"/>
                <a:cs typeface="Segoe UI" panose="020B0502040204020203" pitchFamily="34" charset="0"/>
              </a:rPr>
              <a:t>transactionally</a:t>
            </a:r>
            <a:r>
              <a:rPr lang="en-US" sz="600" dirty="0">
                <a:effectLst/>
                <a:latin typeface="Segoe UI" panose="020B0502040204020203" pitchFamily="34" charset="0"/>
                <a:cs typeface="Segoe UI" panose="020B0502040204020203" pitchFamily="34" charset="0"/>
              </a:rPr>
              <a:t> consistent copies of your data in the datacenter.</a:t>
            </a:r>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843636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Support for up to 100 TB of database size</a:t>
            </a:r>
          </a:p>
          <a:p>
            <a:pPr algn="l">
              <a:buFont typeface="Arial" panose="020B0604020202020204" pitchFamily="34" charset="0"/>
              <a:buChar char="•"/>
            </a:pPr>
            <a:r>
              <a:rPr lang="en-US" b="0" i="0" dirty="0">
                <a:solidFill>
                  <a:srgbClr val="171717"/>
                </a:solidFill>
                <a:effectLst/>
                <a:latin typeface="Segoe UI" panose="020B0502040204020203" pitchFamily="34" charset="0"/>
              </a:rPr>
              <a:t>Nearly instantaneous database backups (based on file snapshots stored in Azure Blob storage) regardless of size with no IO impact on compute resources</a:t>
            </a:r>
          </a:p>
          <a:p>
            <a:pPr algn="l">
              <a:buFont typeface="Arial" panose="020B0604020202020204" pitchFamily="34" charset="0"/>
              <a:buChar char="•"/>
            </a:pPr>
            <a:r>
              <a:rPr lang="en-US" b="0" i="0" dirty="0">
                <a:solidFill>
                  <a:srgbClr val="171717"/>
                </a:solidFill>
                <a:effectLst/>
                <a:latin typeface="Segoe UI" panose="020B0502040204020203" pitchFamily="34" charset="0"/>
              </a:rPr>
              <a:t>Fast database restores (based on file snapshots) in minutes rather than hours or days (not a size of data operation)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Higher overall performance due to higher log throughput and faster transaction commit times regardless of data volumes</a:t>
            </a:r>
          </a:p>
          <a:p>
            <a:pPr algn="l">
              <a:buFont typeface="Arial" panose="020B0604020202020204" pitchFamily="34" charset="0"/>
              <a:buChar char="•"/>
            </a:pPr>
            <a:r>
              <a:rPr lang="en-US" b="0" i="0" dirty="0">
                <a:solidFill>
                  <a:srgbClr val="171717"/>
                </a:solidFill>
                <a:effectLst/>
                <a:latin typeface="Segoe UI" panose="020B0502040204020203" pitchFamily="34" charset="0"/>
              </a:rPr>
              <a:t>Rapid scale out - you can provision one or more read-only nodes for offloading your read workload and for use as hot-standbys</a:t>
            </a:r>
          </a:p>
          <a:p>
            <a:pPr algn="l">
              <a:buFont typeface="Arial" panose="020B0604020202020204" pitchFamily="34" charset="0"/>
              <a:buChar char="•"/>
            </a:pPr>
            <a:r>
              <a:rPr lang="en-US" b="0" i="0" dirty="0">
                <a:solidFill>
                  <a:srgbClr val="171717"/>
                </a:solidFill>
                <a:effectLst/>
                <a:latin typeface="Segoe UI" panose="020B0502040204020203" pitchFamily="34" charset="0"/>
              </a:rPr>
              <a:t>Rapid Scale up - you can, in constant time, scale up your compute resources to accommodate heavy workloads when needed, and then scale the compute resources back down when not needed.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7055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 region is a set of datacenters deployed within a latency-defined perimeter and connected through a dedicated regional low-latency network. An Availability Zone is a high-availability offering that protects your applications and data from datacenter failures. Availability Zones are unique physical locations within an Azure region. Each zone is made up of one or more datacenters equipped with independent power, cooling, and networking. To ensure resiliency, there's a minimum of three separate zones in all enabled regions. The physical separation of Availability Zones within a region protects applications and data from datacenter failures. Zone-redundant services replicate your applications and data across Availability Zones to protect from single-points-of-failure. With Availability Zones, Azure offers industry best 99.99% VM uptime SLA. The full </a:t>
            </a:r>
            <a:r>
              <a:rPr lang="en-US" b="0" i="0" u="sng" dirty="0">
                <a:effectLst/>
                <a:latin typeface="Segoe UI" panose="020B0502040204020203" pitchFamily="34" charset="0"/>
                <a:hlinkClick r:id="rId3"/>
              </a:rPr>
              <a:t>Azure SLA</a:t>
            </a:r>
            <a:r>
              <a:rPr lang="en-US" b="0" i="0" dirty="0">
                <a:solidFill>
                  <a:srgbClr val="171717"/>
                </a:solidFill>
                <a:effectLst/>
                <a:latin typeface="Segoe UI" panose="020B0502040204020203" pitchFamily="34" charset="0"/>
              </a:rPr>
              <a:t> explains the guaranteed availability of Azure as a whole.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9349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1529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577A1CC-7929-4925-A9E5-6DEDA5FA6983}"/>
              </a:ext>
            </a:extLst>
          </p:cNvPr>
          <p:cNvSpPr>
            <a:spLocks noGrp="1"/>
          </p:cNvSpPr>
          <p:nvPr>
            <p:ph type="body" idx="1"/>
          </p:nvPr>
        </p:nvSpPr>
        <p:spPr/>
        <p:txBody>
          <a:bodyPr/>
          <a:lstStyle/>
          <a:p>
            <a:r>
              <a:rPr lang="en-US" dirty="0"/>
              <a:t>Azure Data Studio</a:t>
            </a:r>
          </a:p>
          <a:p>
            <a:endParaRPr lang="en-US" dirty="0"/>
          </a:p>
        </p:txBody>
      </p:sp>
    </p:spTree>
    <p:extLst>
      <p:ext uri="{BB962C8B-B14F-4D97-AF65-F5344CB8AC3E}">
        <p14:creationId xmlns:p14="http://schemas.microsoft.com/office/powerpoint/2010/main" val="2009178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b="0"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Envision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718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669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0402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1529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098233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Auto-failover groups is a SQL Database feature that allows you to manage replication and failover of a group of databases on a SQL Database server or all databases in a managed instance to another region. It is a declarative abstraction on top of the existing </a:t>
            </a:r>
            <a:r>
              <a:rPr lang="en-US" b="0" i="0" u="sng" dirty="0">
                <a:effectLst/>
                <a:latin typeface="Segoe UI" panose="020B0502040204020203" pitchFamily="34" charset="0"/>
                <a:hlinkClick r:id="rId3"/>
              </a:rPr>
              <a:t>active geo-replication</a:t>
            </a:r>
            <a:r>
              <a:rPr lang="en-US" b="0" i="0" dirty="0">
                <a:solidFill>
                  <a:srgbClr val="171717"/>
                </a:solidFill>
                <a:effectLst/>
                <a:latin typeface="Segoe UI" panose="020B0502040204020203" pitchFamily="34" charset="0"/>
              </a:rPr>
              <a:t> feature, designed to simplify deployment and management of geo-replicated databases at scale.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When adding databases, elastic pools, or managed instances to a failover group, there is an initial seeding phase before data replication starts. The initial seeding phase is the longest and most expensive operation. Once initial seeding completes, data is synchronized, and then only subsequent data changes are replicated. The time it takes for the initial seed to complete depends on the size of your data, number of replicated databases, and the speed of the link between the entities in the failover group. Under normal circumstances, typical seeding speed is 50-500 GB an hour for a single database or elastic pool, and 18-35 GB an hour for a managed instance. Seeding is performed for all databases in parallel. You can use the stated seeding speed, along with the number of databases and the total size of data to estimate how long the initial seeding phase will take before data replication starts.</a:t>
            </a:r>
            <a:endParaRPr lang="en-US" dirty="0"/>
          </a:p>
          <a:p>
            <a:endParaRPr lang="en-NZ"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306360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p>
          <a:p>
            <a:r>
              <a:rPr lang="en-US"/>
              <a:t>https://docs.microsoft.com/en-us/azure/sql-database/sql-database-auto-failover-group</a:t>
            </a:r>
          </a:p>
          <a:p>
            <a:endParaRPr lang="en-US"/>
          </a:p>
          <a:p>
            <a:r>
              <a:rPr lang="en-US"/>
              <a:t>https://docs.microsoft.com/en-us/azure/sql-database/sql-database-designing-cloud-solutions-for-disaster-recovery</a:t>
            </a:r>
          </a:p>
          <a:p>
            <a:endParaRPr lang="en-US"/>
          </a:p>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63472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Supports business continuity by recovering a database from a recent backup after accidental data corruption or deletion.</a:t>
            </a:r>
          </a:p>
          <a:p>
            <a:endParaRPr lang="en-US" dirty="0"/>
          </a:p>
          <a:p>
            <a:r>
              <a:rPr lang="en-US" sz="1800" b="1" dirty="0">
                <a:solidFill>
                  <a:srgbClr val="0072C6"/>
                </a:solidFill>
                <a:latin typeface="Segoe UI Semibold" panose="020B0702040204020203" pitchFamily="34" charset="0"/>
                <a:cs typeface="Segoe UI Semibold" panose="020B0702040204020203" pitchFamily="34" charset="0"/>
              </a:rPr>
              <a:t>Automatic backups</a:t>
            </a:r>
          </a:p>
          <a:p>
            <a:pPr marL="288436" indent="-288436">
              <a:buFont typeface="Arial" panose="020B0604020202020204" pitchFamily="34" charset="0"/>
              <a:buChar char="•"/>
            </a:pPr>
            <a:r>
              <a:rPr lang="en-US" dirty="0">
                <a:cs typeface="Segoe UI Semibold" panose="020B0702040204020203" pitchFamily="34" charset="0"/>
              </a:rPr>
              <a:t>Full backups weekly</a:t>
            </a:r>
          </a:p>
          <a:p>
            <a:pPr marL="288436" indent="-288436">
              <a:buFont typeface="Arial" panose="020B0604020202020204" pitchFamily="34" charset="0"/>
              <a:buChar char="•"/>
            </a:pPr>
            <a:r>
              <a:rPr lang="en-US" dirty="0">
                <a:cs typeface="Segoe UI Semibold" panose="020B0702040204020203" pitchFamily="34" charset="0"/>
              </a:rPr>
              <a:t>Differential backup daily</a:t>
            </a:r>
          </a:p>
          <a:p>
            <a:pPr marL="288436" indent="-288436">
              <a:buFont typeface="Arial" panose="020B0604020202020204" pitchFamily="34" charset="0"/>
              <a:buChar char="•"/>
            </a:pPr>
            <a:r>
              <a:rPr lang="en-US" dirty="0">
                <a:cs typeface="Segoe UI Semibold" panose="020B0702040204020203" pitchFamily="34" charset="0"/>
              </a:rPr>
              <a:t>Log backups every 5 minutes </a:t>
            </a:r>
          </a:p>
          <a:p>
            <a:pPr marL="288436" indent="-288436">
              <a:buFont typeface="Arial" panose="020B0604020202020204" pitchFamily="34" charset="0"/>
              <a:buChar char="•"/>
            </a:pPr>
            <a:r>
              <a:rPr lang="en-US" dirty="0">
                <a:cs typeface="Segoe UI Semibold" panose="020B0702040204020203" pitchFamily="34" charset="0"/>
              </a:rPr>
              <a:t>Daily and weekly backups automatically uploaded to geo-redundant Azure Storage</a:t>
            </a:r>
          </a:p>
          <a:p>
            <a:endParaRPr lang="en-US" sz="1800" dirty="0">
              <a:solidFill>
                <a:srgbClr val="0072C6"/>
              </a:solidFill>
              <a:latin typeface="Segoe UI Semibold" panose="020B0702040204020203" pitchFamily="34" charset="0"/>
              <a:cs typeface="Segoe UI Semibold" panose="020B0702040204020203" pitchFamily="34" charset="0"/>
            </a:endParaRPr>
          </a:p>
          <a:p>
            <a:r>
              <a:rPr lang="en-US" sz="1800" b="1" dirty="0">
                <a:solidFill>
                  <a:srgbClr val="0072C6"/>
                </a:solidFill>
                <a:latin typeface="Segoe UI Semibold" panose="020B0702040204020203" pitchFamily="34" charset="0"/>
                <a:cs typeface="Segoe UI Semibold" panose="020B0702040204020203" pitchFamily="34" charset="0"/>
              </a:rPr>
              <a:t>Self-service restore</a:t>
            </a:r>
          </a:p>
          <a:p>
            <a:pPr marL="173062" indent="-173062">
              <a:buFont typeface="Arial" panose="020B0604020202020204" pitchFamily="34" charset="0"/>
              <a:buChar char="•"/>
            </a:pPr>
            <a:r>
              <a:rPr lang="en-US" dirty="0">
                <a:cs typeface="Segoe UI Semibold" panose="020B0702040204020203" pitchFamily="34" charset="0"/>
              </a:rPr>
              <a:t>Point-in-time up to a second granularity</a:t>
            </a:r>
          </a:p>
          <a:p>
            <a:pPr marL="173062" indent="-173062">
              <a:buFont typeface="Arial" panose="020B0604020202020204" pitchFamily="34" charset="0"/>
              <a:buChar char="•"/>
            </a:pPr>
            <a:r>
              <a:rPr lang="en-US" dirty="0">
                <a:cs typeface="Segoe UI Semibold" panose="020B0702040204020203" pitchFamily="34" charset="0"/>
              </a:rPr>
              <a:t>REST API, Windows PowerShell, or Portal</a:t>
            </a:r>
          </a:p>
          <a:p>
            <a:pPr marL="173062" indent="-173062">
              <a:buFont typeface="Arial" panose="020B0604020202020204" pitchFamily="34" charset="0"/>
              <a:buChar char="•"/>
            </a:pPr>
            <a:r>
              <a:rPr lang="en-US" dirty="0">
                <a:cs typeface="Segoe UI Semibold" panose="020B0702040204020203" pitchFamily="34" charset="0"/>
              </a:rPr>
              <a:t>Creates a new database in the same logical server</a:t>
            </a:r>
          </a:p>
          <a:p>
            <a:endParaRPr lang="en-US" sz="1800" dirty="0">
              <a:solidFill>
                <a:srgbClr val="0072C6"/>
              </a:solidFill>
              <a:latin typeface="Segoe UI Semibold" panose="020B0702040204020203" pitchFamily="34" charset="0"/>
              <a:cs typeface="Segoe UI Semibold" panose="020B0702040204020203" pitchFamily="34" charset="0"/>
            </a:endParaRPr>
          </a:p>
          <a:p>
            <a:r>
              <a:rPr lang="en-US" sz="1800" b="1" dirty="0">
                <a:solidFill>
                  <a:srgbClr val="0072C6"/>
                </a:solidFill>
                <a:latin typeface="Segoe UI Semibold" panose="020B0702040204020203" pitchFamily="34" charset="0"/>
                <a:cs typeface="Segoe UI Semibold" panose="020B0702040204020203" pitchFamily="34" charset="0"/>
              </a:rPr>
              <a:t>Tiered retention policy</a:t>
            </a:r>
          </a:p>
          <a:p>
            <a:pPr marL="173062" indent="-173062">
              <a:buFont typeface="Arial" panose="020B0604020202020204" pitchFamily="34" charset="0"/>
              <a:buChar char="•"/>
            </a:pPr>
            <a:r>
              <a:rPr lang="en-US" dirty="0">
                <a:cs typeface="Segoe UI Semibold" panose="020B0702040204020203" pitchFamily="34" charset="0"/>
              </a:rPr>
              <a:t>Basic - 7 days </a:t>
            </a:r>
          </a:p>
          <a:p>
            <a:pPr marL="173062" indent="-173062">
              <a:buFont typeface="Arial" panose="020B0604020202020204" pitchFamily="34" charset="0"/>
              <a:buChar char="•"/>
            </a:pPr>
            <a:r>
              <a:rPr lang="en-US" dirty="0">
                <a:cs typeface="Segoe UI Semibold" panose="020B0702040204020203" pitchFamily="34" charset="0"/>
              </a:rPr>
              <a:t>Standard - 35 days </a:t>
            </a:r>
          </a:p>
          <a:p>
            <a:pPr marL="173062" indent="-173062">
              <a:buFont typeface="Arial" panose="020B0604020202020204" pitchFamily="34" charset="0"/>
              <a:buChar char="•"/>
            </a:pPr>
            <a:r>
              <a:rPr lang="en-US" dirty="0">
                <a:cs typeface="Segoe UI Semibold" panose="020B0702040204020203" pitchFamily="34" charset="0"/>
              </a:rPr>
              <a:t>Premium, Premium RS - 35 days</a:t>
            </a:r>
          </a:p>
          <a:p>
            <a:pPr marL="173062" indent="-173062">
              <a:buFont typeface="Arial" panose="020B0604020202020204" pitchFamily="34" charset="0"/>
              <a:buChar char="•"/>
            </a:pPr>
            <a:r>
              <a:rPr lang="en-US" dirty="0">
                <a:cs typeface="Segoe UI Semibold" panose="020B0702040204020203" pitchFamily="34" charset="0"/>
              </a:rPr>
              <a:t>No additional cost to retain backups</a:t>
            </a:r>
            <a:endParaRPr lang="en-US" dirty="0"/>
          </a:p>
          <a:p>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Segoe UI" panose="020B0502040204020203" pitchFamily="34" charset="0"/>
                <a:cs typeface="Segoe UI" panose="020B0502040204020203" pitchFamily="34" charset="0"/>
              </a:rPr>
              <a:t>Objective: </a:t>
            </a:r>
            <a:r>
              <a:rPr lang="en-US" sz="1200" dirty="0">
                <a:latin typeface="Segoe UI" panose="020B0502040204020203" pitchFamily="34" charset="0"/>
                <a:cs typeface="Segoe UI" panose="020B0502040204020203" pitchFamily="34" charset="0"/>
              </a:rPr>
              <a:t>Point In Time Restore is designed to return your database to an earlier point in time. It uses the database backups, incremental backups and transaction log backups that the service automatically maintains for every user database. This capability is available for all service tiers. You can go back 7 days with Basic, 35 days with Standard,</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Premium,</a:t>
            </a:r>
            <a:r>
              <a:rPr lang="en-US" sz="1200" baseline="0" dirty="0">
                <a:latin typeface="Segoe UI" panose="020B0502040204020203" pitchFamily="34" charset="0"/>
                <a:cs typeface="Segoe UI" panose="020B0502040204020203" pitchFamily="34" charset="0"/>
              </a:rPr>
              <a:t> and Premium RS</a:t>
            </a:r>
            <a:r>
              <a:rPr lang="en-US" sz="1200" dirty="0">
                <a:latin typeface="Segoe UI" panose="020B0502040204020203" pitchFamily="34" charset="0"/>
                <a:cs typeface="Segoe UI" panose="020B0502040204020203" pitchFamily="34" charset="0"/>
              </a:rPr>
              <a:t>. Refer to </a:t>
            </a:r>
            <a:r>
              <a:rPr lang="en-US" sz="1200" dirty="0">
                <a:latin typeface="Segoe UI" panose="020B0502040204020203" pitchFamily="34" charset="0"/>
                <a:cs typeface="Segoe UI" panose="020B0502040204020203" pitchFamily="34" charset="0"/>
                <a:hlinkClick r:id="rId3"/>
              </a:rPr>
              <a:t>Recover from human error</a:t>
            </a:r>
            <a:r>
              <a:rPr lang="en-US" sz="1200" dirty="0">
                <a:latin typeface="Segoe UI" panose="020B0502040204020203" pitchFamily="34" charset="0"/>
                <a:cs typeface="Segoe UI" panose="020B0502040204020203" pitchFamily="34" charset="0"/>
              </a:rPr>
              <a:t> for details of how to use Point In Time Restore.</a:t>
            </a:r>
            <a:endParaRPr lang="en-US" b="1" dirty="0">
              <a:effectLst/>
            </a:endParaRPr>
          </a:p>
          <a:p>
            <a:endParaRPr lang="en-US" b="1" dirty="0">
              <a:effectLst/>
            </a:endParaRPr>
          </a:p>
          <a:p>
            <a:r>
              <a:rPr lang="en-US" b="1" dirty="0">
                <a:effectLst/>
              </a:rPr>
              <a:t>Built-in Automatic Backup in Azure SQL Database</a:t>
            </a:r>
          </a:p>
          <a:p>
            <a:r>
              <a:rPr lang="en-US" dirty="0">
                <a:effectLst/>
              </a:rPr>
              <a:t>Azure SQL Database automatically creates backups of every active database using the following schedule: Full database backup once a week, differential database backups once a day, and transaction log backups every 5 minutes. The full and differential backups are replicated across regions to ensure availability of the backups in the event of a disaster. </a:t>
            </a:r>
          </a:p>
          <a:p>
            <a:endParaRPr lang="en-US" b="1" dirty="0">
              <a:effectLst/>
            </a:endParaRPr>
          </a:p>
          <a:p>
            <a:r>
              <a:rPr lang="en-US" b="1" dirty="0">
                <a:effectLst/>
              </a:rPr>
              <a:t>Restoring an Active Database to a Point in Time</a:t>
            </a:r>
          </a:p>
          <a:p>
            <a:r>
              <a:rPr lang="en-US" dirty="0">
                <a:effectLst/>
              </a:rPr>
              <a:t>For a database that is currently active, the earliest restore point available for the database is displayed in the </a:t>
            </a:r>
            <a:r>
              <a:rPr lang="en-US" b="1" dirty="0">
                <a:effectLst/>
              </a:rPr>
              <a:t>Quick Glance</a:t>
            </a:r>
            <a:r>
              <a:rPr lang="en-US" dirty="0">
                <a:effectLst/>
              </a:rPr>
              <a:t> section of the </a:t>
            </a:r>
            <a:r>
              <a:rPr lang="en-US" b="1" dirty="0">
                <a:effectLst/>
              </a:rPr>
              <a:t>Dashboard</a:t>
            </a:r>
            <a:r>
              <a:rPr lang="en-US" dirty="0">
                <a:effectLst/>
              </a:rPr>
              <a:t> for the database on the Azure Management Portal.</a:t>
            </a:r>
          </a:p>
          <a:p>
            <a:r>
              <a:rPr lang="en-US" dirty="0">
                <a:effectLst/>
              </a:rPr>
              <a:t>For a complete walkthrough of restoring a database, see </a:t>
            </a:r>
            <a:r>
              <a:rPr lang="en-US" dirty="0">
                <a:effectLst/>
                <a:hlinkClick r:id="rId4"/>
              </a:rPr>
              <a:t>Submit a Database Restore Request</a:t>
            </a:r>
            <a:r>
              <a:rPr lang="en-US" dirty="0">
                <a:effectLst/>
              </a:rPr>
              <a:t>.</a:t>
            </a:r>
          </a:p>
          <a:p>
            <a:endParaRPr lang="en-US" b="1" dirty="0">
              <a:effectLst/>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2/19/2021</a:t>
            </a:fld>
            <a:endParaRPr kumimoji="0" lang="en-US" sz="1800" b="0" i="0" u="none" strike="noStrike" kern="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415664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a:p>
            <a:r>
              <a:rPr lang="en-US" altLang="en-US" dirty="0"/>
              <a:t>Long Term Retention (LTR) capability in Azure SQL Database</a:t>
            </a:r>
          </a:p>
          <a:p>
            <a:r>
              <a:rPr lang="en-US" altLang="en-US" dirty="0"/>
              <a:t>https://docs.microsoft.com/en-us/azure/sql-database/sql-database-long-term-retention</a:t>
            </a:r>
          </a:p>
          <a:p>
            <a:r>
              <a:rPr lang="en-US" sz="1200" b="0" i="0" u="none" strike="noStrike" kern="1200" dirty="0">
                <a:solidFill>
                  <a:schemeClr val="tx1"/>
                </a:solidFill>
                <a:effectLst/>
                <a:latin typeface="+mn-lt"/>
                <a:ea typeface="+mn-ea"/>
                <a:cs typeface="+mn-cs"/>
              </a:rPr>
              <a:t>Read-access geo-redundant storage (RA-GRS). RA-GRS provides read-only access to the data in the secondary location, in addition to geo-replication across two regions.</a:t>
            </a:r>
            <a:endParaRPr lang="en-US" altLang="en-US" dirty="0"/>
          </a:p>
          <a:p>
            <a:endParaRPr lang="en-US" altLang="en-US" dirty="0"/>
          </a:p>
          <a:p>
            <a:endParaRPr lang="en-US" altLang="en-US" dirty="0"/>
          </a:p>
          <a:p>
            <a:pPr eaLnBrk="1" hangingPunct="1"/>
            <a:r>
              <a:rPr lang="en-US" altLang="en-US" dirty="0"/>
              <a:t>Keep the DB running</a:t>
            </a:r>
          </a:p>
          <a:p>
            <a:pPr eaLnBrk="1" hangingPunct="1"/>
            <a:r>
              <a:rPr lang="en-US" altLang="en-US" dirty="0"/>
              <a:t>Create an </a:t>
            </a:r>
            <a:r>
              <a:rPr lang="en-US" altLang="en-US" dirty="0" err="1"/>
              <a:t>adhoc</a:t>
            </a:r>
            <a:r>
              <a:rPr lang="en-US" altLang="en-US" dirty="0"/>
              <a:t> backup with extended retention period</a:t>
            </a:r>
          </a:p>
          <a:p>
            <a:pPr eaLnBrk="1" hangingPunct="1"/>
            <a:r>
              <a:rPr lang="en-US" altLang="en-US" dirty="0"/>
              <a:t>Use Export functionality to generate a </a:t>
            </a:r>
            <a:r>
              <a:rPr lang="en-US" altLang="en-US" dirty="0" err="1"/>
              <a:t>bacpac</a:t>
            </a:r>
            <a:r>
              <a:rPr lang="en-US" altLang="en-US" dirty="0"/>
              <a:t> and store it</a:t>
            </a:r>
          </a:p>
          <a:p>
            <a:endParaRPr lang="en-US" altLang="en-US" dirty="0"/>
          </a:p>
          <a:p>
            <a:endParaRPr lang="en-US" alt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8373"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672ADB6-8E56-411C-A2C3-2DEE99B50221}" type="datetime1">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2/19/2021</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8374" name="Slide Number Placeholder 5"/>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p>
            <a:pPr marL="0" marR="0" lvl="0" indent="0" algn="r" defTabSz="931863" rtl="0" eaLnBrk="1" fontAlgn="base" latinLnBrk="0" hangingPunct="1">
              <a:lnSpc>
                <a:spcPct val="100000"/>
              </a:lnSpc>
              <a:spcBef>
                <a:spcPct val="0"/>
              </a:spcBef>
              <a:spcAft>
                <a:spcPct val="0"/>
              </a:spcAft>
              <a:buClrTx/>
              <a:buSzTx/>
              <a:buFontTx/>
              <a:buNone/>
              <a:tabLst/>
              <a:defRPr/>
            </a:pPr>
            <a:fld id="{03B6836F-B7E7-4DE9-9967-C51DF931A8C5}"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44</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701337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Geo-Restore</a:t>
            </a:r>
          </a:p>
          <a:p>
            <a:r>
              <a:rPr lang="en-US" dirty="0">
                <a:effectLst/>
              </a:rPr>
              <a:t>Geo-Restore is the most basic disaster recovery option available in Azure SQL Database. It is available with Basic, Standard, and Premium service tiers. The weekly full backup and at least one daily differential backup are stored in a Geo-redundant storage to protect against region wide failures. When you submit a restore request, the database will be restored to the most recent daily backup.</a:t>
            </a:r>
          </a:p>
          <a:p>
            <a:endParaRPr lang="en-US" dirty="0">
              <a:effectLst/>
            </a:endParaRPr>
          </a:p>
          <a:p>
            <a:r>
              <a:rPr lang="en-US" dirty="0">
                <a:effectLst/>
              </a:rPr>
              <a:t>There are no charges for the additional backups that are stored, but if you use Geo-Restore, you will be charged for the restored database at normal rates once the restore is complete.</a:t>
            </a:r>
          </a:p>
          <a:p>
            <a:endParaRPr lang="en-US" dirty="0">
              <a:effectLst/>
            </a:endParaRPr>
          </a:p>
          <a:p>
            <a:r>
              <a:rPr lang="en-US" dirty="0">
                <a:effectLst/>
              </a:rPr>
              <a:t>For a complete walkthrough, see </a:t>
            </a:r>
            <a:r>
              <a:rPr lang="en-US" dirty="0">
                <a:effectLst/>
                <a:hlinkClick r:id="rId3"/>
              </a:rPr>
              <a:t>Submit a Database Restore Request</a:t>
            </a:r>
            <a:r>
              <a:rPr lang="en-US" dirty="0">
                <a:effectLst/>
              </a:rPr>
              <a:t>. You can automate this operation using the PowerShell cmdlet &lt;name&gt; or REST API &lt;operation name&gt;.</a:t>
            </a:r>
          </a:p>
          <a:p>
            <a:endParaRPr lang="en-US" dirty="0">
              <a:effectLst/>
            </a:endParaRPr>
          </a:p>
          <a:p>
            <a:r>
              <a:rPr lang="en-US" dirty="0">
                <a:effectLst/>
              </a:rPr>
              <a:t>For more information, see </a:t>
            </a:r>
            <a:r>
              <a:rPr lang="en-US" dirty="0">
                <a:effectLst/>
                <a:hlinkClick r:id="rId4"/>
              </a:rPr>
              <a:t>Managing Azure SQL Databases with PowerShell</a:t>
            </a:r>
            <a:r>
              <a:rPr lang="en-US" dirty="0">
                <a:effectLst/>
              </a:rPr>
              <a:t> and </a:t>
            </a:r>
            <a:r>
              <a:rPr lang="en-US" dirty="0">
                <a:effectLst/>
                <a:hlinkClick r:id="rId5"/>
              </a:rPr>
              <a:t>Managing Azure SQL Databases with REST API</a:t>
            </a:r>
            <a:r>
              <a:rPr lang="en-US" dirty="0">
                <a:effectLst/>
              </a:rPr>
              <a:t>.</a:t>
            </a:r>
          </a:p>
          <a:p>
            <a:endParaRPr lang="en-US" dirty="0">
              <a:effectLst/>
            </a:endParaRPr>
          </a:p>
          <a:p>
            <a:endParaRPr lang="en-US" sz="1200" dirty="0">
              <a:effectLst/>
              <a:latin typeface="Segoe UI" panose="020B0502040204020203" pitchFamily="34" charset="0"/>
              <a:cs typeface="Segoe UI" panose="020B0502040204020203" pitchFamily="34" charset="0"/>
            </a:endParaRPr>
          </a:p>
          <a:p>
            <a:r>
              <a:rPr lang="en-US" sz="1200" b="1" dirty="0">
                <a:effectLst/>
                <a:latin typeface="Segoe UI" panose="020B0502040204020203" pitchFamily="34" charset="0"/>
                <a:cs typeface="Segoe UI" panose="020B0502040204020203" pitchFamily="34" charset="0"/>
              </a:rPr>
              <a:t>Talking Points:</a:t>
            </a: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Geo-Restore is also available with Basic, Standard, and Premium databases. It provides the default recovery option when also database is unavailable because of an incident in the region where your database is hosted. </a:t>
            </a:r>
          </a:p>
          <a:p>
            <a:pPr marL="171450" indent="-171450">
              <a:buFont typeface="Arial" panose="020B0604020202020204" pitchFamily="34" charset="0"/>
              <a:buChar char="•"/>
            </a:pPr>
            <a:r>
              <a:rPr lang="en-US" sz="1200" dirty="0">
                <a:effectLst/>
                <a:latin typeface="Segoe UI" panose="020B0502040204020203" pitchFamily="34" charset="0"/>
                <a:cs typeface="Segoe UI" panose="020B0502040204020203" pitchFamily="34" charset="0"/>
              </a:rPr>
              <a:t>The weekly full backup and at least one daily differential backup are stored in a Geo-redundant storage to protect against region wide failures. When you submit a restore request, the database will be restored to the most recent daily backup.</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Similar to Point In Time Restore, Geo-Restore relies on database backups in geo-redundant Azure storage. </a:t>
            </a:r>
            <a:r>
              <a:rPr lang="en-US" sz="1200" dirty="0">
                <a:highlight>
                  <a:srgbClr val="FFFF00"/>
                </a:highlight>
                <a:latin typeface="Segoe UI" panose="020B0502040204020203" pitchFamily="34" charset="0"/>
                <a:cs typeface="Segoe UI" panose="020B0502040204020203" pitchFamily="34" charset="0"/>
              </a:rPr>
              <a:t>It restores from the geo-replicated backup copy and therefore is resilient to the storage outages in the primary region</a:t>
            </a:r>
            <a:r>
              <a:rPr lang="en-US" sz="1200" dirty="0">
                <a:latin typeface="Segoe UI" panose="020B0502040204020203" pitchFamily="34" charset="0"/>
                <a:cs typeface="Segoe UI" panose="020B0502040204020203" pitchFamily="34" charset="0"/>
              </a:rPr>
              <a:t>. Refer to </a:t>
            </a:r>
            <a:r>
              <a:rPr lang="en-US" sz="1200" dirty="0">
                <a:latin typeface="Segoe UI" panose="020B0502040204020203" pitchFamily="34" charset="0"/>
                <a:cs typeface="Segoe UI" panose="020B0502040204020203" pitchFamily="34" charset="0"/>
                <a:hlinkClick r:id="rId6"/>
              </a:rPr>
              <a:t>Recover from an outage</a:t>
            </a:r>
            <a:r>
              <a:rPr lang="en-US" sz="1200" dirty="0">
                <a:latin typeface="Segoe UI" panose="020B0502040204020203" pitchFamily="34" charset="0"/>
                <a:cs typeface="Segoe UI" panose="020B0502040204020203" pitchFamily="34" charset="0"/>
              </a:rPr>
              <a:t> for details of how to use Geo-Restore.</a:t>
            </a:r>
            <a:endParaRPr lang="en-US" sz="12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effectLst/>
                <a:latin typeface="Segoe UI" panose="020B0502040204020203" pitchFamily="34" charset="0"/>
                <a:cs typeface="Segoe UI" panose="020B0502040204020203" pitchFamily="34" charset="0"/>
              </a:rPr>
              <a:t>There are no charges for the additional backups that are stored, but if you use Geo-Restore, you will be charged for the restored database at normal rates once the restore is complete.</a:t>
            </a:r>
          </a:p>
          <a:p>
            <a:pPr marL="171450" indent="-171450">
              <a:buFont typeface="Arial" panose="020B0604020202020204" pitchFamily="34" charset="0"/>
              <a:buChar char="•"/>
            </a:pPr>
            <a:r>
              <a:rPr lang="en-US" sz="1200" dirty="0">
                <a:effectLst/>
                <a:latin typeface="Segoe UI" panose="020B0502040204020203" pitchFamily="34" charset="0"/>
                <a:cs typeface="Segoe UI" panose="020B0502040204020203" pitchFamily="34" charset="0"/>
              </a:rPr>
              <a:t>For a complete walkthrough, see </a:t>
            </a:r>
            <a:r>
              <a:rPr lang="en-US" sz="1200" dirty="0">
                <a:effectLst/>
                <a:latin typeface="Segoe UI" panose="020B0502040204020203" pitchFamily="34" charset="0"/>
                <a:cs typeface="Segoe UI" panose="020B0502040204020203" pitchFamily="34" charset="0"/>
                <a:hlinkClick r:id="rId3"/>
              </a:rPr>
              <a:t>Submit a Database Restore Request</a:t>
            </a:r>
            <a:r>
              <a:rPr lang="en-US" sz="1200" dirty="0">
                <a:effectLst/>
                <a:latin typeface="Segoe UI" panose="020B0502040204020203" pitchFamily="34" charset="0"/>
                <a:cs typeface="Segoe UI" panose="020B0502040204020203" pitchFamily="34" charset="0"/>
              </a:rPr>
              <a:t>. You can automate this operation using the PowerShell cmdlet &lt;name&gt; or REST API &lt;operation name&gt;.</a:t>
            </a:r>
          </a:p>
          <a:p>
            <a:pPr marL="171450" indent="-171450">
              <a:buFont typeface="Arial" panose="020B0604020202020204" pitchFamily="34" charset="0"/>
              <a:buChar char="•"/>
            </a:pPr>
            <a:r>
              <a:rPr lang="en-US" sz="1200" dirty="0">
                <a:effectLst/>
                <a:latin typeface="Segoe UI" panose="020B0502040204020203" pitchFamily="34" charset="0"/>
                <a:cs typeface="Segoe UI" panose="020B0502040204020203" pitchFamily="34" charset="0"/>
              </a:rPr>
              <a:t>For more information, see </a:t>
            </a:r>
            <a:r>
              <a:rPr lang="en-US" sz="1200" dirty="0">
                <a:effectLst/>
                <a:latin typeface="Segoe UI" panose="020B0502040204020203" pitchFamily="34" charset="0"/>
                <a:cs typeface="Segoe UI" panose="020B0502040204020203" pitchFamily="34" charset="0"/>
                <a:hlinkClick r:id="rId4"/>
              </a:rPr>
              <a:t>Managing Azure SQL Databases with PowerShell</a:t>
            </a:r>
            <a:r>
              <a:rPr lang="en-US" sz="1200" dirty="0">
                <a:effectLst/>
                <a:latin typeface="Segoe UI" panose="020B0502040204020203" pitchFamily="34" charset="0"/>
                <a:cs typeface="Segoe UI" panose="020B0502040204020203" pitchFamily="34" charset="0"/>
              </a:rPr>
              <a:t> and </a:t>
            </a:r>
            <a:r>
              <a:rPr lang="en-US" sz="1200" dirty="0">
                <a:effectLst/>
                <a:latin typeface="Segoe UI" panose="020B0502040204020203" pitchFamily="34" charset="0"/>
                <a:cs typeface="Segoe UI" panose="020B0502040204020203" pitchFamily="34" charset="0"/>
                <a:hlinkClick r:id="rId5"/>
              </a:rPr>
              <a:t>Managing Azure SQL Databases with REST API</a:t>
            </a:r>
            <a:r>
              <a:rPr lang="en-US" sz="1200" dirty="0">
                <a:effectLst/>
                <a:latin typeface="Segoe UI" panose="020B0502040204020203" pitchFamily="34" charset="0"/>
                <a:cs typeface="Segoe UI" panose="020B0502040204020203" pitchFamily="34" charset="0"/>
              </a:rPr>
              <a:t>.</a:t>
            </a:r>
          </a:p>
          <a:p>
            <a:endParaRPr lang="en-US" dirty="0"/>
          </a:p>
          <a:p>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58585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attending Today’s Azure Partner Tech Talks.</a:t>
            </a:r>
          </a:p>
          <a:p>
            <a:endParaRPr lang="en-US" dirty="0"/>
          </a:p>
          <a:p>
            <a:r>
              <a:rPr lang="en-US" dirty="0"/>
              <a:t>We will now monitor the Q&amp;A chat to answer any additional question you might have.</a:t>
            </a:r>
          </a:p>
          <a:p>
            <a:endParaRPr lang="en-US" dirty="0"/>
          </a:p>
          <a:p>
            <a:pPr marL="0" marR="0">
              <a:spcBef>
                <a:spcPts val="0"/>
              </a:spcBef>
              <a:spcAft>
                <a:spcPts val="0"/>
              </a:spcAft>
            </a:pPr>
            <a:r>
              <a:rPr lang="en-US" sz="1800" i="0" dirty="0">
                <a:effectLst/>
                <a:latin typeface="Calibri" panose="020F0502020204030204" pitchFamily="34" charset="0"/>
                <a:ea typeface="Times New Roman" panose="02020603050405020304" pitchFamily="18" charset="0"/>
              </a:rPr>
              <a:t>Within 72 hours the recording of this presentation will be available to watch using the same link you used to register for today’s session. </a:t>
            </a:r>
          </a:p>
          <a:p>
            <a:pPr marL="0" marR="0">
              <a:spcBef>
                <a:spcPts val="0"/>
              </a:spcBef>
              <a:spcAft>
                <a:spcPts val="0"/>
              </a:spcAft>
            </a:pPr>
            <a:endParaRPr lang="en-US" sz="1800" i="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effectLst/>
                <a:latin typeface="Calibri" panose="020F0502020204030204" pitchFamily="34" charset="0"/>
                <a:ea typeface="Times New Roman" panose="02020603050405020304" pitchFamily="18" charset="0"/>
              </a:rPr>
              <a:t>Be sure to stay informed about Microsoft partner news, recommendations, opportunities and programs that are relevant to your business. Visit aka.ms/</a:t>
            </a:r>
            <a:r>
              <a:rPr lang="en-US" sz="1800" i="0" dirty="0" err="1">
                <a:effectLst/>
                <a:latin typeface="Calibri" panose="020F0502020204030204" pitchFamily="34" charset="0"/>
                <a:ea typeface="Times New Roman" panose="02020603050405020304" pitchFamily="18" charset="0"/>
              </a:rPr>
              <a:t>uspstayinformed</a:t>
            </a:r>
            <a:r>
              <a:rPr lang="en-US" sz="1800" i="0" dirty="0">
                <a:effectLst/>
                <a:latin typeface="Calibri" panose="020F0502020204030204" pitchFamily="34" charset="0"/>
                <a:ea typeface="Times New Roman" panose="02020603050405020304" pitchFamily="18" charset="0"/>
              </a:rPr>
              <a:t> to choose your favorite ways or way to get the information you need.</a:t>
            </a:r>
            <a:endParaRPr lang="en-US" sz="1800" i="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effectLst/>
                <a:latin typeface="Calibri" panose="020F0502020204030204" pitchFamily="34" charset="0"/>
                <a:ea typeface="Times New Roman" panose="02020603050405020304" pitchFamily="18" charset="0"/>
              </a:rPr>
              <a:t> </a:t>
            </a:r>
            <a:endParaRPr lang="en-US" sz="1800" i="0" dirty="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800" i="0" dirty="0">
              <a:effectLst/>
              <a:latin typeface="Calibri" panose="020F0502020204030204" pitchFamily="34" charset="0"/>
              <a:ea typeface="Times New Roman" panose="02020603050405020304" pitchFamily="18" charset="0"/>
            </a:endParaRPr>
          </a:p>
          <a:p>
            <a:pPr marL="0" marR="0">
              <a:spcBef>
                <a:spcPts val="0"/>
              </a:spcBef>
              <a:spcAft>
                <a:spcPts val="0"/>
              </a:spcAft>
            </a:pPr>
            <a:r>
              <a:rPr lang="en-US" sz="1800" i="0" dirty="0">
                <a:effectLst/>
                <a:latin typeface="Calibri" panose="020F0502020204030204" pitchFamily="34" charset="0"/>
                <a:ea typeface="Times New Roman" panose="02020603050405020304" pitchFamily="18" charset="0"/>
              </a:rPr>
              <a:t>I would like thank you today's presenters, and again we'd like to thank you for attending today’s Azure Partner Tech Talks session. </a:t>
            </a:r>
          </a:p>
          <a:p>
            <a:pPr marL="0" marR="0">
              <a:spcBef>
                <a:spcPts val="0"/>
              </a:spcBef>
              <a:spcAft>
                <a:spcPts val="0"/>
              </a:spcAft>
            </a:pPr>
            <a:endParaRPr lang="en-US" sz="1800" i="0" dirty="0">
              <a:effectLst/>
              <a:latin typeface="Calibri" panose="020F0502020204030204" pitchFamily="34" charset="0"/>
            </a:endParaRPr>
          </a:p>
          <a:p>
            <a:pPr marL="0" marR="0">
              <a:spcBef>
                <a:spcPts val="0"/>
              </a:spcBef>
              <a:spcAft>
                <a:spcPts val="0"/>
              </a:spcAft>
            </a:pPr>
            <a:r>
              <a:rPr lang="en-US" sz="1800" i="0" dirty="0">
                <a:effectLst/>
                <a:latin typeface="Calibri" panose="020F0502020204030204" pitchFamily="34" charset="0"/>
              </a:rPr>
              <a:t>See you next time.</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49</a:t>
            </a:fld>
            <a:endParaRPr lang="en-US"/>
          </a:p>
        </p:txBody>
      </p:sp>
    </p:spTree>
    <p:extLst>
      <p:ext uri="{BB962C8B-B14F-4D97-AF65-F5344CB8AC3E}">
        <p14:creationId xmlns:p14="http://schemas.microsoft.com/office/powerpoint/2010/main" val="383628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&lt;Key point&gt;: </a:t>
            </a:r>
            <a:r>
              <a:rPr lang="en-US" sz="1200" b="0" i="0" dirty="0">
                <a:effectLst/>
                <a:latin typeface="Calibri" panose="020F0502020204030204" pitchFamily="34" charset="0"/>
              </a:rPr>
              <a:t>Cloud adoption framework has the guidance that spans from planning to creating the roadmap, to help your businesses  in their cloud journey. </a:t>
            </a:r>
          </a:p>
          <a:p>
            <a:r>
              <a:rPr lang="en-US" sz="1200" b="1" kern="1200" dirty="0">
                <a:solidFill>
                  <a:schemeClr val="tx1"/>
                </a:solidFill>
                <a:effectLst/>
                <a:latin typeface="+mn-lt"/>
                <a:ea typeface="+mn-ea"/>
                <a:cs typeface="+mn-cs"/>
              </a:rPr>
              <a:t>Cloud Adoption is iterative process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module is an iterative phase that advances your business through the complete lifecycle of cloud adoption. </a:t>
            </a:r>
          </a:p>
          <a:p>
            <a:r>
              <a:rPr lang="en-US" sz="1000" b="0" i="0" kern="1200" dirty="0">
                <a:solidFill>
                  <a:schemeClr val="tx1"/>
                </a:solidFill>
                <a:effectLst/>
                <a:latin typeface="+mn-lt"/>
                <a:ea typeface="+mn-ea"/>
                <a:cs typeface="+mn-cs"/>
              </a:rPr>
              <a:t>Customers can choose the phase best-suited to their degree of cloud adoption maturity. </a:t>
            </a:r>
          </a:p>
          <a:p>
            <a:r>
              <a:rPr lang="en-US" sz="1000" b="0" i="0" kern="1200" dirty="0">
                <a:solidFill>
                  <a:schemeClr val="tx1"/>
                </a:solidFill>
                <a:effectLst/>
                <a:latin typeface="+mn-lt"/>
                <a:ea typeface="+mn-ea"/>
                <a:cs typeface="+mn-cs"/>
              </a:rPr>
              <a:t>The Cloud Adoption Framework offers a guiding methodology to cloud adoption, with specific approaches to overcoming common blockers to cloud adoption in each module, such as “Define Strategy,” “Plan,”, etc. </a:t>
            </a:r>
          </a:p>
          <a:p>
            <a:r>
              <a:rPr lang="en-US" sz="1000" kern="1200" dirty="0">
                <a:solidFill>
                  <a:schemeClr val="tx1"/>
                </a:solidFill>
                <a:effectLst/>
                <a:latin typeface="+mn-lt"/>
                <a:ea typeface="+mn-ea"/>
                <a:cs typeface="+mn-cs"/>
              </a:rPr>
              <a:t>Also, since this is modular. Take a step, move forward, revisit the step, maybe going deeper. Take another step, move further forward. </a:t>
            </a:r>
          </a:p>
          <a:p>
            <a:r>
              <a:rPr lang="en-US" sz="1000" kern="1200" dirty="0">
                <a:solidFill>
                  <a:schemeClr val="tx1"/>
                </a:solidFill>
                <a:effectLst/>
                <a:latin typeface="+mn-lt"/>
                <a:ea typeface="+mn-ea"/>
                <a:cs typeface="+mn-cs"/>
              </a:rPr>
              <a:t>All at your own speed. </a:t>
            </a:r>
          </a:p>
          <a:p>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The Cloud Adoption Framework offers an incremental approach of how to onboard to the cloud. </a:t>
            </a:r>
          </a:p>
          <a:p>
            <a:endParaRPr lang="en-US" sz="1000" b="0" i="0" kern="1200" dirty="0">
              <a:solidFill>
                <a:schemeClr val="tx1"/>
              </a:solidFill>
              <a:effectLst/>
              <a:latin typeface="+mn-lt"/>
              <a:ea typeface="+mn-ea"/>
              <a:cs typeface="+mn-cs"/>
            </a:endParaRPr>
          </a:p>
          <a:p>
            <a:endParaRPr lang="en-US" sz="1000" b="0" i="0" kern="1200" dirty="0">
              <a:solidFill>
                <a:schemeClr val="tx1"/>
              </a:solidFill>
              <a:effectLst/>
              <a:latin typeface="+mn-lt"/>
              <a:ea typeface="+mn-ea"/>
              <a:cs typeface="+mn-cs"/>
            </a:endParaRPr>
          </a:p>
          <a:p>
            <a:pPr marL="342900" marR="0" lvl="0" indent="0" algn="l" defTabSz="914400" rtl="0" eaLnBrk="1" fontAlgn="ctr" latinLnBrk="0" hangingPunct="1">
              <a:lnSpc>
                <a:spcPct val="100000"/>
              </a:lnSpc>
              <a:spcBef>
                <a:spcPts val="0"/>
              </a:spcBef>
              <a:spcAft>
                <a:spcPts val="0"/>
              </a:spcAft>
              <a:buClrTx/>
              <a:buSzTx/>
              <a:buFont typeface="+mj-lt"/>
              <a:buAutoNum type="arabicPeriod"/>
              <a:tabLst/>
              <a:defRPr/>
            </a:pPr>
            <a:r>
              <a:rPr lang="en-US" sz="1100" b="1" dirty="0"/>
              <a:t>Strategy</a:t>
            </a:r>
            <a:r>
              <a:rPr lang="en-US" sz="1100" dirty="0"/>
              <a:t> – Do not jump into the cloud for fear of missing out (FOMO). </a:t>
            </a:r>
            <a:r>
              <a:rPr lang="en-US" sz="1100" b="0" i="0" dirty="0">
                <a:effectLst/>
                <a:latin typeface="Calibri" panose="020F0502020204030204" pitchFamily="34" charset="0"/>
              </a:rPr>
              <a:t>To begin your journey, </a:t>
            </a:r>
            <a:r>
              <a:rPr lang="en-US" sz="1100" b="1" i="0" dirty="0">
                <a:effectLst/>
                <a:latin typeface="Calibri" panose="020F0502020204030204" pitchFamily="34" charset="0"/>
              </a:rPr>
              <a:t>define your business objectives</a:t>
            </a:r>
            <a:r>
              <a:rPr lang="en-US" sz="1100" b="0" i="0" dirty="0">
                <a:effectLst/>
                <a:latin typeface="Calibri" panose="020F0502020204030204" pitchFamily="34" charset="0"/>
              </a:rPr>
              <a:t> so that your organization can identify growth opportunities in your business and how to realize them using cloud technologies. </a:t>
            </a:r>
            <a:r>
              <a:rPr lang="en-US" sz="1100" dirty="0"/>
              <a:t>This is about defining cloud strategy/vision/roadmap b) get leadership team aligned. </a:t>
            </a:r>
          </a:p>
          <a:p>
            <a:pPr marL="342900" rtl="0" fontAlgn="ctr">
              <a:spcBef>
                <a:spcPts val="0"/>
              </a:spcBef>
              <a:spcAft>
                <a:spcPts val="0"/>
              </a:spcAft>
              <a:buFont typeface="+mj-lt"/>
              <a:buAutoNum type="arabicPeriod"/>
            </a:pPr>
            <a:endParaRPr lang="en-US" sz="1100" b="0" i="0" dirty="0">
              <a:effectLst/>
              <a:latin typeface="Calibri" panose="020F0502020204030204" pitchFamily="34" charset="0"/>
            </a:endParaRPr>
          </a:p>
          <a:p>
            <a:pPr marL="342900" rtl="0" fontAlgn="ctr">
              <a:spcBef>
                <a:spcPts val="0"/>
              </a:spcBef>
              <a:spcAft>
                <a:spcPts val="0"/>
              </a:spcAft>
              <a:buFont typeface="+mj-lt"/>
              <a:buAutoNum type="arabicPeriod"/>
            </a:pPr>
            <a:r>
              <a:rPr lang="en-US" sz="1100" b="1" i="0" dirty="0">
                <a:effectLst/>
                <a:latin typeface="Calibri" panose="020F0502020204030204" pitchFamily="34" charset="0"/>
              </a:rPr>
              <a:t>Plan</a:t>
            </a:r>
            <a:r>
              <a:rPr lang="en-US" sz="1100" b="0" i="0" dirty="0">
                <a:effectLst/>
                <a:latin typeface="Calibri" panose="020F0502020204030204" pitchFamily="34" charset="0"/>
              </a:rPr>
              <a:t>: Next you will need to prepare a </a:t>
            </a:r>
            <a:r>
              <a:rPr lang="en-US" sz="1100" b="1" i="0" dirty="0">
                <a:effectLst/>
                <a:highlight>
                  <a:srgbClr val="FFFF00"/>
                </a:highlight>
                <a:latin typeface="Calibri" panose="020F0502020204030204" pitchFamily="34" charset="0"/>
              </a:rPr>
              <a:t>plan</a:t>
            </a:r>
            <a:r>
              <a:rPr lang="en-US" sz="1100" b="0" i="0" dirty="0">
                <a:effectLst/>
                <a:latin typeface="Calibri" panose="020F0502020204030204" pitchFamily="34" charset="0"/>
              </a:rPr>
              <a:t> for your organization for the cloud which includes </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aligning people, process and technology </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rationalizing your current digital estate </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addressing any skills gaps and </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embracing new technologies </a:t>
            </a:r>
          </a:p>
          <a:p>
            <a:pPr marL="342900" rtl="0" fontAlgn="ctr">
              <a:spcBef>
                <a:spcPts val="0"/>
              </a:spcBef>
              <a:spcAft>
                <a:spcPts val="0"/>
              </a:spcAft>
              <a:buFont typeface="+mj-lt"/>
              <a:buAutoNum type="arabicPeriod"/>
            </a:pPr>
            <a:r>
              <a:rPr lang="en-US" sz="1100" b="1" i="0" dirty="0">
                <a:effectLst/>
                <a:latin typeface="Calibri" panose="020F0502020204030204" pitchFamily="34" charset="0"/>
              </a:rPr>
              <a:t>Ready</a:t>
            </a:r>
            <a:r>
              <a:rPr lang="en-US" sz="1100" b="0" i="0" dirty="0">
                <a:effectLst/>
                <a:latin typeface="Calibri" panose="020F0502020204030204" pitchFamily="34" charset="0"/>
              </a:rPr>
              <a:t>: Preparing the environment for cloud adoption. </a:t>
            </a:r>
            <a:r>
              <a:rPr lang="en-US" sz="1100" dirty="0"/>
              <a:t>This is about getting the team ready to make the move. Example: It includes building the Landing Zone (“helipad” on Azure) for their workloads. </a:t>
            </a:r>
          </a:p>
          <a:p>
            <a:pPr marL="342900" marR="0" lvl="0" indent="0" algn="l" defTabSz="914400" rtl="0" eaLnBrk="1" fontAlgn="ctr" latinLnBrk="0" hangingPunct="1">
              <a:lnSpc>
                <a:spcPct val="100000"/>
              </a:lnSpc>
              <a:spcBef>
                <a:spcPts val="0"/>
              </a:spcBef>
              <a:spcAft>
                <a:spcPts val="0"/>
              </a:spcAft>
              <a:buClrTx/>
              <a:buSzTx/>
              <a:buFont typeface="+mj-lt"/>
              <a:buAutoNum type="arabicPeriod"/>
              <a:tabLst/>
              <a:defRPr/>
            </a:pPr>
            <a:r>
              <a:rPr lang="en-US" sz="1100" b="1" dirty="0"/>
              <a:t>Adopt</a:t>
            </a:r>
            <a:r>
              <a:rPr lang="en-US" sz="1100" dirty="0"/>
              <a:t> – This is the phase where you start moving batches of workloads (migration waves), including rightsizing/end-to-end testing prior to cut over. Y</a:t>
            </a:r>
            <a:r>
              <a:rPr lang="en-US" sz="1100" b="0" i="0" dirty="0">
                <a:effectLst/>
                <a:latin typeface="Calibri" panose="020F0502020204030204" pitchFamily="34" charset="0"/>
              </a:rPr>
              <a:t>ou can either migrate your applications and modernize them or build new innovative solutions using cloud based technologies</a:t>
            </a:r>
          </a:p>
          <a:p>
            <a:pPr marL="342900" marR="0" lvl="0" indent="0" algn="l" defTabSz="914400" rtl="0" eaLnBrk="1" fontAlgn="ctr" latinLnBrk="0" hangingPunct="1">
              <a:lnSpc>
                <a:spcPct val="100000"/>
              </a:lnSpc>
              <a:spcBef>
                <a:spcPts val="0"/>
              </a:spcBef>
              <a:spcAft>
                <a:spcPts val="0"/>
              </a:spcAft>
              <a:buClrTx/>
              <a:buSzTx/>
              <a:buFont typeface="+mj-lt"/>
              <a:buAutoNum type="arabicPeriod"/>
              <a:tabLst/>
              <a:defRPr/>
            </a:pPr>
            <a:r>
              <a:rPr lang="en-US" sz="1100" b="1" dirty="0"/>
              <a:t>Governance and Management-</a:t>
            </a:r>
            <a:r>
              <a:rPr lang="en-US" sz="1100" dirty="0"/>
              <a:t>-</a:t>
            </a:r>
            <a:r>
              <a:rPr lang="en-US" sz="1100" b="0" i="0" dirty="0">
                <a:effectLst/>
                <a:latin typeface="Calibri" panose="020F0502020204030204" pitchFamily="34" charset="0"/>
              </a:rPr>
              <a:t>Finally establish a well-managed cloud environment by implementing governance and creating resilient solutions like backup and DR that are constantly optimized. Remember, this is an iterative process so you will need to revisit each stage as your cloud adoption evolve. Whether your organization is new to the cloud or  already using cloud technologies, the Microsoft's cloud adoption framework   for Azure will meet you where ever you are at on your journey. </a:t>
            </a:r>
            <a:r>
              <a:rPr lang="en-US" sz="1100" dirty="0"/>
              <a:t>You need to maintain an ongoing rhythm of governance and management during and after the move. This includes ensuring backup/monitoring/security etc. as well as things like cost management/subscription management. </a:t>
            </a:r>
          </a:p>
          <a:p>
            <a:pPr marL="342900" rtl="0" fontAlgn="ctr">
              <a:spcBef>
                <a:spcPts val="0"/>
              </a:spcBef>
              <a:spcAft>
                <a:spcPts val="0"/>
              </a:spcAft>
              <a:buFont typeface="+mj-lt"/>
              <a:buNone/>
            </a:pPr>
            <a:endParaRPr lang="en-US" sz="1800" b="0" i="0" dirty="0">
              <a:effectLst/>
              <a:latin typeface="Calibri" panose="020F0502020204030204" pitchFamily="34" charset="0"/>
            </a:endParaRPr>
          </a:p>
          <a:p>
            <a:pPr marL="342900" rtl="0" fontAlgn="ctr">
              <a:spcBef>
                <a:spcPts val="0"/>
              </a:spcBef>
              <a:spcAft>
                <a:spcPts val="0"/>
              </a:spcAft>
              <a:buFont typeface="+mj-lt"/>
              <a:buNone/>
            </a:pPr>
            <a:endParaRPr lang="en-US" sz="1800" b="1" kern="1200" dirty="0">
              <a:solidFill>
                <a:schemeClr val="tx1"/>
              </a:solidFill>
              <a:effectLst/>
              <a:latin typeface="Segoe"/>
              <a:ea typeface="+mn-ea"/>
              <a:cs typeface="+mn-cs"/>
            </a:endParaRPr>
          </a:p>
          <a:p>
            <a:endParaRPr lang="en-US" sz="10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152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152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191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118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2/19/2021 3:31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2813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8.xml"/><Relationship Id="rId1" Type="http://schemas.openxmlformats.org/officeDocument/2006/relationships/tags" Target="../tags/tag3.xml"/><Relationship Id="rId4" Type="http://schemas.openxmlformats.org/officeDocument/2006/relationships/image" Target="../media/image27.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Master" Target="../slideMasters/slideMaster8.xml"/><Relationship Id="rId1" Type="http://schemas.openxmlformats.org/officeDocument/2006/relationships/tags" Target="../tags/tag4.xml"/><Relationship Id="rId4" Type="http://schemas.openxmlformats.org/officeDocument/2006/relationships/image" Target="../media/image2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8.xml"/><Relationship Id="rId1" Type="http://schemas.openxmlformats.org/officeDocument/2006/relationships/tags" Target="../tags/tag5.xml"/><Relationship Id="rId4" Type="http://schemas.openxmlformats.org/officeDocument/2006/relationships/image" Target="../media/image30.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Master" Target="../slideMasters/slideMaster8.xml"/><Relationship Id="rId1" Type="http://schemas.openxmlformats.org/officeDocument/2006/relationships/tags" Target="../tags/tag6.xml"/><Relationship Id="rId4" Type="http://schemas.openxmlformats.org/officeDocument/2006/relationships/image" Target="../media/image30.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8.xml"/><Relationship Id="rId1" Type="http://schemas.openxmlformats.org/officeDocument/2006/relationships/tags" Target="../tags/tag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8.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8.xml"/><Relationship Id="rId1" Type="http://schemas.openxmlformats.org/officeDocument/2006/relationships/tags" Target="../tags/tag9.xml"/><Relationship Id="rId4" Type="http://schemas.openxmlformats.org/officeDocument/2006/relationships/image" Target="../media/image26.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8.xml"/><Relationship Id="rId1" Type="http://schemas.openxmlformats.org/officeDocument/2006/relationships/tags" Target="../tags/tag10.xml"/><Relationship Id="rId5" Type="http://schemas.openxmlformats.org/officeDocument/2006/relationships/image" Target="../media/image28.jpeg"/><Relationship Id="rId4" Type="http://schemas.openxmlformats.org/officeDocument/2006/relationships/image" Target="../media/image32.png"/></Relationships>
</file>

<file path=ppt/slideLayouts/_rels/slideLayout20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1.xml"/></Relationships>
</file>

<file path=ppt/slideLayouts/_rels/slideLayout20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xml"/></Relationships>
</file>

<file path=ppt/slideLayouts/_rels/slideLayout20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3.xml"/></Relationships>
</file>

<file path=ppt/slideLayouts/_rels/slideLayout20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4.xml"/></Relationships>
</file>

<file path=ppt/slideLayouts/_rels/slideLayout20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5.xml"/></Relationships>
</file>

<file path=ppt/slideLayouts/_rels/slideLayout20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6.xml"/></Relationships>
</file>

<file path=ppt/slideLayouts/_rels/slideLayout20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8.xml"/><Relationship Id="rId1" Type="http://schemas.openxmlformats.org/officeDocument/2006/relationships/tags" Target="../tags/tag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8.xml"/><Relationship Id="rId1" Type="http://schemas.openxmlformats.org/officeDocument/2006/relationships/tags" Target="../tags/tag1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8.xml"/><Relationship Id="rId1" Type="http://schemas.openxmlformats.org/officeDocument/2006/relationships/tags" Target="../tags/tag20.xml"/></Relationships>
</file>

<file path=ppt/slideLayouts/_rels/slideLayout21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xml"/></Relationships>
</file>

<file path=ppt/slideLayouts/_rels/slideLayout2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2.xml"/></Relationships>
</file>

<file path=ppt/slideLayouts/_rels/slideLayout21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3.xml"/></Relationships>
</file>

<file path=ppt/slideLayouts/_rels/slideLayout21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4.xml"/></Relationships>
</file>

<file path=ppt/slideLayouts/_rels/slideLayout21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5.xml"/></Relationships>
</file>

<file path=ppt/slideLayouts/_rels/slideLayout21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6.xml"/></Relationships>
</file>

<file path=ppt/slideLayouts/_rels/slideLayout21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7.xml"/></Relationships>
</file>

<file path=ppt/slideLayouts/_rels/slideLayout21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9.xml"/></Relationships>
</file>

<file path=ppt/slideLayouts/_rels/slideLayout22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0.xml"/></Relationships>
</file>

<file path=ppt/slideLayouts/_rels/slideLayout22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8.xml"/><Relationship Id="rId1" Type="http://schemas.openxmlformats.org/officeDocument/2006/relationships/tags" Target="../tags/tag32.xml"/><Relationship Id="rId4" Type="http://schemas.openxmlformats.org/officeDocument/2006/relationships/image" Target="../media/image27.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Master" Target="../slideMasters/slideMaster8.xml"/><Relationship Id="rId1" Type="http://schemas.openxmlformats.org/officeDocument/2006/relationships/tags" Target="../tags/tag33.xml"/><Relationship Id="rId4" Type="http://schemas.openxmlformats.org/officeDocument/2006/relationships/image" Target="../media/image32.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8.xml"/><Relationship Id="rId1" Type="http://schemas.openxmlformats.org/officeDocument/2006/relationships/tags" Target="../tags/tag3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8.xml"/><Relationship Id="rId1" Type="http://schemas.openxmlformats.org/officeDocument/2006/relationships/tags" Target="../tags/tag35.xml"/></Relationships>
</file>

<file path=ppt/slideLayouts/_rels/slideLayout22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6.xml"/></Relationships>
</file>

<file path=ppt/slideLayouts/_rels/slideLayout22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0.xml"/><Relationship Id="rId4" Type="http://schemas.openxmlformats.org/officeDocument/2006/relationships/image" Target="../media/image37.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0.xml"/><Relationship Id="rId4" Type="http://schemas.openxmlformats.org/officeDocument/2006/relationships/image" Target="../media/image37.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44.svg"/><Relationship Id="rId21" Type="http://schemas.openxmlformats.org/officeDocument/2006/relationships/image" Target="../media/image62.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Master" Target="../slideMasters/slideMaster10.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6.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11.xml"/><Relationship Id="rId1" Type="http://schemas.openxmlformats.org/officeDocument/2006/relationships/tags" Target="../tags/tag39.xml"/><Relationship Id="rId4" Type="http://schemas.openxmlformats.org/officeDocument/2006/relationships/image" Target="../media/image27.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Master" Target="../slideMasters/slideMaster11.xml"/><Relationship Id="rId1" Type="http://schemas.openxmlformats.org/officeDocument/2006/relationships/tags" Target="../tags/tag40.xml"/><Relationship Id="rId4" Type="http://schemas.openxmlformats.org/officeDocument/2006/relationships/image" Target="../media/image27.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11.xml"/><Relationship Id="rId1" Type="http://schemas.openxmlformats.org/officeDocument/2006/relationships/tags" Target="../tags/tag41.xml"/><Relationship Id="rId4" Type="http://schemas.openxmlformats.org/officeDocument/2006/relationships/image" Target="../media/image3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Master" Target="../slideMasters/slideMaster11.xml"/><Relationship Id="rId1" Type="http://schemas.openxmlformats.org/officeDocument/2006/relationships/tags" Target="../tags/tag42.xml"/><Relationship Id="rId4" Type="http://schemas.openxmlformats.org/officeDocument/2006/relationships/image" Target="../media/image3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11.xml"/><Relationship Id="rId1" Type="http://schemas.openxmlformats.org/officeDocument/2006/relationships/tags" Target="../tags/tag4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11.xml"/><Relationship Id="rId1" Type="http://schemas.openxmlformats.org/officeDocument/2006/relationships/tags" Target="../tags/tag4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11.xml"/><Relationship Id="rId1" Type="http://schemas.openxmlformats.org/officeDocument/2006/relationships/tags" Target="../tags/tag45.xml"/><Relationship Id="rId4" Type="http://schemas.openxmlformats.org/officeDocument/2006/relationships/image" Target="../media/image26.jpe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11.xml"/><Relationship Id="rId1" Type="http://schemas.openxmlformats.org/officeDocument/2006/relationships/tags" Target="../tags/tag46.xml"/><Relationship Id="rId5" Type="http://schemas.openxmlformats.org/officeDocument/2006/relationships/image" Target="../media/image28.jpeg"/><Relationship Id="rId4" Type="http://schemas.openxmlformats.org/officeDocument/2006/relationships/image" Target="../media/image32.png"/></Relationships>
</file>

<file path=ppt/slideLayouts/_rels/slideLayout31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47.xml"/></Relationships>
</file>

<file path=ppt/slideLayouts/_rels/slideLayout31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48.xml"/></Relationships>
</file>

<file path=ppt/slideLayouts/_rels/slideLayout31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49.xml"/></Relationships>
</file>

<file path=ppt/slideLayouts/_rels/slideLayout31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0.xml"/></Relationships>
</file>

<file path=ppt/slideLayouts/_rels/slideLayout31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1.xml"/></Relationships>
</file>

<file path=ppt/slideLayouts/_rels/slideLayout31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2.xml"/></Relationships>
</file>

<file path=ppt/slideLayouts/_rels/slideLayout31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11.xml"/><Relationship Id="rId1" Type="http://schemas.openxmlformats.org/officeDocument/2006/relationships/tags" Target="../tags/tag54.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11.xml"/><Relationship Id="rId1" Type="http://schemas.openxmlformats.org/officeDocument/2006/relationships/tags" Target="../tags/tag5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11.xml"/><Relationship Id="rId1" Type="http://schemas.openxmlformats.org/officeDocument/2006/relationships/tags" Target="../tags/tag56.xml"/></Relationships>
</file>

<file path=ppt/slideLayouts/_rels/slideLayout32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7.xml"/></Relationships>
</file>

<file path=ppt/slideLayouts/_rels/slideLayout32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8.xml"/></Relationships>
</file>

<file path=ppt/slideLayouts/_rels/slideLayout32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9.xml"/></Relationships>
</file>

<file path=ppt/slideLayouts/_rels/slideLayout32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60.xml"/></Relationships>
</file>

<file path=ppt/slideLayouts/_rels/slideLayout32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61.xml"/></Relationships>
</file>

<file path=ppt/slideLayouts/_rels/slideLayout32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62.xml"/></Relationships>
</file>

<file path=ppt/slideLayouts/_rels/slideLayout32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6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64.xml"/></Relationships>
</file>

<file path=ppt/slideLayouts/_rels/slideLayout33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65.xml"/></Relationships>
</file>

<file path=ppt/slideLayouts/_rels/slideLayout33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66.xml"/></Relationships>
</file>

<file path=ppt/slideLayouts/_rels/slideLayout33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6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11.xml"/><Relationship Id="rId1" Type="http://schemas.openxmlformats.org/officeDocument/2006/relationships/tags" Target="../tags/tag68.xml"/><Relationship Id="rId4" Type="http://schemas.openxmlformats.org/officeDocument/2006/relationships/image" Target="../media/image27.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11.xml"/><Relationship Id="rId1" Type="http://schemas.openxmlformats.org/officeDocument/2006/relationships/tags" Target="../tags/tag69.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11.xml"/><Relationship Id="rId1" Type="http://schemas.openxmlformats.org/officeDocument/2006/relationships/tags" Target="../tags/tag70.xml"/></Relationships>
</file>

<file path=ppt/slideLayouts/_rels/slideLayout33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71.xml"/></Relationships>
</file>

<file path=ppt/slideLayouts/_rels/slideLayout33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7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12.xml"/><Relationship Id="rId1" Type="http://schemas.openxmlformats.org/officeDocument/2006/relationships/tags" Target="../tags/tag74.xml"/><Relationship Id="rId4" Type="http://schemas.openxmlformats.org/officeDocument/2006/relationships/image" Target="../media/image2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Master" Target="../slideMasters/slideMaster12.xml"/><Relationship Id="rId1" Type="http://schemas.openxmlformats.org/officeDocument/2006/relationships/tags" Target="../tags/tag75.xml"/><Relationship Id="rId4" Type="http://schemas.openxmlformats.org/officeDocument/2006/relationships/image" Target="../media/image27.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12.xml"/><Relationship Id="rId1" Type="http://schemas.openxmlformats.org/officeDocument/2006/relationships/tags" Target="../tags/tag76.xml"/><Relationship Id="rId4" Type="http://schemas.openxmlformats.org/officeDocument/2006/relationships/image" Target="../media/image30.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Master" Target="../slideMasters/slideMaster12.xml"/><Relationship Id="rId1" Type="http://schemas.openxmlformats.org/officeDocument/2006/relationships/tags" Target="../tags/tag77.xml"/><Relationship Id="rId4" Type="http://schemas.openxmlformats.org/officeDocument/2006/relationships/image" Target="../media/image30.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12.xml"/><Relationship Id="rId1" Type="http://schemas.openxmlformats.org/officeDocument/2006/relationships/tags" Target="../tags/tag7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12.xml"/><Relationship Id="rId1" Type="http://schemas.openxmlformats.org/officeDocument/2006/relationships/tags" Target="../tags/tag79.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12.xml"/><Relationship Id="rId1" Type="http://schemas.openxmlformats.org/officeDocument/2006/relationships/tags" Target="../tags/tag80.xml"/><Relationship Id="rId4" Type="http://schemas.openxmlformats.org/officeDocument/2006/relationships/image" Target="../media/image26.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12.xml"/><Relationship Id="rId1" Type="http://schemas.openxmlformats.org/officeDocument/2006/relationships/tags" Target="../tags/tag81.xml"/><Relationship Id="rId5" Type="http://schemas.openxmlformats.org/officeDocument/2006/relationships/image" Target="../media/image28.jpeg"/><Relationship Id="rId4"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82.xml"/></Relationships>
</file>

<file path=ppt/slideLayouts/_rels/slideLayout35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83.xml"/></Relationships>
</file>

<file path=ppt/slideLayouts/_rels/slideLayout35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84.xml"/></Relationships>
</file>

<file path=ppt/slideLayouts/_rels/slideLayout35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85.xml"/></Relationships>
</file>

<file path=ppt/slideLayouts/_rels/slideLayout35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86.xml"/></Relationships>
</file>

<file path=ppt/slideLayouts/_rels/slideLayout35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87.xml"/></Relationships>
</file>

<file path=ppt/slideLayouts/_rels/slideLayout35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88.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12.xml"/><Relationship Id="rId1" Type="http://schemas.openxmlformats.org/officeDocument/2006/relationships/tags" Target="../tags/tag89.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12.xml"/><Relationship Id="rId1" Type="http://schemas.openxmlformats.org/officeDocument/2006/relationships/tags" Target="../tags/tag90.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12.xml"/><Relationship Id="rId1" Type="http://schemas.openxmlformats.org/officeDocument/2006/relationships/tags" Target="../tags/tag9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92.xml"/></Relationships>
</file>

<file path=ppt/slideLayouts/_rels/slideLayout36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93.xml"/></Relationships>
</file>

<file path=ppt/slideLayouts/_rels/slideLayout36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94.xml"/></Relationships>
</file>

<file path=ppt/slideLayouts/_rels/slideLayout36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95.xml"/></Relationships>
</file>

<file path=ppt/slideLayouts/_rels/slideLayout36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96.xml"/></Relationships>
</file>

<file path=ppt/slideLayouts/_rels/slideLayout36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97.xml"/></Relationships>
</file>

<file path=ppt/slideLayouts/_rels/slideLayout36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98.xml"/></Relationships>
</file>

<file path=ppt/slideLayouts/_rels/slideLayout36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99.xml"/></Relationships>
</file>

<file path=ppt/slideLayouts/_rels/slideLayout36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00.xml"/></Relationships>
</file>

<file path=ppt/slideLayouts/_rels/slideLayout36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0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02.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12.xml"/><Relationship Id="rId1" Type="http://schemas.openxmlformats.org/officeDocument/2006/relationships/tags" Target="../tags/tag103.xml"/><Relationship Id="rId4" Type="http://schemas.openxmlformats.org/officeDocument/2006/relationships/image" Target="../media/image27.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Master" Target="../slideMasters/slideMaster12.xml"/><Relationship Id="rId1" Type="http://schemas.openxmlformats.org/officeDocument/2006/relationships/tags" Target="../tags/tag104.xml"/><Relationship Id="rId4" Type="http://schemas.openxmlformats.org/officeDocument/2006/relationships/image" Target="../media/image32.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12.xml"/><Relationship Id="rId1" Type="http://schemas.openxmlformats.org/officeDocument/2006/relationships/tags" Target="../tags/tag105.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12.xml"/><Relationship Id="rId1" Type="http://schemas.openxmlformats.org/officeDocument/2006/relationships/tags" Target="../tags/tag106.xml"/></Relationships>
</file>

<file path=ppt/slideLayouts/_rels/slideLayout37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07.xml"/></Relationships>
</file>

<file path=ppt/slideLayouts/_rels/slideLayout37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0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815531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754274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7872690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6360480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5249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3" name="Picture 2" descr="A picture containing drawing&#10;&#10;Description automatically generated">
            <a:extLst>
              <a:ext uri="{FF2B5EF4-FFF2-40B4-BE49-F238E27FC236}">
                <a16:creationId xmlns:a16="http://schemas.microsoft.com/office/drawing/2014/main" id="{35575285-584D-4B84-B4F9-7655C78F95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995" y="340694"/>
            <a:ext cx="2103943" cy="773922"/>
          </a:xfrm>
          <a:prstGeom prst="rect">
            <a:avLst/>
          </a:prstGeom>
        </p:spPr>
      </p:pic>
    </p:spTree>
    <p:extLst>
      <p:ext uri="{BB962C8B-B14F-4D97-AF65-F5344CB8AC3E}">
        <p14:creationId xmlns:p14="http://schemas.microsoft.com/office/powerpoint/2010/main" val="3660173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Box 3">
            <a:extLst>
              <a:ext uri="{FF2B5EF4-FFF2-40B4-BE49-F238E27FC236}">
                <a16:creationId xmlns:a16="http://schemas.microsoft.com/office/drawing/2014/main" id="{A0D0EC76-6D7B-40E7-A62C-395FDED0B5AF}"/>
              </a:ext>
            </a:extLst>
          </p:cNvPr>
          <p:cNvSpPr txBox="1"/>
          <p:nvPr userDrawn="1"/>
        </p:nvSpPr>
        <p:spPr>
          <a:xfrm>
            <a:off x="457200" y="6498774"/>
            <a:ext cx="1920590" cy="215444"/>
          </a:xfrm>
          <a:prstGeom prst="rect">
            <a:avLst/>
          </a:prstGeom>
        </p:spPr>
        <p:txBody>
          <a:bodyPr wrap="none" lIns="0" tIns="0" rIns="0" bIns="0" rtlCol="0" anchor="t" anchorCtr="0">
            <a:spAutoFit/>
          </a:bodyPr>
          <a:lstStyle/>
          <a:p>
            <a:r>
              <a:rPr lang="en-US" sz="1400" dirty="0"/>
              <a:t>https://aka.ms/talknotes</a:t>
            </a:r>
          </a:p>
        </p:txBody>
      </p:sp>
    </p:spTree>
    <p:custDataLst>
      <p:tags r:id="rId1"/>
    </p:custDataLst>
    <p:extLst>
      <p:ext uri="{BB962C8B-B14F-4D97-AF65-F5344CB8AC3E}">
        <p14:creationId xmlns:p14="http://schemas.microsoft.com/office/powerpoint/2010/main" val="6485844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16404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810975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2146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8014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80276363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185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882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896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361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3916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08923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33439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49870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50321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6354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968391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3874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63993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6877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88582307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4776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7890891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574044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8391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0315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9819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77688918"/>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20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1561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871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8915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6302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95368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84676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5259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742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55337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4741136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3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2/19/2021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31380899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1807863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474884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28028"/>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932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784976"/>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45564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2581237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2"/>
            <a:ext cx="4827205" cy="1626912"/>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584257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2BA6ED-1E89-4F22-B061-E3C59B31C59C}"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420276198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2BA6ED-1E89-4F22-B061-E3C59B31C59C}"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3017366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391823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2BA6ED-1E89-4F22-B061-E3C59B31C59C}"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105498340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2BA6ED-1E89-4F22-B061-E3C59B31C59C}" type="datetimeFigureOut">
              <a:rPr lang="en-US" smtClean="0"/>
              <a:t>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399995905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2BA6ED-1E89-4F22-B061-E3C59B31C59C}" type="datetimeFigureOut">
              <a:rPr lang="en-US" smtClean="0"/>
              <a:t>2/19/2021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335195759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2BA6ED-1E89-4F22-B061-E3C59B31C59C}" type="datetimeFigureOut">
              <a:rPr lang="en-US" smtClean="0"/>
              <a:t>2/19/2021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39008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2BA6ED-1E89-4F22-B061-E3C59B31C59C}" type="datetimeFigureOut">
              <a:rPr lang="en-US" smtClean="0"/>
              <a:t>2/19/2021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229591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2BA6ED-1E89-4F22-B061-E3C59B31C59C}" type="datetimeFigureOut">
              <a:rPr lang="en-US" smtClean="0"/>
              <a:t>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102996096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9" y="987426"/>
            <a:ext cx="6172200" cy="4873625"/>
          </a:xfrm>
        </p:spPr>
        <p:txBody>
          <a:bodyPr anchor="t"/>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2BA6ED-1E89-4F22-B061-E3C59B31C59C}" type="datetimeFigureOut">
              <a:rPr lang="en-US" smtClean="0"/>
              <a:t>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304038516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2BA6ED-1E89-4F22-B061-E3C59B31C59C}"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378022556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2BA6ED-1E89-4F22-B061-E3C59B31C59C}"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17D327-FD0A-4A7D-8611-37DA4D96B79D}" type="slidenum">
              <a:rPr lang="en-US" smtClean="0"/>
              <a:t>‹#›</a:t>
            </a:fld>
            <a:endParaRPr lang="en-US"/>
          </a:p>
        </p:txBody>
      </p:sp>
    </p:spTree>
    <p:extLst>
      <p:ext uri="{BB962C8B-B14F-4D97-AF65-F5344CB8AC3E}">
        <p14:creationId xmlns:p14="http://schemas.microsoft.com/office/powerpoint/2010/main" val="340879147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50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2658262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89561" y="1129656"/>
            <a:ext cx="11653523" cy="1768882"/>
          </a:xfrm>
        </p:spPr>
        <p:txBody>
          <a:bodyPr/>
          <a:lstStyle>
            <a:lvl1pPr marL="0" indent="0">
              <a:buNone/>
              <a:defRPr sz="3200">
                <a:solidFill>
                  <a:schemeClr val="tx1"/>
                </a:solidFill>
              </a:defRPr>
            </a:lvl1pPr>
            <a:lvl2pPr marL="0" indent="0">
              <a:spcBef>
                <a:spcPts val="0"/>
              </a:spcBef>
              <a:spcAft>
                <a:spcPts val="686"/>
              </a:spcAft>
              <a:buFontTx/>
              <a:buNone/>
              <a:defRPr sz="1961"/>
            </a:lvl2pPr>
            <a:lvl3pPr marL="223925" indent="0">
              <a:spcBef>
                <a:spcPts val="0"/>
              </a:spcBef>
              <a:spcAft>
                <a:spcPts val="686"/>
              </a:spcAft>
              <a:buNone/>
              <a:defRPr/>
            </a:lvl3pPr>
            <a:lvl4pPr marL="447849" indent="0">
              <a:spcBef>
                <a:spcPts val="0"/>
              </a:spcBef>
              <a:spcAft>
                <a:spcPts val="686"/>
              </a:spcAft>
              <a:buNone/>
              <a:defRPr/>
            </a:lvl4pPr>
            <a:lvl5pPr marL="671774" indent="0">
              <a:spcBef>
                <a:spcPts val="0"/>
              </a:spcBef>
              <a:spcAft>
                <a:spcPts val="686"/>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07177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7729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Mission Critical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125098"/>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
        <p:nvSpPr>
          <p:cNvPr id="16" name="Text Placeholder 2"/>
          <p:cNvSpPr>
            <a:spLocks noGrp="1"/>
          </p:cNvSpPr>
          <p:nvPr>
            <p:ph type="body" sz="quarter" idx="13"/>
          </p:nvPr>
        </p:nvSpPr>
        <p:spPr>
          <a:xfrm>
            <a:off x="263949" y="1324594"/>
            <a:ext cx="11660369" cy="4827325"/>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96470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33935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6150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55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92934"/>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257342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32884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29826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722605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02651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487508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41646175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6832702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412926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652545"/>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863469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2906039"/>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48554253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716962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87490856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72695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624753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374435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8593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242885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814899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87425574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60334984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06746591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125383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4433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93821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3644393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614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449160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2746203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59166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626654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64313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949197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2634227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948655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880546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iz 2)">
    <p:bg>
      <p:bgPr>
        <a:solidFill>
          <a:srgbClr val="183F66"/>
        </a:solidFill>
        <a:effectLst/>
      </p:bgPr>
    </p:bg>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3862876"/>
            <a:ext cx="10553700" cy="1016642"/>
          </a:xfrm>
          <a:prstGeom prst="rect">
            <a:avLst/>
          </a:prstGeom>
        </p:spPr>
        <p:txBody>
          <a:bodyPr lIns="0" anchor="b">
            <a:noAutofit/>
          </a:bodyPr>
          <a:lstStyle>
            <a:lvl1pPr>
              <a:defRPr sz="54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8504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6332122"/>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849903"/>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850970"/>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6328868"/>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6112" y="6363714"/>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879518"/>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28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4" name="Rectangle 3">
            <a:extLst>
              <a:ext uri="{FF2B5EF4-FFF2-40B4-BE49-F238E27FC236}">
                <a16:creationId xmlns:a16="http://schemas.microsoft.com/office/drawing/2014/main" id="{DB710CD5-3779-49A3-B932-0855E2983822}"/>
              </a:ext>
            </a:extLst>
          </p:cNvPr>
          <p:cNvSpPr/>
          <p:nvPr userDrawn="1"/>
        </p:nvSpPr>
        <p:spPr>
          <a:xfrm>
            <a:off x="457200" y="247650"/>
            <a:ext cx="1946648" cy="609198"/>
          </a:xfrm>
          <a:prstGeom prst="rect">
            <a:avLst/>
          </a:prstGeom>
          <a:solidFill>
            <a:srgbClr val="183F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A drawing of a cartoon character&#10;&#10;Description automatically generated">
            <a:extLst>
              <a:ext uri="{FF2B5EF4-FFF2-40B4-BE49-F238E27FC236}">
                <a16:creationId xmlns:a16="http://schemas.microsoft.com/office/drawing/2014/main" id="{3EB69836-5249-4536-8A3B-696D718F0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67300" y="109520"/>
            <a:ext cx="7124700" cy="3725488"/>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1B3C726E-8B76-4C2F-9BD6-7DD6BC1E38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962" y="88062"/>
            <a:ext cx="2584991" cy="855006"/>
          </a:xfrm>
          <a:prstGeom prst="rect">
            <a:avLst/>
          </a:prstGeom>
        </p:spPr>
      </p:pic>
    </p:spTree>
    <p:extLst>
      <p:ext uri="{BB962C8B-B14F-4D97-AF65-F5344CB8AC3E}">
        <p14:creationId xmlns:p14="http://schemas.microsoft.com/office/powerpoint/2010/main" val="11220892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203594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315421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18396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755648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492858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424267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14971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514689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339488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4227984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615212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38487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0802456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784331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48363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950737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431662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86691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968911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30682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569416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447918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2993041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528464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312253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5333231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650081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263810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830649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836532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788335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2379721930"/>
      </p:ext>
    </p:extLst>
  </p:cSld>
  <p:clrMapOvr>
    <a:masterClrMapping/>
  </p:clrMapOvr>
  <p:transition>
    <p:fade/>
  </p:transition>
  <p:extLst>
    <p:ext uri="{DCECCB84-F9BA-43D5-87BE-67443E8EF086}">
      <p15:sldGuideLst xmlns:p15="http://schemas.microsoft.com/office/powerpoint/2012/main"/>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658761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3093840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72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199"/>
            <a:ext cx="7508990" cy="54318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1581270"/>
          </a:xfrm>
          <a:prstGeom prst="rect">
            <a:avLst/>
          </a:prstGeom>
        </p:spPr>
        <p:txBody>
          <a:bodyPr/>
          <a:lstStyle>
            <a:lvl1pPr marL="0" indent="0">
              <a:buNone/>
              <a:defRPr>
                <a:solidFill>
                  <a:schemeClr val="tx1"/>
                </a:solidFill>
              </a:defRPr>
            </a:lvl1pPr>
            <a:lvl2pPr marL="228556" indent="0">
              <a:buNone/>
              <a:defRPr>
                <a:solidFill>
                  <a:schemeClr val="tx1"/>
                </a:solidFill>
              </a:defRPr>
            </a:lvl2pPr>
            <a:lvl3pPr marL="457112" indent="0">
              <a:buNone/>
              <a:defRPr>
                <a:solidFill>
                  <a:schemeClr val="tx1"/>
                </a:solidFill>
              </a:defRPr>
            </a:lvl3pPr>
            <a:lvl4pPr marL="661861" indent="0">
              <a:buNone/>
              <a:defRPr>
                <a:solidFill>
                  <a:schemeClr val="tx1"/>
                </a:solidFill>
              </a:defRPr>
            </a:lvl4pPr>
            <a:lvl5pPr marL="855499"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594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82497647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8D1B-9863-4426-9EEC-655F6CE61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D0F08E-BDF8-4948-BB04-6EFAE098F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6CC8D-093C-464A-A261-A6080D974E5B}"/>
              </a:ext>
            </a:extLst>
          </p:cNvPr>
          <p:cNvSpPr>
            <a:spLocks noGrp="1"/>
          </p:cNvSpPr>
          <p:nvPr>
            <p:ph type="dt" sz="half" idx="10"/>
          </p:nvPr>
        </p:nvSpPr>
        <p:spPr>
          <a:xfrm>
            <a:off x="838200" y="6418873"/>
            <a:ext cx="2743200" cy="365125"/>
          </a:xfrm>
        </p:spPr>
        <p:txBody>
          <a:bodyPr/>
          <a:lstStyle/>
          <a:p>
            <a:fld id="{829E3B6D-4A29-41B8-B8EB-5A0DC8DE1ACA}" type="datetime1">
              <a:rPr lang="en-US" smtClean="0"/>
              <a:t>2/19/2021</a:t>
            </a:fld>
            <a:endParaRPr lang="en-US"/>
          </a:p>
        </p:txBody>
      </p:sp>
      <p:sp>
        <p:nvSpPr>
          <p:cNvPr id="5" name="Footer Placeholder 4">
            <a:extLst>
              <a:ext uri="{FF2B5EF4-FFF2-40B4-BE49-F238E27FC236}">
                <a16:creationId xmlns:a16="http://schemas.microsoft.com/office/drawing/2014/main" id="{E161705A-E5B3-4B02-9B5E-D0C91B31E228}"/>
              </a:ext>
            </a:extLst>
          </p:cNvPr>
          <p:cNvSpPr>
            <a:spLocks noGrp="1"/>
          </p:cNvSpPr>
          <p:nvPr>
            <p:ph type="ftr" sz="quarter" idx="11"/>
          </p:nvPr>
        </p:nvSpPr>
        <p:spPr>
          <a:xfrm>
            <a:off x="4038600" y="6418873"/>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0BB03F11-8B64-4D36-8D0E-2665909276B7}"/>
              </a:ext>
            </a:extLst>
          </p:cNvPr>
          <p:cNvSpPr>
            <a:spLocks noGrp="1"/>
          </p:cNvSpPr>
          <p:nvPr>
            <p:ph type="sldNum" sz="quarter" idx="12"/>
          </p:nvPr>
        </p:nvSpPr>
        <p:spPr>
          <a:xfrm>
            <a:off x="8610600" y="6418873"/>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6236789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2/19/2021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104412923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142A-2F35-47E2-B993-1780B7A50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60881B-9B3C-4C3C-BDF8-1D1FA0798C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5A75D5-DD63-484C-98BF-2650EBD6D9C1}"/>
              </a:ext>
            </a:extLst>
          </p:cNvPr>
          <p:cNvSpPr>
            <a:spLocks noGrp="1"/>
          </p:cNvSpPr>
          <p:nvPr>
            <p:ph type="dt" sz="half" idx="10"/>
          </p:nvPr>
        </p:nvSpPr>
        <p:spPr>
          <a:xfrm>
            <a:off x="838200" y="6403242"/>
            <a:ext cx="2743200" cy="365125"/>
          </a:xfrm>
        </p:spPr>
        <p:txBody>
          <a:bodyPr/>
          <a:lstStyle/>
          <a:p>
            <a:fld id="{77E4427F-9B9C-437B-99C0-B3FAFABAC035}" type="datetime1">
              <a:rPr lang="en-US" smtClean="0"/>
              <a:t>2/19/2021</a:t>
            </a:fld>
            <a:endParaRPr lang="en-US"/>
          </a:p>
        </p:txBody>
      </p:sp>
      <p:sp>
        <p:nvSpPr>
          <p:cNvPr id="5" name="Footer Placeholder 4">
            <a:extLst>
              <a:ext uri="{FF2B5EF4-FFF2-40B4-BE49-F238E27FC236}">
                <a16:creationId xmlns:a16="http://schemas.microsoft.com/office/drawing/2014/main" id="{588BDFD2-C0BB-4867-B80B-41C0896EA025}"/>
              </a:ext>
            </a:extLst>
          </p:cNvPr>
          <p:cNvSpPr>
            <a:spLocks noGrp="1"/>
          </p:cNvSpPr>
          <p:nvPr>
            <p:ph type="ftr" sz="quarter" idx="11"/>
          </p:nvPr>
        </p:nvSpPr>
        <p:spPr>
          <a:xfrm>
            <a:off x="4038600" y="6403242"/>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6C4E62EF-57C2-47BF-A296-B7CF78C10B36}"/>
              </a:ext>
            </a:extLst>
          </p:cNvPr>
          <p:cNvSpPr>
            <a:spLocks noGrp="1"/>
          </p:cNvSpPr>
          <p:nvPr>
            <p:ph type="sldNum" sz="quarter" idx="12"/>
          </p:nvPr>
        </p:nvSpPr>
        <p:spPr>
          <a:xfrm>
            <a:off x="8610600" y="6403242"/>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112383608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56BF2-59F3-43D3-ABB9-D8052F35FD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D28E1D-C8D7-4E61-8432-6A070EFF892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216D2E-3C11-479E-A103-FD52959FC1D2}"/>
              </a:ext>
            </a:extLst>
          </p:cNvPr>
          <p:cNvSpPr>
            <a:spLocks noGrp="1"/>
          </p:cNvSpPr>
          <p:nvPr>
            <p:ph type="dt" sz="half" idx="10"/>
          </p:nvPr>
        </p:nvSpPr>
        <p:spPr/>
        <p:txBody>
          <a:bodyPr/>
          <a:lstStyle/>
          <a:p>
            <a:fld id="{FA133157-F6C7-4042-8E9E-492EC185C9A6}" type="datetime1">
              <a:rPr lang="en-US" smtClean="0"/>
              <a:t>2/19/2021</a:t>
            </a:fld>
            <a:endParaRPr lang="en-US"/>
          </a:p>
        </p:txBody>
      </p:sp>
      <p:sp>
        <p:nvSpPr>
          <p:cNvPr id="6" name="Footer Placeholder 5">
            <a:extLst>
              <a:ext uri="{FF2B5EF4-FFF2-40B4-BE49-F238E27FC236}">
                <a16:creationId xmlns:a16="http://schemas.microsoft.com/office/drawing/2014/main" id="{FF43C450-A32B-47F4-830C-5BDD2FC6D153}"/>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6A8AF6D2-4F84-4C51-8A96-BF94B96104C2}"/>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8" name="Title 1">
            <a:extLst>
              <a:ext uri="{FF2B5EF4-FFF2-40B4-BE49-F238E27FC236}">
                <a16:creationId xmlns:a16="http://schemas.microsoft.com/office/drawing/2014/main" id="{B1C43F9A-408C-42A3-8BCA-55C7FC04B56B}"/>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91533497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4795CC-29E9-45C7-815A-93F95E426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E7FBC5-C47F-4728-8884-AC4D6CF2DC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37EC43-1F47-4C68-BC2C-7ECD786CCB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92CA40-7745-4CF4-B859-C716AA490D4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3B7E57-73C9-4D66-8119-9C73506A11C3}"/>
              </a:ext>
            </a:extLst>
          </p:cNvPr>
          <p:cNvSpPr>
            <a:spLocks noGrp="1"/>
          </p:cNvSpPr>
          <p:nvPr>
            <p:ph type="dt" sz="half" idx="10"/>
          </p:nvPr>
        </p:nvSpPr>
        <p:spPr/>
        <p:txBody>
          <a:bodyPr/>
          <a:lstStyle/>
          <a:p>
            <a:fld id="{12F34646-66AC-4B06-A8AC-71DFF0D4F4DE}" type="datetime1">
              <a:rPr lang="en-US" smtClean="0"/>
              <a:t>2/19/2021</a:t>
            </a:fld>
            <a:endParaRPr lang="en-US"/>
          </a:p>
        </p:txBody>
      </p:sp>
      <p:sp>
        <p:nvSpPr>
          <p:cNvPr id="8" name="Footer Placeholder 7">
            <a:extLst>
              <a:ext uri="{FF2B5EF4-FFF2-40B4-BE49-F238E27FC236}">
                <a16:creationId xmlns:a16="http://schemas.microsoft.com/office/drawing/2014/main" id="{6D13FBF8-140D-42A1-8EC0-6F08C1E088CE}"/>
              </a:ext>
            </a:extLst>
          </p:cNvPr>
          <p:cNvSpPr>
            <a:spLocks noGrp="1"/>
          </p:cNvSpPr>
          <p:nvPr>
            <p:ph type="ftr" sz="quarter" idx="11"/>
          </p:nvPr>
        </p:nvSpPr>
        <p:spPr/>
        <p:txBody>
          <a:bodyPr/>
          <a:lstStyle/>
          <a:p>
            <a:r>
              <a:rPr lang="en-US"/>
              <a:t>Microsoft Confidential – distributed under NDA</a:t>
            </a:r>
          </a:p>
        </p:txBody>
      </p:sp>
      <p:sp>
        <p:nvSpPr>
          <p:cNvPr id="9" name="Slide Number Placeholder 8">
            <a:extLst>
              <a:ext uri="{FF2B5EF4-FFF2-40B4-BE49-F238E27FC236}">
                <a16:creationId xmlns:a16="http://schemas.microsoft.com/office/drawing/2014/main" id="{10F3C395-73A8-4746-B594-04109E164FFC}"/>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10" name="Title 1">
            <a:extLst>
              <a:ext uri="{FF2B5EF4-FFF2-40B4-BE49-F238E27FC236}">
                <a16:creationId xmlns:a16="http://schemas.microsoft.com/office/drawing/2014/main" id="{4DD56568-1E85-40F3-9AE0-9EE9273ABD88}"/>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402380938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52EB-692A-49FB-8365-DD81FE5F3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6C7F70-FEAC-49B3-A240-250E21AAE8B3}"/>
              </a:ext>
            </a:extLst>
          </p:cNvPr>
          <p:cNvSpPr>
            <a:spLocks noGrp="1"/>
          </p:cNvSpPr>
          <p:nvPr>
            <p:ph type="dt" sz="half" idx="10"/>
          </p:nvPr>
        </p:nvSpPr>
        <p:spPr/>
        <p:txBody>
          <a:bodyPr/>
          <a:lstStyle/>
          <a:p>
            <a:fld id="{19445C20-9A37-4D1F-9611-F1A0FD05FA67}" type="datetime1">
              <a:rPr lang="en-US" smtClean="0"/>
              <a:t>2/19/2021</a:t>
            </a:fld>
            <a:endParaRPr lang="en-US"/>
          </a:p>
        </p:txBody>
      </p:sp>
      <p:sp>
        <p:nvSpPr>
          <p:cNvPr id="4" name="Footer Placeholder 3">
            <a:extLst>
              <a:ext uri="{FF2B5EF4-FFF2-40B4-BE49-F238E27FC236}">
                <a16:creationId xmlns:a16="http://schemas.microsoft.com/office/drawing/2014/main" id="{1C4DD3E1-DFE2-483D-9463-99BF3C9735FA}"/>
              </a:ext>
            </a:extLst>
          </p:cNvPr>
          <p:cNvSpPr>
            <a:spLocks noGrp="1"/>
          </p:cNvSpPr>
          <p:nvPr>
            <p:ph type="ftr" sz="quarter" idx="11"/>
          </p:nvPr>
        </p:nvSpPr>
        <p:spPr/>
        <p:txBody>
          <a:bodyPr/>
          <a:lstStyle/>
          <a:p>
            <a:r>
              <a:rPr lang="en-US"/>
              <a:t>Microsoft Confidential – distributed under NDA</a:t>
            </a:r>
          </a:p>
        </p:txBody>
      </p:sp>
      <p:sp>
        <p:nvSpPr>
          <p:cNvPr id="5" name="Slide Number Placeholder 4">
            <a:extLst>
              <a:ext uri="{FF2B5EF4-FFF2-40B4-BE49-F238E27FC236}">
                <a16:creationId xmlns:a16="http://schemas.microsoft.com/office/drawing/2014/main" id="{D8259AC3-DCDD-42E1-B22E-70BAAB8A9531}"/>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129667344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CB9092-E95A-4335-9FC0-5D2659F08FEA}"/>
              </a:ext>
            </a:extLst>
          </p:cNvPr>
          <p:cNvSpPr>
            <a:spLocks noGrp="1"/>
          </p:cNvSpPr>
          <p:nvPr>
            <p:ph type="dt" sz="half" idx="10"/>
          </p:nvPr>
        </p:nvSpPr>
        <p:spPr/>
        <p:txBody>
          <a:bodyPr/>
          <a:lstStyle/>
          <a:p>
            <a:fld id="{A57DC79B-B1AC-4A56-9D98-D7EC9509B515}" type="datetime1">
              <a:rPr lang="en-US" smtClean="0"/>
              <a:t>2/19/2021</a:t>
            </a:fld>
            <a:endParaRPr lang="en-US"/>
          </a:p>
        </p:txBody>
      </p:sp>
      <p:sp>
        <p:nvSpPr>
          <p:cNvPr id="3" name="Footer Placeholder 2">
            <a:extLst>
              <a:ext uri="{FF2B5EF4-FFF2-40B4-BE49-F238E27FC236}">
                <a16:creationId xmlns:a16="http://schemas.microsoft.com/office/drawing/2014/main" id="{55F8D23C-2935-4142-9C30-D732CD44EC5B}"/>
              </a:ext>
            </a:extLst>
          </p:cNvPr>
          <p:cNvSpPr>
            <a:spLocks noGrp="1"/>
          </p:cNvSpPr>
          <p:nvPr>
            <p:ph type="ftr" sz="quarter" idx="11"/>
          </p:nvPr>
        </p:nvSpPr>
        <p:spPr/>
        <p:txBody>
          <a:bodyPr/>
          <a:lstStyle/>
          <a:p>
            <a:r>
              <a:rPr lang="en-US"/>
              <a:t>Microsoft Confidential – distributed under NDA</a:t>
            </a:r>
          </a:p>
        </p:txBody>
      </p:sp>
      <p:sp>
        <p:nvSpPr>
          <p:cNvPr id="4" name="Slide Number Placeholder 3">
            <a:extLst>
              <a:ext uri="{FF2B5EF4-FFF2-40B4-BE49-F238E27FC236}">
                <a16:creationId xmlns:a16="http://schemas.microsoft.com/office/drawing/2014/main" id="{8E5A2BDE-AA3B-4AFD-9315-54CEA20CD01F}"/>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735754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197404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59CC-D2D7-4BC4-B46F-FE47E5423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0A8246-3DE7-478B-93C7-1063C55B2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C56CA7-4E66-4714-A16E-6F996FDC8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002066-2DE2-4828-805F-3B83332DBBB0}"/>
              </a:ext>
            </a:extLst>
          </p:cNvPr>
          <p:cNvSpPr>
            <a:spLocks noGrp="1"/>
          </p:cNvSpPr>
          <p:nvPr>
            <p:ph type="dt" sz="half" idx="10"/>
          </p:nvPr>
        </p:nvSpPr>
        <p:spPr/>
        <p:txBody>
          <a:bodyPr/>
          <a:lstStyle/>
          <a:p>
            <a:fld id="{0C4ABFF0-A447-43B1-8D59-F4EA4B32826B}" type="datetime1">
              <a:rPr lang="en-US" smtClean="0"/>
              <a:t>2/19/2021</a:t>
            </a:fld>
            <a:endParaRPr lang="en-US"/>
          </a:p>
        </p:txBody>
      </p:sp>
      <p:sp>
        <p:nvSpPr>
          <p:cNvPr id="6" name="Footer Placeholder 5">
            <a:extLst>
              <a:ext uri="{FF2B5EF4-FFF2-40B4-BE49-F238E27FC236}">
                <a16:creationId xmlns:a16="http://schemas.microsoft.com/office/drawing/2014/main" id="{9CA1536D-2CEB-4C4D-A8A5-F9ACAF0355AE}"/>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01068026-5847-4111-8BE0-F1353A792D4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85711922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C062-6AEC-4D74-8AEF-B9FA2F238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FB1829-F9A4-419D-9B01-A6E73D94A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908775-9CB7-4336-BFC6-7281C4A03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323314-101B-4B92-A130-0A93697FC590}"/>
              </a:ext>
            </a:extLst>
          </p:cNvPr>
          <p:cNvSpPr>
            <a:spLocks noGrp="1"/>
          </p:cNvSpPr>
          <p:nvPr>
            <p:ph type="dt" sz="half" idx="10"/>
          </p:nvPr>
        </p:nvSpPr>
        <p:spPr/>
        <p:txBody>
          <a:bodyPr/>
          <a:lstStyle/>
          <a:p>
            <a:fld id="{254190E7-786A-47DB-9953-652A1BCBDB57}" type="datetime1">
              <a:rPr lang="en-US" smtClean="0"/>
              <a:t>2/19/2021</a:t>
            </a:fld>
            <a:endParaRPr lang="en-US"/>
          </a:p>
        </p:txBody>
      </p:sp>
      <p:sp>
        <p:nvSpPr>
          <p:cNvPr id="6" name="Footer Placeholder 5">
            <a:extLst>
              <a:ext uri="{FF2B5EF4-FFF2-40B4-BE49-F238E27FC236}">
                <a16:creationId xmlns:a16="http://schemas.microsoft.com/office/drawing/2014/main" id="{EF5D4001-36EE-41EB-B300-5212577EAC8A}"/>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CE9B290B-01E5-45AF-9851-356C52FCB72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14148570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C0D8-C97D-4CB2-ABF4-DE49AA4E87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F05F9-1DCC-49CF-BC37-B726299834E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63F30-1DA6-42CA-B288-AD53CA8D6973}"/>
              </a:ext>
            </a:extLst>
          </p:cNvPr>
          <p:cNvSpPr>
            <a:spLocks noGrp="1"/>
          </p:cNvSpPr>
          <p:nvPr>
            <p:ph type="dt" sz="half" idx="10"/>
          </p:nvPr>
        </p:nvSpPr>
        <p:spPr/>
        <p:txBody>
          <a:bodyPr/>
          <a:lstStyle/>
          <a:p>
            <a:fld id="{C444A0CF-5DC2-4370-B1DE-9C32CF74D03F}" type="datetime1">
              <a:rPr lang="en-US" smtClean="0"/>
              <a:t>2/19/2021</a:t>
            </a:fld>
            <a:endParaRPr lang="en-US"/>
          </a:p>
        </p:txBody>
      </p:sp>
      <p:sp>
        <p:nvSpPr>
          <p:cNvPr id="5" name="Footer Placeholder 4">
            <a:extLst>
              <a:ext uri="{FF2B5EF4-FFF2-40B4-BE49-F238E27FC236}">
                <a16:creationId xmlns:a16="http://schemas.microsoft.com/office/drawing/2014/main" id="{E902AFB0-A866-4B07-8844-3283F9144D43}"/>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B3382416-2E91-468D-BDA1-63C554620045}"/>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3100366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2643B0-F0BC-46A5-AB69-C00350D39A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401DB-9F28-4537-9F27-5B3B92867DF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1A9EAE-AAD7-4284-A9FB-9522DFF946E0}"/>
              </a:ext>
            </a:extLst>
          </p:cNvPr>
          <p:cNvSpPr>
            <a:spLocks noGrp="1"/>
          </p:cNvSpPr>
          <p:nvPr>
            <p:ph type="dt" sz="half" idx="10"/>
          </p:nvPr>
        </p:nvSpPr>
        <p:spPr/>
        <p:txBody>
          <a:bodyPr/>
          <a:lstStyle/>
          <a:p>
            <a:fld id="{1E2DF084-C5DA-48D7-9457-D8628EC09C59}" type="datetime1">
              <a:rPr lang="en-US" smtClean="0"/>
              <a:t>2/19/2021</a:t>
            </a:fld>
            <a:endParaRPr lang="en-US"/>
          </a:p>
        </p:txBody>
      </p:sp>
      <p:sp>
        <p:nvSpPr>
          <p:cNvPr id="5" name="Footer Placeholder 4">
            <a:extLst>
              <a:ext uri="{FF2B5EF4-FFF2-40B4-BE49-F238E27FC236}">
                <a16:creationId xmlns:a16="http://schemas.microsoft.com/office/drawing/2014/main" id="{47E6C9F6-604B-4582-8945-4C171603808D}"/>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93F420F8-EC3C-468B-9088-859DA53833EE}"/>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004886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 Geometry 1">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device&#10;&#10;Description automatically generated">
            <a:extLst>
              <a:ext uri="{FF2B5EF4-FFF2-40B4-BE49-F238E27FC236}">
                <a16:creationId xmlns:a16="http://schemas.microsoft.com/office/drawing/2014/main" id="{58C1001C-2F94-4ECB-8FB8-092F17698026}"/>
              </a:ext>
            </a:extLst>
          </p:cNvPr>
          <p:cNvPicPr>
            <a:picLocks noChangeAspect="1"/>
          </p:cNvPicPr>
          <p:nvPr/>
        </p:nvPicPr>
        <p:blipFill>
          <a:blip r:embed="rId2" cstate="print">
            <a:alphaModFix amt="70000"/>
            <a:extLst>
              <a:ext uri="{28A0092B-C50C-407E-A947-70E740481C1C}">
                <a14:useLocalDpi xmlns:a14="http://schemas.microsoft.com/office/drawing/2010/main" val="0"/>
              </a:ext>
            </a:extLst>
          </a:blip>
          <a:stretch>
            <a:fillRect/>
          </a:stretch>
        </p:blipFill>
        <p:spPr>
          <a:xfrm>
            <a:off x="6013926" y="683895"/>
            <a:ext cx="5490210" cy="5490210"/>
          </a:xfrm>
          <a:prstGeom prst="rect">
            <a:avLst/>
          </a:prstGeom>
        </p:spPr>
      </p:pic>
      <p:sp>
        <p:nvSpPr>
          <p:cNvPr id="12" name="Rectangle 11">
            <a:extLst>
              <a:ext uri="{FF2B5EF4-FFF2-40B4-BE49-F238E27FC236}">
                <a16:creationId xmlns:a16="http://schemas.microsoft.com/office/drawing/2014/main" id="{2C5B1312-223E-4A07-88A8-E5F1F10E5EA0}"/>
              </a:ext>
            </a:extLst>
          </p:cNvPr>
          <p:cNvSpPr/>
          <p:nvPr/>
        </p:nvSpPr>
        <p:spPr bwMode="auto">
          <a:xfrm>
            <a:off x="0" y="0"/>
            <a:ext cx="12191998" cy="6857999"/>
          </a:xfrm>
          <a:prstGeom prst="rect">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p:nvPicPr>
        <p:blipFill>
          <a:blip r:embed="rId3"/>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848462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5917406" y="2130836"/>
            <a:ext cx="5683251" cy="2593154"/>
          </a:xfrm>
          <a:prstGeom prst="rect">
            <a:avLst/>
          </a:prstGeom>
        </p:spPr>
      </p:pic>
      <p:pic>
        <p:nvPicPr>
          <p:cNvPr id="9" name="Picture 8">
            <a:extLst>
              <a:ext uri="{FF2B5EF4-FFF2-40B4-BE49-F238E27FC236}">
                <a16:creationId xmlns:a16="http://schemas.microsoft.com/office/drawing/2014/main" id="{B945819F-0CA5-469C-9E13-218FE6769FCE}"/>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0" name="TextBox 9">
            <a:extLst>
              <a:ext uri="{FF2B5EF4-FFF2-40B4-BE49-F238E27FC236}">
                <a16:creationId xmlns:a16="http://schemas.microsoft.com/office/drawing/2014/main" id="{B790A534-F2DC-411A-A4ED-75BB6978BF27}"/>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14" name="Picture 13" descr="A picture containing athletic game, sport, basketball&#10;&#10;Description automatically generated">
            <a:extLst>
              <a:ext uri="{FF2B5EF4-FFF2-40B4-BE49-F238E27FC236}">
                <a16:creationId xmlns:a16="http://schemas.microsoft.com/office/drawing/2014/main" id="{65F51DBA-A872-4A29-AF35-856F8FE85383}"/>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1797007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 Geometry 3">
    <p:bg>
      <p:bgPr>
        <a:solidFill>
          <a:schemeClr val="bg1"/>
        </a:solidFill>
        <a:effectLst/>
      </p:bgPr>
    </p:bg>
    <p:spTree>
      <p:nvGrpSpPr>
        <p:cNvPr id="1" name=""/>
        <p:cNvGrpSpPr/>
        <p:nvPr/>
      </p:nvGrpSpPr>
      <p:grpSpPr>
        <a:xfrm>
          <a:off x="0" y="0"/>
          <a:ext cx="0" cy="0"/>
          <a:chOff x="0" y="0"/>
          <a:chExt cx="0" cy="0"/>
        </a:xfrm>
      </p:grpSpPr>
      <p:pic>
        <p:nvPicPr>
          <p:cNvPr id="24" name="Picture 23" descr="A picture containing athletic game, sport, basketball&#10;&#10;Description automatically generated">
            <a:extLst>
              <a:ext uri="{FF2B5EF4-FFF2-40B4-BE49-F238E27FC236}">
                <a16:creationId xmlns:a16="http://schemas.microsoft.com/office/drawing/2014/main" id="{FA9A590D-3DDC-47E9-9E56-7E9E525E7F79}"/>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rot="16200000">
            <a:off x="6559550" y="2132423"/>
            <a:ext cx="5683251" cy="2593154"/>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3"/>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405905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 Globe 1">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4CFC189-194E-46EB-ACE0-4C813FEDAA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2598" y="1669998"/>
            <a:ext cx="3441804" cy="3441804"/>
          </a:xfrm>
          <a:prstGeom prst="rect">
            <a:avLst/>
          </a:prstGeom>
        </p:spPr>
      </p:pic>
      <p:sp>
        <p:nvSpPr>
          <p:cNvPr id="11" name="Rectangle 10">
            <a:extLst>
              <a:ext uri="{FF2B5EF4-FFF2-40B4-BE49-F238E27FC236}">
                <a16:creationId xmlns:a16="http://schemas.microsoft.com/office/drawing/2014/main" id="{65F892E6-F279-4158-B2A6-AC9B7A58F9E3}"/>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8" name="Text Placeholder 4">
            <a:extLst>
              <a:ext uri="{FF2B5EF4-FFF2-40B4-BE49-F238E27FC236}">
                <a16:creationId xmlns:a16="http://schemas.microsoft.com/office/drawing/2014/main" id="{9EAB9141-7214-0849-B2D9-3C1E1C89CBC1}"/>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0357E5CC-8EC7-4720-B547-89DFDB6CADFB}"/>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extBox 12">
            <a:extLst>
              <a:ext uri="{FF2B5EF4-FFF2-40B4-BE49-F238E27FC236}">
                <a16:creationId xmlns:a16="http://schemas.microsoft.com/office/drawing/2014/main" id="{4E2752DC-90EB-4236-A611-8CAFEDBC2FC6}"/>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356410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 Globe 2">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C09F2A1-0482-4905-AC5E-1B62B830900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5448" b="18133"/>
          <a:stretch/>
        </p:blipFill>
        <p:spPr>
          <a:xfrm>
            <a:off x="8246203" y="1853832"/>
            <a:ext cx="3945797" cy="5004168"/>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3" name="Rectangle 2">
            <a:extLst>
              <a:ext uri="{FF2B5EF4-FFF2-40B4-BE49-F238E27FC236}">
                <a16:creationId xmlns:a16="http://schemas.microsoft.com/office/drawing/2014/main" id="{404A90FE-9298-46F8-9F8F-129FA6181DD8}"/>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6F7933D-936A-4BF6-9C73-83FAED13BCD2}"/>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2907128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 Globe photo 1">
    <p:bg>
      <p:bgPr>
        <a:solidFill>
          <a:schemeClr val="bg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p:nvSpPr>
        <p:spPr bwMode="auto">
          <a:xfrm rot="10800000">
            <a:off x="0" y="0"/>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52707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3381392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 Globe photo 2">
    <p:bg>
      <p:bgPr>
        <a:solidFill>
          <a:schemeClr val="accent2"/>
        </a:solidFill>
        <a:effectLst/>
      </p:bgPr>
    </p:bg>
    <p:spTree>
      <p:nvGrpSpPr>
        <p:cNvPr id="1" name=""/>
        <p:cNvGrpSpPr/>
        <p:nvPr/>
      </p:nvGrpSpPr>
      <p:grpSpPr>
        <a:xfrm>
          <a:off x="0" y="0"/>
          <a:ext cx="0" cy="0"/>
          <a:chOff x="0" y="0"/>
          <a:chExt cx="0" cy="0"/>
        </a:xfrm>
      </p:grpSpPr>
      <p:pic>
        <p:nvPicPr>
          <p:cNvPr id="4" name="Picture 3" descr="A body of water&#10;&#10;Description automatically generated">
            <a:extLst>
              <a:ext uri="{FF2B5EF4-FFF2-40B4-BE49-F238E27FC236}">
                <a16:creationId xmlns:a16="http://schemas.microsoft.com/office/drawing/2014/main" id="{14E59BFB-D9F2-4007-857F-52D0F6470316}"/>
              </a:ext>
            </a:extLst>
          </p:cNvPr>
          <p:cNvPicPr>
            <a:picLocks noChangeAspect="1"/>
          </p:cNvPicPr>
          <p:nvPr/>
        </p:nvPicPr>
        <p:blipFill rotWithShape="1">
          <a:blip r:embed="rId2">
            <a:extLst>
              <a:ext uri="{28A0092B-C50C-407E-A947-70E740481C1C}">
                <a14:useLocalDpi xmlns:a14="http://schemas.microsoft.com/office/drawing/2010/main" val="0"/>
              </a:ext>
            </a:extLst>
          </a:blip>
          <a:srcRect l="6467" b="6467"/>
          <a:stretch/>
        </p:blipFill>
        <p:spPr>
          <a:xfrm rot="16200000">
            <a:off x="2668139" y="-2668138"/>
            <a:ext cx="6855721" cy="12192000"/>
          </a:xfrm>
          <a:prstGeom prst="rect">
            <a:avLst/>
          </a:prstGeom>
        </p:spPr>
      </p:pic>
      <p:sp>
        <p:nvSpPr>
          <p:cNvPr id="12" name="Rectangle 11">
            <a:extLst>
              <a:ext uri="{FF2B5EF4-FFF2-40B4-BE49-F238E27FC236}">
                <a16:creationId xmlns:a16="http://schemas.microsoft.com/office/drawing/2014/main" id="{0F102336-65A7-437F-881C-28323E2EB716}"/>
              </a:ext>
            </a:extLst>
          </p:cNvPr>
          <p:cNvSpPr/>
          <p:nvPr/>
        </p:nvSpPr>
        <p:spPr bwMode="auto">
          <a:xfrm>
            <a:off x="0" y="0"/>
            <a:ext cx="12191998" cy="6857999"/>
          </a:xfrm>
          <a:prstGeom prst="rect">
            <a:avLst/>
          </a:prstGeom>
          <a:gradFill flip="none" rotWithShape="1">
            <a:gsLst>
              <a:gs pos="0">
                <a:schemeClr val="bg1">
                  <a:alpha val="0"/>
                </a:schemeClr>
              </a:gs>
              <a:gs pos="100000">
                <a:schemeClr val="bg1">
                  <a:alpha val="88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5F0E5828-1FE8-43BE-9FF0-E455AAF0166A}"/>
              </a:ext>
            </a:extLst>
          </p:cNvPr>
          <p:cNvPicPr>
            <a:picLocks noChangeAspect="1"/>
          </p:cNvPicPr>
          <p:nvPr/>
        </p:nvPicPr>
        <p:blipFill>
          <a:blip r:embed="rId3"/>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CDC92653-10D4-44CA-9893-3F1769B6BBE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1708742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1411886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85571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03973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9030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13133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775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42857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7944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3080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9812918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06574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14525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56337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49375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31499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42110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798483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857266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09436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16492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6367319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11905434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07159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21336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8759227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924772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031695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964069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45654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5849409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77A10BC-66FD-4606-A25B-7FF82EDF170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590092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22387158"/>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5" name="TextBox 4">
            <a:extLst>
              <a:ext uri="{FF2B5EF4-FFF2-40B4-BE49-F238E27FC236}">
                <a16:creationId xmlns:a16="http://schemas.microsoft.com/office/drawing/2014/main" id="{4D72C4E2-E278-41FD-9A00-225598112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84104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517175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772851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714895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397513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383021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0180723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731437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626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4477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60422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8498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4693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225975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27839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471507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77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Blank (Dar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904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82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Closing logo (Dark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99382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38064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Viz 2)">
    <p:bg>
      <p:bgPr>
        <a:solidFill>
          <a:srgbClr val="183F6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710CD5-3779-49A3-B932-0855E2983822}"/>
              </a:ext>
            </a:extLst>
          </p:cNvPr>
          <p:cNvSpPr/>
          <p:nvPr userDrawn="1"/>
        </p:nvSpPr>
        <p:spPr>
          <a:xfrm>
            <a:off x="457200" y="247650"/>
            <a:ext cx="1946648" cy="609198"/>
          </a:xfrm>
          <a:prstGeom prst="rect">
            <a:avLst/>
          </a:prstGeom>
          <a:solidFill>
            <a:srgbClr val="183F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5BD82CC-BCA2-45A8-8DEE-9A9A7AD6E8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78425" y="0"/>
            <a:ext cx="6864350" cy="6858000"/>
          </a:xfrm>
          <a:prstGeom prst="rect">
            <a:avLst/>
          </a:prstGeom>
        </p:spPr>
      </p:pic>
      <p:sp>
        <p:nvSpPr>
          <p:cNvPr id="26" name="Title 13">
            <a:extLst>
              <a:ext uri="{FF2B5EF4-FFF2-40B4-BE49-F238E27FC236}">
                <a16:creationId xmlns:a16="http://schemas.microsoft.com/office/drawing/2014/main" id="{D6746531-ECCD-4C4D-93E3-7920E70213CB}"/>
              </a:ext>
            </a:extLst>
          </p:cNvPr>
          <p:cNvSpPr>
            <a:spLocks noGrp="1"/>
          </p:cNvSpPr>
          <p:nvPr>
            <p:ph type="title" hasCustomPrompt="1"/>
          </p:nvPr>
        </p:nvSpPr>
        <p:spPr>
          <a:xfrm>
            <a:off x="590550" y="2971801"/>
            <a:ext cx="4835438"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27" name="Shape 78">
            <a:extLst>
              <a:ext uri="{FF2B5EF4-FFF2-40B4-BE49-F238E27FC236}">
                <a16:creationId xmlns:a16="http://schemas.microsoft.com/office/drawing/2014/main" id="{D5B9D7E1-E663-42B8-9A4D-0AF99D8F7AED}"/>
              </a:ext>
            </a:extLst>
          </p:cNvPr>
          <p:cNvSpPr txBox="1">
            <a:spLocks noGrp="1"/>
          </p:cNvSpPr>
          <p:nvPr>
            <p:ph type="body" idx="7" hasCustomPrompt="1"/>
          </p:nvPr>
        </p:nvSpPr>
        <p:spPr>
          <a:xfrm>
            <a:off x="590550" y="2286000"/>
            <a:ext cx="4835438"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Tree>
    <p:extLst>
      <p:ext uri="{BB962C8B-B14F-4D97-AF65-F5344CB8AC3E}">
        <p14:creationId xmlns:p14="http://schemas.microsoft.com/office/powerpoint/2010/main" val="34152707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8943845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22692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F70-B177-4FB8-A3CB-7D67DB5734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5DF1C-422B-4873-AFB0-49607F0988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F7538-546B-4796-BBF4-B6DAB9604225}"/>
              </a:ext>
            </a:extLst>
          </p:cNvPr>
          <p:cNvSpPr>
            <a:spLocks noGrp="1"/>
          </p:cNvSpPr>
          <p:nvPr>
            <p:ph type="dt" sz="half" idx="10"/>
          </p:nvPr>
        </p:nvSpPr>
        <p:spPr/>
        <p:txBody>
          <a:bodyPr/>
          <a:lstStyle/>
          <a:p>
            <a:fld id="{CA69E166-F408-4B1E-9DBF-204E346F6640}" type="datetimeFigureOut">
              <a:rPr lang="en-US" smtClean="0"/>
              <a:t>2/19/2021</a:t>
            </a:fld>
            <a:endParaRPr lang="en-US"/>
          </a:p>
        </p:txBody>
      </p:sp>
      <p:sp>
        <p:nvSpPr>
          <p:cNvPr id="5" name="Footer Placeholder 4">
            <a:extLst>
              <a:ext uri="{FF2B5EF4-FFF2-40B4-BE49-F238E27FC236}">
                <a16:creationId xmlns:a16="http://schemas.microsoft.com/office/drawing/2014/main" id="{9BDEF760-CCB8-4FF0-861C-9544BAC67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F9B6C-25D0-4752-A648-2E6FC094824E}"/>
              </a:ext>
            </a:extLst>
          </p:cNvPr>
          <p:cNvSpPr>
            <a:spLocks noGrp="1"/>
          </p:cNvSpPr>
          <p:nvPr>
            <p:ph type="sldNum" sz="quarter" idx="12"/>
          </p:nvPr>
        </p:nvSpPr>
        <p:spPr/>
        <p:txBody>
          <a:bodyPr/>
          <a:lstStyle/>
          <a:p>
            <a:fld id="{D6103D0B-4410-4C57-ACBA-2B542F217CD4}" type="slidenum">
              <a:rPr lang="en-US" smtClean="0"/>
              <a:t>‹#›</a:t>
            </a:fld>
            <a:endParaRPr lang="en-US"/>
          </a:p>
        </p:txBody>
      </p:sp>
    </p:spTree>
    <p:extLst>
      <p:ext uri="{BB962C8B-B14F-4D97-AF65-F5344CB8AC3E}">
        <p14:creationId xmlns:p14="http://schemas.microsoft.com/office/powerpoint/2010/main" val="268322290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22409"/>
            <a:ext cx="4167887" cy="1311128"/>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699"/>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193899"/>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3427156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235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8546888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4559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2"/>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292855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69"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69"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376710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1" y="1"/>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4" y="557852"/>
            <a:ext cx="4196636" cy="341075"/>
          </a:xfrm>
          <a:prstGeom prst="rect">
            <a:avLst/>
          </a:prstGeom>
        </p:spPr>
      </p:pic>
    </p:spTree>
    <p:custDataLst>
      <p:tags r:id="rId1"/>
    </p:custDataLst>
    <p:extLst>
      <p:ext uri="{BB962C8B-B14F-4D97-AF65-F5344CB8AC3E}">
        <p14:creationId xmlns:p14="http://schemas.microsoft.com/office/powerpoint/2010/main" val="237354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238202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6215503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939704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1"/>
            <a:ext cx="6970638" cy="6857999"/>
          </a:xfrm>
          <a:prstGeom prst="rect">
            <a:avLst/>
          </a:prstGeom>
          <a:noFill/>
        </p:spPr>
      </p:pic>
    </p:spTree>
    <p:custDataLst>
      <p:tags r:id="rId1"/>
    </p:custDataLst>
    <p:extLst>
      <p:ext uri="{BB962C8B-B14F-4D97-AF65-F5344CB8AC3E}">
        <p14:creationId xmlns:p14="http://schemas.microsoft.com/office/powerpoint/2010/main" val="162010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6"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1" y="-16402"/>
            <a:ext cx="6972379" cy="6874403"/>
          </a:xfrm>
          <a:prstGeom prst="rect">
            <a:avLst/>
          </a:prstGeom>
        </p:spPr>
      </p:pic>
    </p:spTree>
    <p:custDataLst>
      <p:tags r:id="rId1"/>
    </p:custDataLst>
    <p:extLst>
      <p:ext uri="{BB962C8B-B14F-4D97-AF65-F5344CB8AC3E}">
        <p14:creationId xmlns:p14="http://schemas.microsoft.com/office/powerpoint/2010/main" val="2299782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14406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07976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726461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51798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3577514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3957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86156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609223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1586530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773033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1172507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553792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92013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820795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60483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603926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95071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198724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468050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9190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3742605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698147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085518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27647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154176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8035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754681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9"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grpSp>
    </p:spTree>
    <p:custDataLst>
      <p:tags r:id="rId1"/>
    </p:custDataLst>
    <p:extLst>
      <p:ext uri="{BB962C8B-B14F-4D97-AF65-F5344CB8AC3E}">
        <p14:creationId xmlns:p14="http://schemas.microsoft.com/office/powerpoint/2010/main" val="1724239141"/>
      </p:ext>
    </p:extLst>
  </p:cSld>
  <p:clrMapOvr>
    <a:masterClrMapping/>
  </p:clrMapOvr>
  <p:transition>
    <p:fade/>
  </p:transition>
  <p:extLst>
    <p:ext uri="{DCECCB84-F9BA-43D5-87BE-67443E8EF086}">
      <p15:sldGuideLst xmlns:p15="http://schemas.microsoft.com/office/powerpoint/2012/main"/>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Overview">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236942" y="401697"/>
            <a:ext cx="9630389" cy="1391407"/>
          </a:xfrm>
          <a:noFill/>
        </p:spPr>
        <p:txBody>
          <a:bodyPr lIns="0" tIns="0" rIns="0" bIns="182880" anchor="b" anchorCtr="0"/>
          <a:lstStyle>
            <a:lvl1pPr>
              <a:defRPr sz="3920"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p:nvPr>
        </p:nvSpPr>
        <p:spPr>
          <a:xfrm>
            <a:off x="236941" y="1793105"/>
            <a:ext cx="9602819" cy="271613"/>
          </a:xfrm>
        </p:spPr>
        <p:txBody>
          <a:bodyPr/>
          <a:lstStyle>
            <a:lvl1pPr>
              <a:defRPr sz="1765"/>
            </a:lvl1pPr>
            <a:lvl2pPr>
              <a:defRPr sz="1765"/>
            </a:lvl2pPr>
            <a:lvl3pPr>
              <a:defRPr sz="1371"/>
            </a:lvl3pPr>
            <a:lvl4pPr>
              <a:defRPr sz="1371"/>
            </a:lvl4pPr>
            <a:lvl5pPr>
              <a:defRPr sz="1028"/>
            </a:lvl5pPr>
          </a:lstStyle>
          <a:p>
            <a:pPr lvl="1"/>
            <a:endParaRPr lang="en-US"/>
          </a:p>
        </p:txBody>
      </p:sp>
    </p:spTree>
    <p:extLst>
      <p:ext uri="{BB962C8B-B14F-4D97-AF65-F5344CB8AC3E}">
        <p14:creationId xmlns:p14="http://schemas.microsoft.com/office/powerpoint/2010/main" val="2489900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8241934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38A1-435F-4D93-B87E-7DB92BF03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16446-B436-4753-AB02-4513692935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3FA5-87C9-43FE-952B-C97209D99517}"/>
              </a:ext>
            </a:extLst>
          </p:cNvPr>
          <p:cNvSpPr>
            <a:spLocks noGrp="1"/>
          </p:cNvSpPr>
          <p:nvPr>
            <p:ph type="dt" sz="half" idx="10"/>
          </p:nvPr>
        </p:nvSpPr>
        <p:spPr/>
        <p:txBody>
          <a:bodyPr/>
          <a:lstStyle/>
          <a:p>
            <a:pPr defTabSz="914225">
              <a:defRPr/>
            </a:pPr>
            <a:fld id="{413D29B1-528B-46DE-971A-90BC56836E63}" type="datetimeFigureOut">
              <a:rPr lang="en-US" smtClean="0">
                <a:solidFill>
                  <a:srgbClr val="1A1A1A"/>
                </a:solidFill>
              </a:rPr>
              <a:pPr defTabSz="914225">
                <a:defRPr/>
              </a:pPr>
              <a:t>2/19/2021</a:t>
            </a:fld>
            <a:endParaRPr lang="en-US">
              <a:solidFill>
                <a:srgbClr val="1A1A1A"/>
              </a:solidFill>
            </a:endParaRPr>
          </a:p>
        </p:txBody>
      </p:sp>
      <p:sp>
        <p:nvSpPr>
          <p:cNvPr id="5" name="Footer Placeholder 4">
            <a:extLst>
              <a:ext uri="{FF2B5EF4-FFF2-40B4-BE49-F238E27FC236}">
                <a16:creationId xmlns:a16="http://schemas.microsoft.com/office/drawing/2014/main" id="{17E50B3D-F726-4332-844E-8F3D01E2FA81}"/>
              </a:ext>
            </a:extLst>
          </p:cNvPr>
          <p:cNvSpPr>
            <a:spLocks noGrp="1"/>
          </p:cNvSpPr>
          <p:nvPr>
            <p:ph type="ftr" sz="quarter" idx="11"/>
          </p:nvPr>
        </p:nvSpPr>
        <p:spPr/>
        <p:txBody>
          <a:bodyPr/>
          <a:lstStyle/>
          <a:p>
            <a:pPr defTabSz="914225">
              <a:defRPr/>
            </a:pPr>
            <a:endParaRPr lang="en-US">
              <a:solidFill>
                <a:srgbClr val="1A1A1A"/>
              </a:solidFill>
            </a:endParaRPr>
          </a:p>
        </p:txBody>
      </p:sp>
      <p:sp>
        <p:nvSpPr>
          <p:cNvPr id="6" name="Slide Number Placeholder 5">
            <a:extLst>
              <a:ext uri="{FF2B5EF4-FFF2-40B4-BE49-F238E27FC236}">
                <a16:creationId xmlns:a16="http://schemas.microsoft.com/office/drawing/2014/main" id="{865AA08E-2441-4AAF-B557-FDE15DEE7CD4}"/>
              </a:ext>
            </a:extLst>
          </p:cNvPr>
          <p:cNvSpPr>
            <a:spLocks noGrp="1"/>
          </p:cNvSpPr>
          <p:nvPr>
            <p:ph type="sldNum" sz="quarter" idx="12"/>
          </p:nvPr>
        </p:nvSpPr>
        <p:spPr/>
        <p:txBody>
          <a:bodyPr/>
          <a:lstStyle/>
          <a:p>
            <a:pPr defTabSz="914225">
              <a:defRPr/>
            </a:pPr>
            <a:fld id="{1D0F141B-A6E6-4B1D-8EBD-9EA8A3374FB3}" type="slidenum">
              <a:rPr lang="en-US" smtClean="0">
                <a:solidFill>
                  <a:srgbClr val="1A1A1A"/>
                </a:solidFill>
              </a:rPr>
              <a:pPr defTabSz="914225">
                <a:defRPr/>
              </a:pPr>
              <a:t>‹#›</a:t>
            </a:fld>
            <a:endParaRPr lang="en-US">
              <a:solidFill>
                <a:srgbClr val="1A1A1A"/>
              </a:solidFill>
            </a:endParaRPr>
          </a:p>
        </p:txBody>
      </p:sp>
    </p:spTree>
    <p:extLst>
      <p:ext uri="{BB962C8B-B14F-4D97-AF65-F5344CB8AC3E}">
        <p14:creationId xmlns:p14="http://schemas.microsoft.com/office/powerpoint/2010/main" val="42716527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84299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9510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119729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1942921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1814892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638847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68354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4122192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606680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98248057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45153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897067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5560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460395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7360233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126140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965380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132928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6205924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2403749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5126911"/>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650910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52187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116458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647430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735117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116398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81075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1825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49465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652457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0454232"/>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5492839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699085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17379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30965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714772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419787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213134874"/>
      </p:ext>
    </p:extLst>
  </p:cSld>
  <p:clrMapOvr>
    <a:masterClrMapping/>
  </p:clrMapOvr>
  <p:transition>
    <p:fade/>
  </p:transition>
  <p:extLst>
    <p:ext uri="{DCECCB84-F9BA-43D5-87BE-67443E8EF086}">
      <p15:sldGuideLst xmlns:p15="http://schemas.microsoft.com/office/powerpoint/2012/main"/>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872837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734713"/>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2"/>
            <a:ext cx="4827205" cy="1626912"/>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320726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67536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9" y="1023939"/>
            <a:ext cx="11380787" cy="307804"/>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22073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34557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7753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087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708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2743324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565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1" y="4093482"/>
            <a:ext cx="3900714" cy="184666"/>
          </a:xfrm>
        </p:spPr>
        <p:txBody>
          <a:bodyPr/>
          <a:lstStyle>
            <a:lvl1pPr marL="0" indent="0">
              <a:buNone/>
              <a:defRPr sz="12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2363491835"/>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38745918"/>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1091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605359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136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325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56" indent="0">
              <a:buNone/>
              <a:defRPr sz="1600">
                <a:solidFill>
                  <a:schemeClr val="bg1"/>
                </a:solidFill>
              </a:defRPr>
            </a:lvl2pPr>
            <a:lvl3pPr marL="457112" indent="0">
              <a:buNone/>
              <a:defRPr sz="1200">
                <a:solidFill>
                  <a:schemeClr val="bg1"/>
                </a:solidFill>
              </a:defRPr>
            </a:lvl3pPr>
            <a:lvl4pPr marL="685668" indent="0">
              <a:buNone/>
              <a:defRPr sz="1100">
                <a:solidFill>
                  <a:schemeClr val="bg1"/>
                </a:solidFill>
              </a:defRPr>
            </a:lvl4pPr>
            <a:lvl5pPr marL="914225"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110812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82839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0765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4942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738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50333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831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27846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801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Clean)">
    <p:bg>
      <p:bgPr>
        <a:solidFill>
          <a:srgbClr val="183F66"/>
        </a:solidFill>
        <a:effectLst/>
      </p:bgPr>
    </p:bg>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7010400" y="3276601"/>
            <a:ext cx="4835438" cy="1402440"/>
          </a:xfrm>
          <a:prstGeom prst="rect">
            <a:avLst/>
          </a:prstGeom>
        </p:spPr>
        <p:txBody>
          <a:bodyPr lIns="0" anchor="t" anchorCtr="0">
            <a:noAutofit/>
          </a:bodyPr>
          <a:lstStyle>
            <a:lvl1pPr>
              <a:defRPr sz="5400" baseline="0">
                <a:solidFill>
                  <a:schemeClr val="tx1"/>
                </a:solidFill>
              </a:defRPr>
            </a:lvl1pPr>
          </a:lstStyle>
          <a:p>
            <a:r>
              <a:rPr lang="en-US" dirty="0"/>
              <a:t>Demo</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7010400" y="2590800"/>
            <a:ext cx="4835438"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pic>
        <p:nvPicPr>
          <p:cNvPr id="7" name="Picture 6" descr="A screenshot of a computer&#10;&#10;Description automatically generated">
            <a:extLst>
              <a:ext uri="{FF2B5EF4-FFF2-40B4-BE49-F238E27FC236}">
                <a16:creationId xmlns:a16="http://schemas.microsoft.com/office/drawing/2014/main" id="{7F495B80-B87A-439D-901F-AE82813B5F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864350" cy="6858000"/>
          </a:xfrm>
          <a:prstGeom prst="rect">
            <a:avLst/>
          </a:prstGeom>
        </p:spPr>
      </p:pic>
    </p:spTree>
    <p:extLst>
      <p:ext uri="{BB962C8B-B14F-4D97-AF65-F5344CB8AC3E}">
        <p14:creationId xmlns:p14="http://schemas.microsoft.com/office/powerpoint/2010/main" val="24815976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3" name="Picture 2" descr="A picture containing drawing&#10;&#10;Description automatically generated">
            <a:extLst>
              <a:ext uri="{FF2B5EF4-FFF2-40B4-BE49-F238E27FC236}">
                <a16:creationId xmlns:a16="http://schemas.microsoft.com/office/drawing/2014/main" id="{35575285-584D-4B84-B4F9-7655C78F95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995" y="340694"/>
            <a:ext cx="2103943" cy="773922"/>
          </a:xfrm>
          <a:prstGeom prst="rect">
            <a:avLst/>
          </a:prstGeom>
        </p:spPr>
      </p:pic>
    </p:spTree>
    <p:extLst>
      <p:ext uri="{BB962C8B-B14F-4D97-AF65-F5344CB8AC3E}">
        <p14:creationId xmlns:p14="http://schemas.microsoft.com/office/powerpoint/2010/main" val="1754833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1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15019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650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30858458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5679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737794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2"/>
            <a:ext cx="3391075" cy="1702356"/>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5265369"/>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15563272"/>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23469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17286985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464678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5786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32274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58064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9688422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3933240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nd (Data Viz)">
    <p:bg>
      <p:bgPr>
        <a:solidFill>
          <a:srgbClr val="183F66"/>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spTree>
    <p:extLst>
      <p:ext uri="{BB962C8B-B14F-4D97-AF65-F5344CB8AC3E}">
        <p14:creationId xmlns:p14="http://schemas.microsoft.com/office/powerpoint/2010/main" val="3336548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464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898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020360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99312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742541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022402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48889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304321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36824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47188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438412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338294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927488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91800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401951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5810280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40715382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816754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300974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609123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447800"/>
            <a:ext cx="11277599" cy="4933147"/>
          </a:xfrm>
          <a:prstGeom prst="rect">
            <a:avLst/>
          </a:prstGeom>
        </p:spPr>
        <p:txBody>
          <a:bodyPr vert="horz" wrap="square" lIns="0" tIns="0" rIns="0" bIns="0" rtlCol="0">
            <a:noAutofit/>
          </a:bodyPr>
          <a:lstStyle>
            <a:lvl1pPr>
              <a:defRPr sz="2800">
                <a:solidFill>
                  <a:schemeClr val="tx1"/>
                </a:solidFill>
              </a:defRPr>
            </a:lvl1pPr>
            <a:lvl2pPr>
              <a:defRPr sz="2800"/>
            </a:lvl2pPr>
            <a:lvl3pPr>
              <a:defRPr sz="24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41328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41249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679289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6028886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02213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TextBox 3">
            <a:extLst>
              <a:ext uri="{FF2B5EF4-FFF2-40B4-BE49-F238E27FC236}">
                <a16:creationId xmlns:a16="http://schemas.microsoft.com/office/drawing/2014/main" id="{ED3D6A36-C969-43F2-A8AC-B245EF9EDA19}"/>
              </a:ext>
            </a:extLst>
          </p:cNvPr>
          <p:cNvSpPr txBox="1"/>
          <p:nvPr userDrawn="1"/>
        </p:nvSpPr>
        <p:spPr>
          <a:xfrm>
            <a:off x="457200" y="6498774"/>
            <a:ext cx="1920590" cy="215444"/>
          </a:xfrm>
          <a:prstGeom prst="rect">
            <a:avLst/>
          </a:prstGeom>
        </p:spPr>
        <p:txBody>
          <a:bodyPr wrap="none" lIns="0" tIns="0" rIns="0" bIns="0" rtlCol="0" anchor="t" anchorCtr="0">
            <a:spAutoFit/>
          </a:bodyPr>
          <a:lstStyle/>
          <a:p>
            <a:r>
              <a:rPr lang="en-US" sz="1400" dirty="0"/>
              <a:t>https://aka.ms/talknotes</a:t>
            </a:r>
          </a:p>
        </p:txBody>
      </p:sp>
    </p:spTree>
    <p:extLst>
      <p:ext uri="{BB962C8B-B14F-4D97-AF65-F5344CB8AC3E}">
        <p14:creationId xmlns:p14="http://schemas.microsoft.com/office/powerpoint/2010/main" val="3796086434"/>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762702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509747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250193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2656332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777188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024329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35508361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784384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53435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670030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730103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332425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626522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3980741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469759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45969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317955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392803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017845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333614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54814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2548075"/>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7415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664161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86751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874522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0813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slideLayout" Target="../slideLayouts/slideLayout290.xml"/><Relationship Id="rId50" Type="http://schemas.openxmlformats.org/officeDocument/2006/relationships/slideLayout" Target="../slideLayouts/slideLayout293.xml"/><Relationship Id="rId55" Type="http://schemas.openxmlformats.org/officeDocument/2006/relationships/slideLayout" Target="../slideLayouts/slideLayout298.xml"/><Relationship Id="rId63" Type="http://schemas.openxmlformats.org/officeDocument/2006/relationships/image" Target="../media/image8.emf"/><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29" Type="http://schemas.openxmlformats.org/officeDocument/2006/relationships/slideLayout" Target="../slideLayouts/slideLayout272.xml"/><Relationship Id="rId41" Type="http://schemas.openxmlformats.org/officeDocument/2006/relationships/slideLayout" Target="../slideLayouts/slideLayout284.xml"/><Relationship Id="rId54" Type="http://schemas.openxmlformats.org/officeDocument/2006/relationships/slideLayout" Target="../slideLayouts/slideLayout297.xml"/><Relationship Id="rId62" Type="http://schemas.openxmlformats.org/officeDocument/2006/relationships/theme" Target="../theme/theme10.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3" Type="http://schemas.openxmlformats.org/officeDocument/2006/relationships/slideLayout" Target="../slideLayouts/slideLayout296.xml"/><Relationship Id="rId58" Type="http://schemas.openxmlformats.org/officeDocument/2006/relationships/slideLayout" Target="../slideLayouts/slideLayout301.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49" Type="http://schemas.openxmlformats.org/officeDocument/2006/relationships/slideLayout" Target="../slideLayouts/slideLayout292.xml"/><Relationship Id="rId57" Type="http://schemas.openxmlformats.org/officeDocument/2006/relationships/slideLayout" Target="../slideLayouts/slideLayout300.xml"/><Relationship Id="rId61" Type="http://schemas.openxmlformats.org/officeDocument/2006/relationships/slideLayout" Target="../slideLayouts/slideLayout304.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52" Type="http://schemas.openxmlformats.org/officeDocument/2006/relationships/slideLayout" Target="../slideLayouts/slideLayout295.xml"/><Relationship Id="rId60" Type="http://schemas.openxmlformats.org/officeDocument/2006/relationships/slideLayout" Target="../slideLayouts/slideLayout303.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slideLayout" Target="../slideLayouts/slideLayout291.xml"/><Relationship Id="rId56" Type="http://schemas.openxmlformats.org/officeDocument/2006/relationships/slideLayout" Target="../slideLayouts/slideLayout299.xml"/><Relationship Id="rId8" Type="http://schemas.openxmlformats.org/officeDocument/2006/relationships/slideLayout" Target="../slideLayouts/slideLayout251.xml"/><Relationship Id="rId51" Type="http://schemas.openxmlformats.org/officeDocument/2006/relationships/slideLayout" Target="../slideLayouts/slideLayout294.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59" Type="http://schemas.openxmlformats.org/officeDocument/2006/relationships/slideLayout" Target="../slideLayouts/slideLayout3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slideLayout" Target="../slideLayouts/slideLayout317.xml"/><Relationship Id="rId18" Type="http://schemas.openxmlformats.org/officeDocument/2006/relationships/slideLayout" Target="../slideLayouts/slideLayout322.xml"/><Relationship Id="rId26" Type="http://schemas.openxmlformats.org/officeDocument/2006/relationships/slideLayout" Target="../slideLayouts/slideLayout330.xml"/><Relationship Id="rId39" Type="http://schemas.openxmlformats.org/officeDocument/2006/relationships/tags" Target="../tags/tag38.xml"/><Relationship Id="rId3" Type="http://schemas.openxmlformats.org/officeDocument/2006/relationships/slideLayout" Target="../slideLayouts/slideLayout307.xml"/><Relationship Id="rId21" Type="http://schemas.openxmlformats.org/officeDocument/2006/relationships/slideLayout" Target="../slideLayouts/slideLayout325.xml"/><Relationship Id="rId34" Type="http://schemas.openxmlformats.org/officeDocument/2006/relationships/slideLayout" Target="../slideLayouts/slideLayout338.xml"/><Relationship Id="rId7" Type="http://schemas.openxmlformats.org/officeDocument/2006/relationships/slideLayout" Target="../slideLayouts/slideLayout311.xml"/><Relationship Id="rId12" Type="http://schemas.openxmlformats.org/officeDocument/2006/relationships/slideLayout" Target="../slideLayouts/slideLayout316.xml"/><Relationship Id="rId17" Type="http://schemas.openxmlformats.org/officeDocument/2006/relationships/slideLayout" Target="../slideLayouts/slideLayout321.xml"/><Relationship Id="rId25" Type="http://schemas.openxmlformats.org/officeDocument/2006/relationships/slideLayout" Target="../slideLayouts/slideLayout329.xml"/><Relationship Id="rId33" Type="http://schemas.openxmlformats.org/officeDocument/2006/relationships/slideLayout" Target="../slideLayouts/slideLayout337.xml"/><Relationship Id="rId38" Type="http://schemas.openxmlformats.org/officeDocument/2006/relationships/theme" Target="../theme/theme11.xml"/><Relationship Id="rId2" Type="http://schemas.openxmlformats.org/officeDocument/2006/relationships/slideLayout" Target="../slideLayouts/slideLayout306.xml"/><Relationship Id="rId16" Type="http://schemas.openxmlformats.org/officeDocument/2006/relationships/slideLayout" Target="../slideLayouts/slideLayout320.xml"/><Relationship Id="rId20" Type="http://schemas.openxmlformats.org/officeDocument/2006/relationships/slideLayout" Target="../slideLayouts/slideLayout324.xml"/><Relationship Id="rId29" Type="http://schemas.openxmlformats.org/officeDocument/2006/relationships/slideLayout" Target="../slideLayouts/slideLayout333.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24" Type="http://schemas.openxmlformats.org/officeDocument/2006/relationships/slideLayout" Target="../slideLayouts/slideLayout328.xml"/><Relationship Id="rId32" Type="http://schemas.openxmlformats.org/officeDocument/2006/relationships/slideLayout" Target="../slideLayouts/slideLayout336.xml"/><Relationship Id="rId37" Type="http://schemas.openxmlformats.org/officeDocument/2006/relationships/slideLayout" Target="../slideLayouts/slideLayout341.xml"/><Relationship Id="rId40" Type="http://schemas.openxmlformats.org/officeDocument/2006/relationships/image" Target="../media/image25.emf"/><Relationship Id="rId5" Type="http://schemas.openxmlformats.org/officeDocument/2006/relationships/slideLayout" Target="../slideLayouts/slideLayout309.xml"/><Relationship Id="rId15" Type="http://schemas.openxmlformats.org/officeDocument/2006/relationships/slideLayout" Target="../slideLayouts/slideLayout319.xml"/><Relationship Id="rId23" Type="http://schemas.openxmlformats.org/officeDocument/2006/relationships/slideLayout" Target="../slideLayouts/slideLayout327.xml"/><Relationship Id="rId28" Type="http://schemas.openxmlformats.org/officeDocument/2006/relationships/slideLayout" Target="../slideLayouts/slideLayout332.xml"/><Relationship Id="rId36" Type="http://schemas.openxmlformats.org/officeDocument/2006/relationships/slideLayout" Target="../slideLayouts/slideLayout340.xml"/><Relationship Id="rId10" Type="http://schemas.openxmlformats.org/officeDocument/2006/relationships/slideLayout" Target="../slideLayouts/slideLayout314.xml"/><Relationship Id="rId19" Type="http://schemas.openxmlformats.org/officeDocument/2006/relationships/slideLayout" Target="../slideLayouts/slideLayout323.xml"/><Relationship Id="rId31" Type="http://schemas.openxmlformats.org/officeDocument/2006/relationships/slideLayout" Target="../slideLayouts/slideLayout335.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14" Type="http://schemas.openxmlformats.org/officeDocument/2006/relationships/slideLayout" Target="../slideLayouts/slideLayout318.xml"/><Relationship Id="rId22" Type="http://schemas.openxmlformats.org/officeDocument/2006/relationships/slideLayout" Target="../slideLayouts/slideLayout326.xml"/><Relationship Id="rId27" Type="http://schemas.openxmlformats.org/officeDocument/2006/relationships/slideLayout" Target="../slideLayouts/slideLayout331.xml"/><Relationship Id="rId30" Type="http://schemas.openxmlformats.org/officeDocument/2006/relationships/slideLayout" Target="../slideLayouts/slideLayout334.xml"/><Relationship Id="rId35"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slideLayout" Target="../slideLayouts/slideLayout380.xml"/><Relationship Id="rId3" Type="http://schemas.openxmlformats.org/officeDocument/2006/relationships/slideLayout" Target="../slideLayouts/slideLayout344.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42" Type="http://schemas.openxmlformats.org/officeDocument/2006/relationships/image" Target="../media/image25.emf"/><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41" Type="http://schemas.openxmlformats.org/officeDocument/2006/relationships/tags" Target="../tags/tag7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40" Type="http://schemas.openxmlformats.org/officeDocument/2006/relationships/theme" Target="../theme/theme12.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88.xml"/><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3" Type="http://schemas.openxmlformats.org/officeDocument/2006/relationships/slideLayout" Target="../slideLayouts/slideLayout383.xml"/><Relationship Id="rId21" Type="http://schemas.openxmlformats.org/officeDocument/2006/relationships/slideLayout" Target="../slideLayouts/slideLayout401.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image" Target="../media/image25.emf"/><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theme" Target="../theme/theme4.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image" Target="../media/image8.em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image" Target="../media/image17.emf"/><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10" Type="http://schemas.openxmlformats.org/officeDocument/2006/relationships/slideLayout" Target="../slideLayouts/slideLayout157.xml"/><Relationship Id="rId19" Type="http://schemas.openxmlformats.org/officeDocument/2006/relationships/theme" Target="../theme/theme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theme" Target="../theme/theme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image" Target="../media/image1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slideLayout" Target="../slideLayouts/slideLayout232.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42" Type="http://schemas.openxmlformats.org/officeDocument/2006/relationships/image" Target="../media/image25.emf"/><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slideLayout" Target="../slideLayouts/slideLayout231.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41" Type="http://schemas.openxmlformats.org/officeDocument/2006/relationships/tags" Target="../tags/tag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40" Type="http://schemas.openxmlformats.org/officeDocument/2006/relationships/theme" Target="../theme/theme8.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9.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83F66"/>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dirty="0"/>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12" r:id="rId2"/>
    <p:sldLayoutId id="2147484554" r:id="rId3"/>
    <p:sldLayoutId id="2147484513" r:id="rId4"/>
    <p:sldLayoutId id="2147484519" r:id="rId5"/>
    <p:sldLayoutId id="2147484520" r:id="rId6"/>
    <p:sldLayoutId id="2147484552" r:id="rId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90819812"/>
      </p:ext>
    </p:extLst>
  </p:cSld>
  <p:clrMap bg1="lt1" tx1="dk1" bg2="lt2" tx2="dk2" accent1="accent1" accent2="accent2" accent3="accent3" accent4="accent4" accent5="accent5" accent6="accent6" hlink="hlink" folHlink="fol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32" r:id="rId31"/>
    <p:sldLayoutId id="2147484833" r:id="rId32"/>
    <p:sldLayoutId id="2147484834" r:id="rId33"/>
    <p:sldLayoutId id="2147484835" r:id="rId34"/>
    <p:sldLayoutId id="2147484836" r:id="rId35"/>
    <p:sldLayoutId id="2147484837" r:id="rId36"/>
    <p:sldLayoutId id="2147484838" r:id="rId37"/>
    <p:sldLayoutId id="2147484839" r:id="rId38"/>
    <p:sldLayoutId id="2147484840" r:id="rId39"/>
    <p:sldLayoutId id="2147484841" r:id="rId40"/>
    <p:sldLayoutId id="2147484842" r:id="rId41"/>
    <p:sldLayoutId id="2147484843" r:id="rId42"/>
    <p:sldLayoutId id="2147484844" r:id="rId43"/>
    <p:sldLayoutId id="2147484845" r:id="rId44"/>
    <p:sldLayoutId id="2147484846" r:id="rId45"/>
    <p:sldLayoutId id="2147484847" r:id="rId46"/>
    <p:sldLayoutId id="2147484848" r:id="rId47"/>
    <p:sldLayoutId id="2147484849" r:id="rId48"/>
    <p:sldLayoutId id="2147484850" r:id="rId49"/>
    <p:sldLayoutId id="2147484851" r:id="rId50"/>
    <p:sldLayoutId id="2147484852" r:id="rId51"/>
    <p:sldLayoutId id="2147484853" r:id="rId52"/>
    <p:sldLayoutId id="2147484854" r:id="rId53"/>
    <p:sldLayoutId id="2147484855" r:id="rId54"/>
    <p:sldLayoutId id="2147484856" r:id="rId55"/>
    <p:sldLayoutId id="2147484857" r:id="rId56"/>
    <p:sldLayoutId id="2147484858" r:id="rId57"/>
    <p:sldLayoutId id="2147484859" r:id="rId58"/>
    <p:sldLayoutId id="2147484860" r:id="rId59"/>
    <p:sldLayoutId id="2147484861" r:id="rId60"/>
    <p:sldLayoutId id="2147484862" r:id="rId6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4103505935"/>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4886" r:id="rId23"/>
    <p:sldLayoutId id="2147484887" r:id="rId24"/>
    <p:sldLayoutId id="2147484888" r:id="rId25"/>
    <p:sldLayoutId id="2147484889" r:id="rId26"/>
    <p:sldLayoutId id="2147484890" r:id="rId27"/>
    <p:sldLayoutId id="2147484891" r:id="rId28"/>
    <p:sldLayoutId id="2147484892" r:id="rId29"/>
    <p:sldLayoutId id="2147484893" r:id="rId30"/>
    <p:sldLayoutId id="2147484894" r:id="rId31"/>
    <p:sldLayoutId id="2147484895" r:id="rId32"/>
    <p:sldLayoutId id="2147484896" r:id="rId33"/>
    <p:sldLayoutId id="2147484897" r:id="rId34"/>
    <p:sldLayoutId id="2147484898" r:id="rId35"/>
    <p:sldLayoutId id="2147484899" r:id="rId36"/>
    <p:sldLayoutId id="2147484900" r:id="rId37"/>
  </p:sldLayoutIdLst>
  <p:transition>
    <p:fade/>
  </p:transition>
  <p:hf sldNum="0" hdr="0" ftr="0" dt="0"/>
  <p:txStyles>
    <p:titleStyle>
      <a:lvl1pPr algn="l" defTabSz="932384" rtl="0" eaLnBrk="1" latinLnBrk="0" hangingPunct="1">
        <a:lnSpc>
          <a:spcPct val="100000"/>
        </a:lnSpc>
        <a:spcBef>
          <a:spcPct val="0"/>
        </a:spcBef>
        <a:buNone/>
        <a:defRPr lang="en-US" sz="3528" b="0" kern="1200" cap="none" spc="-50" baseline="0" dirty="0" smtClean="0">
          <a:ln w="3175">
            <a:noFill/>
          </a:ln>
          <a:solidFill>
            <a:schemeClr val="tx2"/>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772004693"/>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 id="2147484917" r:id="rId16"/>
    <p:sldLayoutId id="2147484918" r:id="rId17"/>
    <p:sldLayoutId id="2147484919" r:id="rId18"/>
    <p:sldLayoutId id="2147484920" r:id="rId19"/>
    <p:sldLayoutId id="2147484921" r:id="rId20"/>
    <p:sldLayoutId id="2147484922" r:id="rId21"/>
    <p:sldLayoutId id="2147484923" r:id="rId22"/>
    <p:sldLayoutId id="2147484924" r:id="rId23"/>
    <p:sldLayoutId id="2147484925" r:id="rId24"/>
    <p:sldLayoutId id="2147484926" r:id="rId25"/>
    <p:sldLayoutId id="2147484927" r:id="rId26"/>
    <p:sldLayoutId id="2147484928" r:id="rId27"/>
    <p:sldLayoutId id="2147484929" r:id="rId28"/>
    <p:sldLayoutId id="2147484930" r:id="rId29"/>
    <p:sldLayoutId id="2147484931" r:id="rId30"/>
    <p:sldLayoutId id="2147484932" r:id="rId31"/>
    <p:sldLayoutId id="2147484933" r:id="rId32"/>
    <p:sldLayoutId id="2147484934" r:id="rId33"/>
    <p:sldLayoutId id="2147484935" r:id="rId34"/>
    <p:sldLayoutId id="2147484936" r:id="rId35"/>
    <p:sldLayoutId id="2147484937" r:id="rId36"/>
    <p:sldLayoutId id="2147484938" r:id="rId37"/>
    <p:sldLayoutId id="2147484939" r:id="rId38"/>
    <p:sldLayoutId id="2147484940" r:id="rId3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3207381"/>
      </p:ext>
    </p:extLst>
  </p:cSld>
  <p:clrMap bg1="lt1" tx1="dk1" bg2="lt2" tx2="dk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4" r:id="rId13"/>
    <p:sldLayoutId id="2147484955" r:id="rId14"/>
    <p:sldLayoutId id="2147484956" r:id="rId15"/>
    <p:sldLayoutId id="2147484957" r:id="rId16"/>
    <p:sldLayoutId id="2147484958" r:id="rId17"/>
    <p:sldLayoutId id="2147484959" r:id="rId18"/>
    <p:sldLayoutId id="2147484960" r:id="rId19"/>
    <p:sldLayoutId id="2147484961" r:id="rId20"/>
    <p:sldLayoutId id="2147484962" r:id="rId21"/>
    <p:sldLayoutId id="2147484963" r:id="rId22"/>
    <p:sldLayoutId id="2147484964" r:id="rId23"/>
    <p:sldLayoutId id="2147484965" r:id="rId24"/>
    <p:sldLayoutId id="2147484966" r:id="rId25"/>
    <p:sldLayoutId id="2147484967" r:id="rId26"/>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41152202"/>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886148402"/>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 id="2147484612" r:id="rId23"/>
    <p:sldLayoutId id="2147484613" r:id="rId24"/>
    <p:sldLayoutId id="2147484614" r:id="rId25"/>
    <p:sldLayoutId id="2147484615" r:id="rId26"/>
    <p:sldLayoutId id="2147484616" r:id="rId27"/>
    <p:sldLayoutId id="2147484617" r:id="rId28"/>
    <p:sldLayoutId id="2147484618" r:id="rId29"/>
    <p:sldLayoutId id="2147484619" r:id="rId30"/>
    <p:sldLayoutId id="2147484621" r:id="rId31"/>
    <p:sldLayoutId id="2147484622" r:id="rId32"/>
    <p:sldLayoutId id="2147484623" r:id="rId33"/>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358129760"/>
      </p:ext>
    </p:extLst>
  </p:cSld>
  <p:clrMap bg1="dk1" tx1="lt1" bg2="dk2" tx2="lt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 id="2147484641" r:id="rId17"/>
    <p:sldLayoutId id="2147484642" r:id="rId18"/>
    <p:sldLayoutId id="2147484643" r:id="rId19"/>
    <p:sldLayoutId id="2147484644" r:id="rId20"/>
    <p:sldLayoutId id="2147484645" r:id="rId21"/>
    <p:sldLayoutId id="2147484646" r:id="rId22"/>
    <p:sldLayoutId id="2147484647" r:id="rId23"/>
    <p:sldLayoutId id="2147484648" r:id="rId24"/>
    <p:sldLayoutId id="2147484649" r:id="rId25"/>
    <p:sldLayoutId id="2147484650" r:id="rId26"/>
    <p:sldLayoutId id="2147484651" r:id="rId27"/>
    <p:sldLayoutId id="2147484652" r:id="rId28"/>
    <p:sldLayoutId id="2147484653" r:id="rId29"/>
    <p:sldLayoutId id="2147484654" r:id="rId30"/>
    <p:sldLayoutId id="2147484655" r:id="rId31"/>
    <p:sldLayoutId id="2147484656"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714706919"/>
      </p:ext>
    </p:extLst>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2" r:id="rId15"/>
    <p:sldLayoutId id="2147484673" r:id="rId16"/>
    <p:sldLayoutId id="2147484674" r:id="rId17"/>
    <p:sldLayoutId id="2147484675" r:id="rId18"/>
    <p:sldLayoutId id="2147484676" r:id="rId19"/>
    <p:sldLayoutId id="2147484677" r:id="rId20"/>
    <p:sldLayoutId id="2147484678" r:id="rId21"/>
    <p:sldLayoutId id="2147484679" r:id="rId22"/>
    <p:sldLayoutId id="2147484680" r:id="rId23"/>
    <p:sldLayoutId id="2147484681" r:id="rId24"/>
    <p:sldLayoutId id="2147484682" r:id="rId25"/>
    <p:sldLayoutId id="2147484683" r:id="rId26"/>
    <p:sldLayoutId id="2147484684" r:id="rId27"/>
    <p:sldLayoutId id="2147484685" r:id="rId28"/>
    <p:sldLayoutId id="2147484686" r:id="rId29"/>
    <p:sldLayoutId id="2147484687" r:id="rId30"/>
    <p:sldLayoutId id="2147484688" r:id="rId31"/>
    <p:sldLayoutId id="2147484689" r:id="rId32"/>
    <p:sldLayoutId id="2147484690" r:id="rId33"/>
    <p:sldLayoutId id="2147484691" r:id="rId34"/>
    <p:sldLayoutId id="2147484692" r:id="rId35"/>
    <p:sldLayoutId id="2147484693" r:id="rId36"/>
    <p:sldLayoutId id="2147484694" r:id="rId37"/>
    <p:sldLayoutId id="2147484695" r:id="rId38"/>
    <p:sldLayoutId id="2147484696" r:id="rId39"/>
    <p:sldLayoutId id="2147484697" r:id="rId40"/>
    <p:sldLayoutId id="2147484698" r:id="rId41"/>
    <p:sldLayoutId id="2147484699" r:id="rId4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2/19/2021</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a:extLst>
              <a:ext uri="{FF2B5EF4-FFF2-40B4-BE49-F238E27FC236}">
                <a16:creationId xmlns:a16="http://schemas.microsoft.com/office/drawing/2014/main" id="{1E0FB9C6-6135-4BE0-8580-D1C5062023D0}"/>
              </a:ext>
            </a:extLst>
          </p:cNvPr>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39058094"/>
      </p:ext>
    </p:extLst>
  </p:cSld>
  <p:clrMap bg1="lt1" tx1="dk1" bg2="lt2" tx2="dk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 id="2147484714" r:id="rId13"/>
    <p:sldLayoutId id="2147484715" r:id="rId14"/>
    <p:sldLayoutId id="2147484716" r:id="rId15"/>
    <p:sldLayoutId id="2147484717" r:id="rId16"/>
    <p:sldLayoutId id="2147484718" r:id="rId17"/>
    <p:sldLayoutId id="2147484719" r:id="rId18"/>
  </p:sldLayoutIdLst>
  <p:transition>
    <p:fade/>
  </p:transition>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93127157"/>
      </p:ext>
    </p:extLst>
  </p:cSld>
  <p:clrMap bg1="lt1" tx1="dk1" bg2="lt2" tx2="dk2" accent1="accent1" accent2="accent2" accent3="accent3" accent4="accent4" accent5="accent5" accent6="accent6" hlink="hlink" folHlink="folHlink"/>
  <p:sldLayoutIdLst>
    <p:sldLayoutId id="2147484721" r:id="rId1"/>
    <p:sldLayoutId id="2147484722" r:id="rId2"/>
    <p:sldLayoutId id="2147484723" r:id="rId3"/>
    <p:sldLayoutId id="2147484724" r:id="rId4"/>
    <p:sldLayoutId id="2147484725" r:id="rId5"/>
    <p:sldLayoutId id="2147484726" r:id="rId6"/>
    <p:sldLayoutId id="2147484727" r:id="rId7"/>
    <p:sldLayoutId id="2147484728" r:id="rId8"/>
    <p:sldLayoutId id="2147484729" r:id="rId9"/>
    <p:sldLayoutId id="2147484730" r:id="rId10"/>
    <p:sldLayoutId id="2147484731" r:id="rId11"/>
    <p:sldLayoutId id="2147484732" r:id="rId12"/>
    <p:sldLayoutId id="2147484733" r:id="rId13"/>
    <p:sldLayoutId id="2147484734" r:id="rId14"/>
    <p:sldLayoutId id="2147484735" r:id="rId15"/>
    <p:sldLayoutId id="2147484736" r:id="rId16"/>
    <p:sldLayoutId id="2147484737" r:id="rId17"/>
    <p:sldLayoutId id="2147484738" r:id="rId18"/>
    <p:sldLayoutId id="2147484739" r:id="rId19"/>
    <p:sldLayoutId id="2147484740" r:id="rId20"/>
    <p:sldLayoutId id="2147484741" r:id="rId21"/>
    <p:sldLayoutId id="2147484742" r:id="rId22"/>
    <p:sldLayoutId id="2147484743" r:id="rId23"/>
    <p:sldLayoutId id="2147484744" r:id="rId24"/>
    <p:sldLayoutId id="2147484745" r:id="rId25"/>
    <p:sldLayoutId id="2147484746" r:id="rId26"/>
    <p:sldLayoutId id="2147484747" r:id="rId27"/>
    <p:sldLayoutId id="2147484748"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916729030"/>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 id="2147484768" r:id="rId19"/>
    <p:sldLayoutId id="2147484769" r:id="rId20"/>
    <p:sldLayoutId id="2147484770" r:id="rId21"/>
    <p:sldLayoutId id="2147484771"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 id="2147484780" r:id="rId31"/>
    <p:sldLayoutId id="2147484781" r:id="rId32"/>
    <p:sldLayoutId id="2147484782" r:id="rId33"/>
    <p:sldLayoutId id="2147484783" r:id="rId34"/>
    <p:sldLayoutId id="2147484784" r:id="rId35"/>
    <p:sldLayoutId id="2147484785" r:id="rId36"/>
    <p:sldLayoutId id="2147484786" r:id="rId37"/>
    <p:sldLayoutId id="2147484787" r:id="rId38"/>
    <p:sldLayoutId id="2147484788" r:id="rId3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808373-E7A9-41C8-8E8E-A1994BA88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387B3B-492B-46B4-9004-C9D5BABE8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30CEE-E9F3-4663-BBF7-5AA52160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740F4-81F0-4891-B30E-F253A72B5317}" type="datetime1">
              <a:rPr lang="en-US" smtClean="0"/>
              <a:t>2/19/2021</a:t>
            </a:fld>
            <a:endParaRPr lang="en-US"/>
          </a:p>
        </p:txBody>
      </p:sp>
      <p:sp>
        <p:nvSpPr>
          <p:cNvPr id="5" name="Footer Placeholder 4">
            <a:extLst>
              <a:ext uri="{FF2B5EF4-FFF2-40B4-BE49-F238E27FC236}">
                <a16:creationId xmlns:a16="http://schemas.microsoft.com/office/drawing/2014/main" id="{A6A5EFFE-DE3C-4782-A020-FCB6190FFB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 – distributed under NDA</a:t>
            </a:r>
          </a:p>
        </p:txBody>
      </p:sp>
      <p:sp>
        <p:nvSpPr>
          <p:cNvPr id="6" name="Slide Number Placeholder 5">
            <a:extLst>
              <a:ext uri="{FF2B5EF4-FFF2-40B4-BE49-F238E27FC236}">
                <a16:creationId xmlns:a16="http://schemas.microsoft.com/office/drawing/2014/main" id="{5D9B4DBF-7DE9-49E9-A0E1-2C7796E01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2705A-8B10-48AD-867E-31A6C7C9622F}" type="slidenum">
              <a:rPr lang="en-US" smtClean="0"/>
              <a:t>‹#›</a:t>
            </a:fld>
            <a:endParaRPr lang="en-US"/>
          </a:p>
        </p:txBody>
      </p:sp>
    </p:spTree>
    <p:extLst>
      <p:ext uri="{BB962C8B-B14F-4D97-AF65-F5344CB8AC3E}">
        <p14:creationId xmlns:p14="http://schemas.microsoft.com/office/powerpoint/2010/main" val="2177909116"/>
      </p:ext>
    </p:extLst>
  </p:cSld>
  <p:clrMap bg1="lt1" tx1="dk1" bg2="lt2" tx2="dk2" accent1="accent1" accent2="accent2" accent3="accent3" accent4="accent4" accent5="accent5" accent6="accent6" hlink="hlink" folHlink="folHlink"/>
  <p:sldLayoutIdLst>
    <p:sldLayoutId id="2147484790" r:id="rId1"/>
    <p:sldLayoutId id="2147484791" r:id="rId2"/>
    <p:sldLayoutId id="2147484792" r:id="rId3"/>
    <p:sldLayoutId id="2147484793" r:id="rId4"/>
    <p:sldLayoutId id="2147484794" r:id="rId5"/>
    <p:sldLayoutId id="2147484795" r:id="rId6"/>
    <p:sldLayoutId id="2147484796" r:id="rId7"/>
    <p:sldLayoutId id="2147484797" r:id="rId8"/>
    <p:sldLayoutId id="2147484798" r:id="rId9"/>
    <p:sldLayoutId id="2147484799" r:id="rId10"/>
    <p:sldLayoutId id="2147484800"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162.xml"/><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sql-database/sql-database-azure-hybrid-benefit" TargetMode="External"/><Relationship Id="rId2" Type="http://schemas.openxmlformats.org/officeDocument/2006/relationships/notesSlide" Target="../notesSlides/notesSlide12.xml"/><Relationship Id="rId1" Type="http://schemas.openxmlformats.org/officeDocument/2006/relationships/slideLayout" Target="../slideLayouts/slideLayout143.xml"/><Relationship Id="rId4" Type="http://schemas.openxmlformats.org/officeDocument/2006/relationships/hyperlink" Target="https://docs.microsoft.com/en-us/azure/sql-database/sql-database-reserved-capacit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hyperlink" Target="https://docs.microsoft.com/en-us/azure/sql-database/sql-database-vcore-resource-limits-elastic-pools" TargetMode="External"/><Relationship Id="rId7" Type="http://schemas.openxmlformats.org/officeDocument/2006/relationships/oleObject" Target="../embeddings/oleObject2.bin"/><Relationship Id="rId2" Type="http://schemas.openxmlformats.org/officeDocument/2006/relationships/notesSlide" Target="../notesSlides/notesSlide14.xml"/><Relationship Id="rId1" Type="http://schemas.openxmlformats.org/officeDocument/2006/relationships/slideLayout" Target="../slideLayouts/slideLayout109.xml"/><Relationship Id="rId6" Type="http://schemas.openxmlformats.org/officeDocument/2006/relationships/image" Target="../media/image86.emf"/><Relationship Id="rId11" Type="http://schemas.openxmlformats.org/officeDocument/2006/relationships/image" Target="../media/image89.png"/><Relationship Id="rId5" Type="http://schemas.openxmlformats.org/officeDocument/2006/relationships/oleObject" Target="../embeddings/oleObject1.bin"/><Relationship Id="rId10" Type="http://schemas.openxmlformats.org/officeDocument/2006/relationships/image" Target="../media/image88.emf"/><Relationship Id="rId4" Type="http://schemas.openxmlformats.org/officeDocument/2006/relationships/hyperlink" Target="https://docs.microsoft.com/en-us/azure/sql-database/sql-database-dtu-resource-limits-elastic-pools" TargetMode="External"/><Relationship Id="rId9"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4.xml"/></Relationships>
</file>

<file path=ppt/slides/_rels/slide17.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7.xml"/><Relationship Id="rId1" Type="http://schemas.openxmlformats.org/officeDocument/2006/relationships/slideLayout" Target="../slideLayouts/slideLayout112.xml"/><Relationship Id="rId6" Type="http://schemas.openxmlformats.org/officeDocument/2006/relationships/image" Target="../media/image87.emf"/><Relationship Id="rId5" Type="http://schemas.openxmlformats.org/officeDocument/2006/relationships/oleObject" Target="../embeddings/oleObject5.bin"/><Relationship Id="rId10" Type="http://schemas.openxmlformats.org/officeDocument/2006/relationships/image" Target="../media/image88.emf"/><Relationship Id="rId4" Type="http://schemas.openxmlformats.org/officeDocument/2006/relationships/image" Target="../media/image86.emf"/><Relationship Id="rId9"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2" Type="http://schemas.openxmlformats.org/officeDocument/2006/relationships/hyperlink" Target="https://customers.microsoft.com/en-us/story/724156-hr-block-professional-services-azure-sql-server" TargetMode="External"/><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22.xml"/><Relationship Id="rId5" Type="http://schemas.openxmlformats.org/officeDocument/2006/relationships/image" Target="../media/image93.png"/><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143.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6.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11.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ql-database/sql-database-read-scale-out" TargetMode="External"/><Relationship Id="rId2" Type="http://schemas.openxmlformats.org/officeDocument/2006/relationships/notesSlide" Target="../notesSlides/notesSlide22.xml"/><Relationship Id="rId1" Type="http://schemas.openxmlformats.org/officeDocument/2006/relationships/slideLayout" Target="../slideLayouts/slideLayout229.xml"/><Relationship Id="rId4" Type="http://schemas.openxmlformats.org/officeDocument/2006/relationships/image" Target="../media/image99.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4.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0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18" Type="http://schemas.openxmlformats.org/officeDocument/2006/relationships/image" Target="../media/image8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79.png"/><Relationship Id="rId2" Type="http://schemas.openxmlformats.org/officeDocument/2006/relationships/notesSlide" Target="../notesSlides/notesSlide3.xml"/><Relationship Id="rId16" Type="http://schemas.openxmlformats.org/officeDocument/2006/relationships/image" Target="../media/image78.svg"/><Relationship Id="rId20" Type="http://schemas.openxmlformats.org/officeDocument/2006/relationships/image" Target="../media/image82.svg"/><Relationship Id="rId1" Type="http://schemas.openxmlformats.org/officeDocument/2006/relationships/slideLayout" Target="../slideLayouts/slideLayout105.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svg"/><Relationship Id="rId19" Type="http://schemas.openxmlformats.org/officeDocument/2006/relationships/image" Target="../media/image81.pn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sql/t-sql/statements/alter-database-transact-sql-compatibility-level" TargetMode="External"/><Relationship Id="rId2" Type="http://schemas.openxmlformats.org/officeDocument/2006/relationships/notesSlide" Target="../notesSlides/notesSlide28.xml"/><Relationship Id="rId1" Type="http://schemas.openxmlformats.org/officeDocument/2006/relationships/slideLayout" Target="../slideLayouts/slideLayout145.xml"/></Relationships>
</file>

<file path=ppt/slides/_rels/slide3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314.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7.xml"/></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14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14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6.xml"/></Relationships>
</file>

<file path=ppt/slides/_rels/slide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docs.microsoft.com/en-us/azure/sql-database/sql-database-automated-backups?tabs=single-database#monitor-costs" TargetMode="External"/><Relationship Id="rId1" Type="http://schemas.openxmlformats.org/officeDocument/2006/relationships/slideLayout" Target="../slideLayouts/slideLayout20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3" Type="http://schemas.openxmlformats.org/officeDocument/2006/relationships/hyperlink" Target="https://customers.microsoft.com/en-us/story/809018-teamsystem-partner-professional-services-sql-server-azure-virtual-machines" TargetMode="External"/><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BB3A3C-A1B0-4AE8-B2B4-DBD7856B7A39}"/>
              </a:ext>
            </a:extLst>
          </p:cNvPr>
          <p:cNvSpPr>
            <a:spLocks noGrp="1"/>
          </p:cNvSpPr>
          <p:nvPr>
            <p:ph type="title"/>
          </p:nvPr>
        </p:nvSpPr>
        <p:spPr/>
        <p:txBody>
          <a:bodyPr/>
          <a:lstStyle/>
          <a:p>
            <a:r>
              <a:rPr lang="en-US" dirty="0"/>
              <a:t>Migrating SQL Server to Azure</a:t>
            </a:r>
          </a:p>
        </p:txBody>
      </p:sp>
      <p:sp>
        <p:nvSpPr>
          <p:cNvPr id="22" name="Text Placeholder 21">
            <a:extLst>
              <a:ext uri="{FF2B5EF4-FFF2-40B4-BE49-F238E27FC236}">
                <a16:creationId xmlns:a16="http://schemas.microsoft.com/office/drawing/2014/main" id="{9910E884-C503-4F04-9575-14D93FD92C72}"/>
              </a:ext>
            </a:extLst>
          </p:cNvPr>
          <p:cNvSpPr>
            <a:spLocks noGrp="1"/>
          </p:cNvSpPr>
          <p:nvPr>
            <p:ph type="body" sz="quarter" idx="25"/>
          </p:nvPr>
        </p:nvSpPr>
        <p:spPr/>
        <p:txBody>
          <a:bodyPr/>
          <a:lstStyle/>
          <a:p>
            <a:endParaRPr lang="en-US" dirty="0"/>
          </a:p>
        </p:txBody>
      </p:sp>
      <p:sp>
        <p:nvSpPr>
          <p:cNvPr id="23" name="Text Placeholder 22">
            <a:extLst>
              <a:ext uri="{FF2B5EF4-FFF2-40B4-BE49-F238E27FC236}">
                <a16:creationId xmlns:a16="http://schemas.microsoft.com/office/drawing/2014/main" id="{2F93FD3C-CC83-4D2B-BE49-49DE10895F73}"/>
              </a:ext>
            </a:extLst>
          </p:cNvPr>
          <p:cNvSpPr>
            <a:spLocks noGrp="1"/>
          </p:cNvSpPr>
          <p:nvPr>
            <p:ph type="body" sz="quarter" idx="26"/>
          </p:nvPr>
        </p:nvSpPr>
        <p:spPr>
          <a:xfrm>
            <a:off x="457200" y="6332122"/>
            <a:ext cx="4789918" cy="299414"/>
          </a:xfrm>
        </p:spPr>
        <p:txBody>
          <a:bodyPr/>
          <a:lstStyle/>
          <a:p>
            <a:endParaRPr lang="en-US" dirty="0"/>
          </a:p>
        </p:txBody>
      </p:sp>
      <p:sp>
        <p:nvSpPr>
          <p:cNvPr id="4" name="Slide Number Placeholder 3">
            <a:extLst>
              <a:ext uri="{FF2B5EF4-FFF2-40B4-BE49-F238E27FC236}">
                <a16:creationId xmlns:a16="http://schemas.microsoft.com/office/drawing/2014/main" id="{A8B01365-18EE-4A74-92F0-990E595E2A12}"/>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Tree>
    <p:extLst>
      <p:ext uri="{BB962C8B-B14F-4D97-AF65-F5344CB8AC3E}">
        <p14:creationId xmlns:p14="http://schemas.microsoft.com/office/powerpoint/2010/main" val="4179734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698487-88A1-C146-AE4B-AB04BAEE96D4}"/>
              </a:ext>
            </a:extLst>
          </p:cNvPr>
          <p:cNvGrpSpPr/>
          <p:nvPr/>
        </p:nvGrpSpPr>
        <p:grpSpPr>
          <a:xfrm>
            <a:off x="588263" y="1631744"/>
            <a:ext cx="3169917" cy="3538847"/>
            <a:chOff x="515692" y="2096328"/>
            <a:chExt cx="3169917" cy="3538847"/>
          </a:xfrm>
        </p:grpSpPr>
        <p:sp>
          <p:nvSpPr>
            <p:cNvPr id="19" name="Rectangle 18">
              <a:extLst>
                <a:ext uri="{FF2B5EF4-FFF2-40B4-BE49-F238E27FC236}">
                  <a16:creationId xmlns:a16="http://schemas.microsoft.com/office/drawing/2014/main" id="{AC487415-B8EB-F745-B13F-B385960A35D6}"/>
                </a:ext>
              </a:extLst>
            </p:cNvPr>
            <p:cNvSpPr/>
            <p:nvPr/>
          </p:nvSpPr>
          <p:spPr bwMode="auto">
            <a:xfrm>
              <a:off x="515692"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C82175E-FE05-4B66-AE1B-CD8C67DD6803}"/>
                </a:ext>
              </a:extLst>
            </p:cNvPr>
            <p:cNvSpPr/>
            <p:nvPr/>
          </p:nvSpPr>
          <p:spPr>
            <a:xfrm>
              <a:off x="677431" y="2331269"/>
              <a:ext cx="2940019" cy="355482"/>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Azure SQL Database</a:t>
              </a:r>
              <a:endParaRPr kumimoji="0" lang="en-US" sz="2400" b="0"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571857" y="4559205"/>
              <a:ext cx="3026884" cy="584761"/>
            </a:xfrm>
            <a:prstGeom prst="rect">
              <a:avLst/>
            </a:prstGeom>
          </p:spPr>
          <p:txBody>
            <a:bodyPr vert="horz" wrap="square" lIns="91427" tIns="45713" rIns="91427" bIns="45713"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79"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modern cloud applications</a:t>
              </a:r>
            </a:p>
          </p:txBody>
        </p:sp>
        <p:grpSp>
          <p:nvGrpSpPr>
            <p:cNvPr id="6" name="Group 5">
              <a:extLst>
                <a:ext uri="{FF2B5EF4-FFF2-40B4-BE49-F238E27FC236}">
                  <a16:creationId xmlns:a16="http://schemas.microsoft.com/office/drawing/2014/main" id="{10E90D20-D1C2-B448-91A2-0327316EFAD7}"/>
                </a:ext>
              </a:extLst>
            </p:cNvPr>
            <p:cNvGrpSpPr/>
            <p:nvPr/>
          </p:nvGrpSpPr>
          <p:grpSpPr>
            <a:xfrm>
              <a:off x="1564831" y="3226006"/>
              <a:ext cx="1169749" cy="1077456"/>
              <a:chOff x="1535739" y="2566592"/>
              <a:chExt cx="1169749" cy="1077456"/>
            </a:xfrm>
          </p:grpSpPr>
          <p:sp>
            <p:nvSpPr>
              <p:cNvPr id="20" name="Freeform: Shape 132">
                <a:extLst>
                  <a:ext uri="{FF2B5EF4-FFF2-40B4-BE49-F238E27FC236}">
                    <a16:creationId xmlns:a16="http://schemas.microsoft.com/office/drawing/2014/main" id="{EE7A090A-FA05-B743-A86D-797FA0808B41}"/>
                  </a:ext>
                </a:extLst>
              </p:cNvPr>
              <p:cNvSpPr/>
              <p:nvPr/>
            </p:nvSpPr>
            <p:spPr bwMode="auto">
              <a:xfrm flipH="1">
                <a:off x="1535739" y="2566592"/>
                <a:ext cx="721241" cy="942084"/>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24" name="Freeform 46">
                <a:extLst>
                  <a:ext uri="{FF2B5EF4-FFF2-40B4-BE49-F238E27FC236}">
                    <a16:creationId xmlns:a16="http://schemas.microsoft.com/office/drawing/2014/main" id="{DF47D6F8-0BD4-4B49-BDEF-0DBCBC334794}"/>
                  </a:ext>
                </a:extLst>
              </p:cNvPr>
              <p:cNvSpPr>
                <a:spLocks/>
              </p:cNvSpPr>
              <p:nvPr/>
            </p:nvSpPr>
            <p:spPr bwMode="auto">
              <a:xfrm>
                <a:off x="1965499"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6" name="Title 1">
            <a:extLst>
              <a:ext uri="{FF2B5EF4-FFF2-40B4-BE49-F238E27FC236}">
                <a16:creationId xmlns:a16="http://schemas.microsoft.com/office/drawing/2014/main" id="{4598B737-2655-9341-8001-F0B55BFAD576}"/>
              </a:ext>
            </a:extLst>
          </p:cNvPr>
          <p:cNvSpPr txBox="1">
            <a:spLocks/>
          </p:cNvSpPr>
          <p:nvPr/>
        </p:nvSpPr>
        <p:spPr>
          <a:xfrm>
            <a:off x="588263" y="457202"/>
            <a:ext cx="11018520"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SQL Database</a:t>
            </a:r>
          </a:p>
        </p:txBody>
      </p:sp>
      <p:sp>
        <p:nvSpPr>
          <p:cNvPr id="2" name="TextBox 1">
            <a:extLst>
              <a:ext uri="{FF2B5EF4-FFF2-40B4-BE49-F238E27FC236}">
                <a16:creationId xmlns:a16="http://schemas.microsoft.com/office/drawing/2014/main" id="{8CCC5E48-AC43-44D0-99FC-BC617C586131}"/>
              </a:ext>
            </a:extLst>
          </p:cNvPr>
          <p:cNvSpPr txBox="1"/>
          <p:nvPr/>
        </p:nvSpPr>
        <p:spPr>
          <a:xfrm>
            <a:off x="588263" y="1110184"/>
            <a:ext cx="9864179" cy="31351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PaaS – Single database abstraction</a:t>
            </a:r>
          </a:p>
        </p:txBody>
      </p:sp>
      <p:sp>
        <p:nvSpPr>
          <p:cNvPr id="53" name="TextBox 52">
            <a:extLst>
              <a:ext uri="{FF2B5EF4-FFF2-40B4-BE49-F238E27FC236}">
                <a16:creationId xmlns:a16="http://schemas.microsoft.com/office/drawing/2014/main" id="{E791E7C4-F83B-4FA5-BC43-BE1D70542A93}"/>
              </a:ext>
            </a:extLst>
          </p:cNvPr>
          <p:cNvSpPr txBox="1"/>
          <p:nvPr/>
        </p:nvSpPr>
        <p:spPr>
          <a:xfrm>
            <a:off x="3919919" y="1631743"/>
            <a:ext cx="7926338" cy="502669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Initial SQL offering in Azure (2009)</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Scoped as single logical database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Provision and scale dynamically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Two purchasing models:</a:t>
            </a:r>
          </a:p>
          <a:p>
            <a:pPr marL="5143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DTU (Database Transaction Unit)</a:t>
            </a:r>
          </a:p>
          <a:p>
            <a:pPr marL="9715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Blended measure of CPU, IO, and RAM</a:t>
            </a:r>
          </a:p>
          <a:p>
            <a:pPr marL="9715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Several tiers available – Basic, Standard, Premium</a:t>
            </a:r>
          </a:p>
          <a:p>
            <a:pPr marL="5143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Segoe UI"/>
                <a:ea typeface="+mn-ea"/>
                <a:cs typeface="+mn-cs"/>
              </a:rPr>
              <a:t>vCore</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General Purpose (equivalent to Standard tiers)</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Business Critical (equivalent to Premium tiers)</a:t>
            </a:r>
          </a:p>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Tremendous improvements in 10+ years</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Max size grew from 10GB to 100TB!</a:t>
            </a:r>
          </a:p>
        </p:txBody>
      </p:sp>
    </p:spTree>
    <p:extLst>
      <p:ext uri="{BB962C8B-B14F-4D97-AF65-F5344CB8AC3E}">
        <p14:creationId xmlns:p14="http://schemas.microsoft.com/office/powerpoint/2010/main" val="29031526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16"/>
          <p:cNvPicPr>
            <a:picLocks noGrp="1" noChangeAspect="1"/>
          </p:cNvPicPr>
          <p:nvPr>
            <p:ph idx="4294967295"/>
          </p:nvPr>
        </p:nvPicPr>
        <p:blipFill>
          <a:blip r:embed="rId3"/>
          <a:stretch>
            <a:fillRect/>
          </a:stretch>
        </p:blipFill>
        <p:spPr>
          <a:xfrm>
            <a:off x="1704841" y="5234177"/>
            <a:ext cx="9484050" cy="1369538"/>
          </a:xfrm>
          <a:prstGeom prst="rect">
            <a:avLst/>
          </a:prstGeom>
        </p:spPr>
      </p:pic>
      <p:sp>
        <p:nvSpPr>
          <p:cNvPr id="14" name="TextBox 13"/>
          <p:cNvSpPr txBox="1"/>
          <p:nvPr/>
        </p:nvSpPr>
        <p:spPr>
          <a:xfrm>
            <a:off x="782821" y="4444182"/>
            <a:ext cx="7865139" cy="665055"/>
          </a:xfrm>
          <a:prstGeom prst="rect">
            <a:avLst/>
          </a:prstGeom>
          <a:noFill/>
        </p:spPr>
        <p:txBody>
          <a:bodyPr wrap="square" rtlCol="0">
            <a:spAutoFit/>
          </a:bodyP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err="1">
                <a:ln>
                  <a:noFill/>
                </a:ln>
                <a:solidFill>
                  <a:srgbClr val="5FBB46">
                    <a:lumMod val="50000"/>
                  </a:srgbClr>
                </a:solidFill>
                <a:effectLst/>
                <a:uLnTx/>
                <a:uFillTx/>
                <a:latin typeface="Segoe UI"/>
                <a:ea typeface="+mn-ea"/>
                <a:cs typeface="+mn-cs"/>
              </a:rPr>
              <a:t>Master.sys.resource_stats</a:t>
            </a:r>
            <a:r>
              <a:rPr kumimoji="0" lang="en-US" sz="1866" b="0" i="0" u="none" strike="noStrike" kern="0" cap="none" spc="0" normalizeH="0" baseline="0" noProof="0" dirty="0">
                <a:ln>
                  <a:noFill/>
                </a:ln>
                <a:solidFill>
                  <a:srgbClr val="5FBB46">
                    <a:lumMod val="50000"/>
                  </a:srgbClr>
                </a:solidFill>
                <a:effectLst/>
                <a:uLnTx/>
                <a:uFillTx/>
                <a:latin typeface="Segoe UI"/>
                <a:ea typeface="+mn-ea"/>
                <a:cs typeface="+mn-cs"/>
              </a:rPr>
              <a:t> ( 5 min average)</a:t>
            </a:r>
          </a:p>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err="1">
                <a:ln>
                  <a:noFill/>
                </a:ln>
                <a:solidFill>
                  <a:srgbClr val="5FBB46">
                    <a:lumMod val="50000"/>
                  </a:srgbClr>
                </a:solidFill>
                <a:effectLst/>
                <a:uLnTx/>
                <a:uFillTx/>
                <a:latin typeface="Segoe UI"/>
                <a:ea typeface="+mn-ea"/>
                <a:cs typeface="+mn-cs"/>
              </a:rPr>
              <a:t>Sys.dm_db_resource_stats</a:t>
            </a:r>
            <a:r>
              <a:rPr kumimoji="0" lang="en-US" sz="1866" b="0" i="0" u="none" strike="noStrike" kern="0" cap="none" spc="0" normalizeH="0" baseline="0" noProof="0" dirty="0">
                <a:ln>
                  <a:noFill/>
                </a:ln>
                <a:solidFill>
                  <a:srgbClr val="5FBB46">
                    <a:lumMod val="50000"/>
                  </a:srgbClr>
                </a:solidFill>
                <a:effectLst/>
                <a:uLnTx/>
                <a:uFillTx/>
                <a:latin typeface="Segoe UI"/>
                <a:ea typeface="+mn-ea"/>
                <a:cs typeface="+mn-cs"/>
              </a:rPr>
              <a:t> ( 15 second average)</a:t>
            </a:r>
          </a:p>
        </p:txBody>
      </p:sp>
      <p:pic>
        <p:nvPicPr>
          <p:cNvPr id="15" name="Picture 14"/>
          <p:cNvPicPr>
            <a:picLocks noChangeAspect="1"/>
          </p:cNvPicPr>
          <p:nvPr/>
        </p:nvPicPr>
        <p:blipFill>
          <a:blip r:embed="rId4"/>
          <a:stretch>
            <a:fillRect/>
          </a:stretch>
        </p:blipFill>
        <p:spPr>
          <a:xfrm>
            <a:off x="5798261" y="1169912"/>
            <a:ext cx="4304259" cy="3260801"/>
          </a:xfrm>
          <a:prstGeom prst="rect">
            <a:avLst/>
          </a:prstGeom>
        </p:spPr>
      </p:pic>
      <p:grpSp>
        <p:nvGrpSpPr>
          <p:cNvPr id="3" name="Group 2"/>
          <p:cNvGrpSpPr/>
          <p:nvPr/>
        </p:nvGrpSpPr>
        <p:grpSpPr>
          <a:xfrm>
            <a:off x="1394694" y="1207568"/>
            <a:ext cx="2979103" cy="2399030"/>
            <a:chOff x="459483" y="1426817"/>
            <a:chExt cx="2979522" cy="2399371"/>
          </a:xfrm>
        </p:grpSpPr>
        <p:grpSp>
          <p:nvGrpSpPr>
            <p:cNvPr id="23" name="Group 22"/>
            <p:cNvGrpSpPr/>
            <p:nvPr/>
          </p:nvGrpSpPr>
          <p:grpSpPr>
            <a:xfrm>
              <a:off x="459483" y="1426817"/>
              <a:ext cx="2979522" cy="2151547"/>
              <a:chOff x="8673262" y="787600"/>
              <a:chExt cx="3653398" cy="2790230"/>
            </a:xfrm>
          </p:grpSpPr>
          <p:sp>
            <p:nvSpPr>
              <p:cNvPr id="25" name="TextBox 24"/>
              <p:cNvSpPr txBox="1"/>
              <p:nvPr/>
            </p:nvSpPr>
            <p:spPr>
              <a:xfrm>
                <a:off x="9972538" y="787600"/>
                <a:ext cx="881109" cy="543159"/>
              </a:xfrm>
              <a:prstGeom prst="rect">
                <a:avLst/>
              </a:prstGeom>
              <a:noFill/>
            </p:spPr>
            <p:txBody>
              <a:bodyPr wrap="none" rtlCol="0">
                <a:spAutoFit/>
              </a:bodyPr>
              <a:lstStyle/>
              <a:p>
                <a:pPr marL="0" marR="0" lvl="0" indent="0" algn="ctr" defTabSz="1218967" rtl="0"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dirty="0">
                    <a:ln>
                      <a:noFill/>
                    </a:ln>
                    <a:solidFill>
                      <a:srgbClr val="5FBB46">
                        <a:lumMod val="50000"/>
                      </a:srgbClr>
                    </a:solidFill>
                    <a:effectLst/>
                    <a:uLnTx/>
                    <a:uFillTx/>
                    <a:latin typeface="Segoe UI"/>
                    <a:ea typeface="+mn-ea"/>
                    <a:cs typeface="+mn-cs"/>
                  </a:rPr>
                  <a:t>CPU</a:t>
                </a:r>
              </a:p>
            </p:txBody>
          </p:sp>
          <p:sp>
            <p:nvSpPr>
              <p:cNvPr id="26" name="TextBox 25"/>
              <p:cNvSpPr txBox="1"/>
              <p:nvPr/>
            </p:nvSpPr>
            <p:spPr>
              <a:xfrm rot="16200000">
                <a:off x="8181789" y="2349485"/>
                <a:ext cx="1496502" cy="513556"/>
              </a:xfrm>
              <a:prstGeom prst="rect">
                <a:avLst/>
              </a:prstGeom>
              <a:noFill/>
            </p:spPr>
            <p:txBody>
              <a:bodyPr wrap="none" rtlCol="0">
                <a:spAutoFit/>
              </a:bodyPr>
              <a:lstStyle/>
              <a:p>
                <a:pPr marL="0" marR="0" lvl="0" indent="0" algn="ctr" defTabSz="1218967" rtl="0"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dirty="0">
                    <a:ln>
                      <a:noFill/>
                    </a:ln>
                    <a:solidFill>
                      <a:srgbClr val="5FBB46">
                        <a:lumMod val="50000"/>
                      </a:srgbClr>
                    </a:solidFill>
                    <a:effectLst/>
                    <a:uLnTx/>
                    <a:uFillTx/>
                    <a:latin typeface="Segoe UI"/>
                    <a:ea typeface="+mn-ea"/>
                    <a:cs typeface="+mn-cs"/>
                  </a:rPr>
                  <a:t>Data IO</a:t>
                </a:r>
              </a:p>
            </p:txBody>
          </p:sp>
          <p:sp>
            <p:nvSpPr>
              <p:cNvPr id="27" name="TextBox 26"/>
              <p:cNvSpPr txBox="1"/>
              <p:nvPr/>
            </p:nvSpPr>
            <p:spPr>
              <a:xfrm rot="5400000">
                <a:off x="11052578" y="2303749"/>
                <a:ext cx="2034607" cy="513556"/>
              </a:xfrm>
              <a:prstGeom prst="rect">
                <a:avLst/>
              </a:prstGeom>
              <a:noFill/>
            </p:spPr>
            <p:txBody>
              <a:bodyPr wrap="none" rtlCol="0">
                <a:spAutoFit/>
              </a:bodyPr>
              <a:lstStyle/>
              <a:p>
                <a:pPr marL="0" marR="0" lvl="0" indent="0" algn="ctr" defTabSz="1218967" rtl="0"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dirty="0">
                    <a:ln>
                      <a:noFill/>
                    </a:ln>
                    <a:solidFill>
                      <a:srgbClr val="5FBB46">
                        <a:lumMod val="50000"/>
                      </a:srgbClr>
                    </a:solidFill>
                    <a:effectLst/>
                    <a:uLnTx/>
                    <a:uFillTx/>
                    <a:latin typeface="Segoe UI"/>
                    <a:ea typeface="+mn-ea"/>
                    <a:cs typeface="+mn-cs"/>
                  </a:rPr>
                  <a:t>Log Writes</a:t>
                </a:r>
              </a:p>
            </p:txBody>
          </p:sp>
          <p:sp>
            <p:nvSpPr>
              <p:cNvPr id="29" name="Can 28"/>
              <p:cNvSpPr/>
              <p:nvPr/>
            </p:nvSpPr>
            <p:spPr bwMode="auto">
              <a:xfrm>
                <a:off x="9863678" y="1919165"/>
                <a:ext cx="1251273" cy="1497488"/>
              </a:xfrm>
              <a:prstGeom prst="can">
                <a:avLst/>
              </a:prstGeom>
              <a:solidFill>
                <a:srgbClr val="5EDBFF"/>
              </a:solidFill>
              <a:ln w="9525" cap="flat" cmpd="sng" algn="ctr">
                <a:noFill/>
                <a:prstDash val="solid"/>
                <a:headEnd type="none" w="med" len="med"/>
                <a:tailEnd type="none" w="med" len="med"/>
              </a:ln>
              <a:effectLst/>
            </p:spPr>
            <p:txBody>
              <a:bodyPr lIns="121903" tIns="121903" rIns="45719" bIns="45719" rtlCol="0" anchor="b" anchorCtr="0"/>
              <a:lstStyle/>
              <a:p>
                <a:pPr marL="0" marR="0" lvl="0" indent="0" algn="ctr" defTabSz="1242969"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a:ln>
                    <a:noFill/>
                  </a:ln>
                  <a:solidFill>
                    <a:srgbClr val="5FBB46">
                      <a:lumMod val="50000"/>
                    </a:srgbClr>
                  </a:solidFill>
                  <a:effectLst/>
                  <a:uLnTx/>
                  <a:uFillTx/>
                  <a:latin typeface="Segoe UI"/>
                  <a:ea typeface="Segoe UI" pitchFamily="34" charset="0"/>
                  <a:cs typeface="Segoe UI" pitchFamily="34" charset="0"/>
                </a:endParaRPr>
              </a:p>
            </p:txBody>
          </p:sp>
        </p:grpSp>
        <p:sp>
          <p:nvSpPr>
            <p:cNvPr id="2" name="Flowchart: Punched Tape 1"/>
            <p:cNvSpPr/>
            <p:nvPr/>
          </p:nvSpPr>
          <p:spPr bwMode="auto">
            <a:xfrm>
              <a:off x="900259" y="1832187"/>
              <a:ext cx="2049254" cy="1994001"/>
            </a:xfrm>
            <a:prstGeom prst="flowChartPunchedTape">
              <a:avLst/>
            </a:prstGeom>
            <a:noFill/>
            <a:ln w="381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4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err="1">
                <a:ln>
                  <a:noFill/>
                </a:ln>
                <a:solidFill>
                  <a:srgbClr val="5FBB46">
                    <a:lumMod val="50000"/>
                  </a:srgbClr>
                </a:solidFill>
                <a:effectLst/>
                <a:uLnTx/>
                <a:uFillTx/>
                <a:latin typeface="Segoe UI" pitchFamily="34" charset="0"/>
                <a:ea typeface="Segoe UI" pitchFamily="34" charset="0"/>
                <a:cs typeface="Segoe UI" pitchFamily="34" charset="0"/>
              </a:endParaRPr>
            </a:p>
          </p:txBody>
        </p:sp>
      </p:grpSp>
      <p:sp>
        <p:nvSpPr>
          <p:cNvPr id="8" name="Title 1">
            <a:extLst>
              <a:ext uri="{FF2B5EF4-FFF2-40B4-BE49-F238E27FC236}">
                <a16:creationId xmlns:a16="http://schemas.microsoft.com/office/drawing/2014/main" id="{5E3D345E-DB83-4E1A-8154-70671CC8EF57}"/>
              </a:ext>
            </a:extLst>
          </p:cNvPr>
          <p:cNvSpPr txBox="1">
            <a:spLocks/>
          </p:cNvSpPr>
          <p:nvPr/>
        </p:nvSpPr>
        <p:spPr>
          <a:xfrm>
            <a:off x="588263" y="457202"/>
            <a:ext cx="11018520"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DTU (Database Transaction Unit) </a:t>
            </a:r>
          </a:p>
        </p:txBody>
      </p:sp>
    </p:spTree>
    <p:extLst>
      <p:ext uri="{BB962C8B-B14F-4D97-AF65-F5344CB8AC3E}">
        <p14:creationId xmlns:p14="http://schemas.microsoft.com/office/powerpoint/2010/main" val="1100345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698487-88A1-C146-AE4B-AB04BAEE96D4}"/>
              </a:ext>
            </a:extLst>
          </p:cNvPr>
          <p:cNvGrpSpPr/>
          <p:nvPr/>
        </p:nvGrpSpPr>
        <p:grpSpPr>
          <a:xfrm>
            <a:off x="588263" y="1631744"/>
            <a:ext cx="3169917" cy="3538847"/>
            <a:chOff x="515692" y="2096328"/>
            <a:chExt cx="3169917" cy="3538847"/>
          </a:xfrm>
        </p:grpSpPr>
        <p:sp>
          <p:nvSpPr>
            <p:cNvPr id="19" name="Rectangle 18">
              <a:extLst>
                <a:ext uri="{FF2B5EF4-FFF2-40B4-BE49-F238E27FC236}">
                  <a16:creationId xmlns:a16="http://schemas.microsoft.com/office/drawing/2014/main" id="{AC487415-B8EB-F745-B13F-B385960A35D6}"/>
                </a:ext>
              </a:extLst>
            </p:cNvPr>
            <p:cNvSpPr/>
            <p:nvPr/>
          </p:nvSpPr>
          <p:spPr bwMode="auto">
            <a:xfrm>
              <a:off x="515692"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C82175E-FE05-4B66-AE1B-CD8C67DD6803}"/>
                </a:ext>
              </a:extLst>
            </p:cNvPr>
            <p:cNvSpPr/>
            <p:nvPr/>
          </p:nvSpPr>
          <p:spPr>
            <a:xfrm>
              <a:off x="677431" y="2331269"/>
              <a:ext cx="2940019" cy="355482"/>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Azure SQL Database</a:t>
              </a:r>
              <a:endParaRPr kumimoji="0" lang="en-US" sz="2400" b="0"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571857" y="4559205"/>
              <a:ext cx="3026884" cy="584761"/>
            </a:xfrm>
            <a:prstGeom prst="rect">
              <a:avLst/>
            </a:prstGeom>
          </p:spPr>
          <p:txBody>
            <a:bodyPr vert="horz" wrap="square" lIns="91427" tIns="45713" rIns="91427" bIns="45713"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79"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modern cloud applications</a:t>
              </a:r>
            </a:p>
          </p:txBody>
        </p:sp>
        <p:grpSp>
          <p:nvGrpSpPr>
            <p:cNvPr id="6" name="Group 5">
              <a:extLst>
                <a:ext uri="{FF2B5EF4-FFF2-40B4-BE49-F238E27FC236}">
                  <a16:creationId xmlns:a16="http://schemas.microsoft.com/office/drawing/2014/main" id="{10E90D20-D1C2-B448-91A2-0327316EFAD7}"/>
                </a:ext>
              </a:extLst>
            </p:cNvPr>
            <p:cNvGrpSpPr/>
            <p:nvPr/>
          </p:nvGrpSpPr>
          <p:grpSpPr>
            <a:xfrm>
              <a:off x="1564831" y="3226006"/>
              <a:ext cx="1169749" cy="1077456"/>
              <a:chOff x="1535739" y="2566592"/>
              <a:chExt cx="1169749" cy="1077456"/>
            </a:xfrm>
          </p:grpSpPr>
          <p:sp>
            <p:nvSpPr>
              <p:cNvPr id="20" name="Freeform: Shape 132">
                <a:extLst>
                  <a:ext uri="{FF2B5EF4-FFF2-40B4-BE49-F238E27FC236}">
                    <a16:creationId xmlns:a16="http://schemas.microsoft.com/office/drawing/2014/main" id="{EE7A090A-FA05-B743-A86D-797FA0808B41}"/>
                  </a:ext>
                </a:extLst>
              </p:cNvPr>
              <p:cNvSpPr/>
              <p:nvPr/>
            </p:nvSpPr>
            <p:spPr bwMode="auto">
              <a:xfrm flipH="1">
                <a:off x="1535739" y="2566592"/>
                <a:ext cx="721241" cy="942084"/>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24" name="Freeform 46">
                <a:extLst>
                  <a:ext uri="{FF2B5EF4-FFF2-40B4-BE49-F238E27FC236}">
                    <a16:creationId xmlns:a16="http://schemas.microsoft.com/office/drawing/2014/main" id="{DF47D6F8-0BD4-4B49-BDEF-0DBCBC334794}"/>
                  </a:ext>
                </a:extLst>
              </p:cNvPr>
              <p:cNvSpPr>
                <a:spLocks/>
              </p:cNvSpPr>
              <p:nvPr/>
            </p:nvSpPr>
            <p:spPr bwMode="auto">
              <a:xfrm>
                <a:off x="1965499"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6" name="Title 1">
            <a:extLst>
              <a:ext uri="{FF2B5EF4-FFF2-40B4-BE49-F238E27FC236}">
                <a16:creationId xmlns:a16="http://schemas.microsoft.com/office/drawing/2014/main" id="{4598B737-2655-9341-8001-F0B55BFAD576}"/>
              </a:ext>
            </a:extLst>
          </p:cNvPr>
          <p:cNvSpPr txBox="1">
            <a:spLocks/>
          </p:cNvSpPr>
          <p:nvPr/>
        </p:nvSpPr>
        <p:spPr>
          <a:xfrm>
            <a:off x="588263" y="457202"/>
            <a:ext cx="11018520"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vCore</a:t>
            </a: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Licensing Model</a:t>
            </a:r>
          </a:p>
        </p:txBody>
      </p:sp>
      <p:sp>
        <p:nvSpPr>
          <p:cNvPr id="53" name="TextBox 52">
            <a:extLst>
              <a:ext uri="{FF2B5EF4-FFF2-40B4-BE49-F238E27FC236}">
                <a16:creationId xmlns:a16="http://schemas.microsoft.com/office/drawing/2014/main" id="{E791E7C4-F83B-4FA5-BC43-BE1D70542A93}"/>
              </a:ext>
            </a:extLst>
          </p:cNvPr>
          <p:cNvSpPr txBox="1"/>
          <p:nvPr/>
        </p:nvSpPr>
        <p:spPr>
          <a:xfrm>
            <a:off x="3919919" y="1631743"/>
            <a:ext cx="7926338" cy="461119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a:t>
            </a:r>
            <a:r>
              <a:rPr kumimoji="0" lang="en-US" sz="1800" b="0" i="0" u="none" strike="noStrike" kern="1200" cap="none" spc="0" normalizeH="0" baseline="0" noProof="0" dirty="0" err="1">
                <a:ln>
                  <a:noFill/>
                </a:ln>
                <a:solidFill>
                  <a:srgbClr val="000000"/>
                </a:solidFill>
                <a:effectLst/>
                <a:uLnTx/>
                <a:uFillTx/>
                <a:latin typeface="Segoe UI"/>
                <a:ea typeface="+mn-ea"/>
                <a:cs typeface="+mn-cs"/>
              </a:rPr>
              <a:t>vCore</a:t>
            </a:r>
            <a:r>
              <a:rPr kumimoji="0" lang="en-US" sz="1800" b="0" i="0" u="none" strike="noStrike" kern="1200" cap="none" spc="0" normalizeH="0" baseline="0" noProof="0" dirty="0">
                <a:ln>
                  <a:noFill/>
                </a:ln>
                <a:solidFill>
                  <a:srgbClr val="000000"/>
                </a:solidFill>
                <a:effectLst/>
                <a:uLnTx/>
                <a:uFillTx/>
                <a:latin typeface="Segoe UI"/>
                <a:ea typeface="+mn-ea"/>
                <a:cs typeface="+mn-cs"/>
              </a:rPr>
              <a:t> model provides several benefits: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Higher compute, memory, IO, and storage limits.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Control over the hardware generation to better match compute and memory requirements of the workload.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Pricing discounts for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3"/>
              </a:rPr>
              <a:t>Azure Hybrid Benefit (AHB)</a:t>
            </a: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and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4"/>
              </a:rPr>
              <a:t>Reserved Instance (RI)</a:t>
            </a: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Greater transparency in the hardware details that power the compute; facilitates planning for migrations from on-premises deployments.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Two tiers:</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General Purpose (equivalent to Standard tiers)</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Business Critical (equivalent to Premium tiers)</a:t>
            </a:r>
          </a:p>
        </p:txBody>
      </p:sp>
    </p:spTree>
    <p:extLst>
      <p:ext uri="{BB962C8B-B14F-4D97-AF65-F5344CB8AC3E}">
        <p14:creationId xmlns:p14="http://schemas.microsoft.com/office/powerpoint/2010/main" val="37226745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588263" y="457202"/>
            <a:ext cx="11018520" cy="553998"/>
          </a:xfrm>
          <a:prstGeom prst="rect">
            <a:avLst/>
          </a:prstGeom>
        </p:spPr>
        <p:txBody>
          <a:bodyPr vert="horz" wrap="square" lIns="0" tIns="0" rIns="0" bIns="0" rtlCol="0" anchor="t">
            <a:norm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vCore Licensing Model - Serverless</a:t>
            </a:r>
          </a:p>
        </p:txBody>
      </p:sp>
      <p:pic>
        <p:nvPicPr>
          <p:cNvPr id="2" name="Picture 1">
            <a:extLst>
              <a:ext uri="{FF2B5EF4-FFF2-40B4-BE49-F238E27FC236}">
                <a16:creationId xmlns:a16="http://schemas.microsoft.com/office/drawing/2014/main" id="{D6E1C277-30D2-420D-B5CE-AD3F7D508BEC}"/>
              </a:ext>
            </a:extLst>
          </p:cNvPr>
          <p:cNvPicPr>
            <a:picLocks noChangeAspect="1"/>
          </p:cNvPicPr>
          <p:nvPr/>
        </p:nvPicPr>
        <p:blipFill>
          <a:blip r:embed="rId3"/>
          <a:stretch>
            <a:fillRect/>
          </a:stretch>
        </p:blipFill>
        <p:spPr>
          <a:xfrm>
            <a:off x="584200" y="1877677"/>
            <a:ext cx="5211763" cy="3166145"/>
          </a:xfrm>
          <a:prstGeom prst="rect">
            <a:avLst/>
          </a:prstGeom>
          <a:noFill/>
        </p:spPr>
      </p:pic>
      <p:sp>
        <p:nvSpPr>
          <p:cNvPr id="53" name="TextBox 52">
            <a:extLst>
              <a:ext uri="{FF2B5EF4-FFF2-40B4-BE49-F238E27FC236}">
                <a16:creationId xmlns:a16="http://schemas.microsoft.com/office/drawing/2014/main" id="{E791E7C4-F83B-4FA5-BC43-BE1D70542A93}"/>
              </a:ext>
            </a:extLst>
          </p:cNvPr>
          <p:cNvSpPr txBox="1"/>
          <p:nvPr/>
        </p:nvSpPr>
        <p:spPr>
          <a:xfrm>
            <a:off x="6389688" y="1435100"/>
            <a:ext cx="5219700" cy="4051300"/>
          </a:xfrm>
          <a:prstGeom prst="rect">
            <a:avLst/>
          </a:prstGeom>
        </p:spPr>
        <p:txBody>
          <a:bodyPr vert="horz" wrap="square" lIns="0" tIns="0" rIns="0" bIns="0" rtlCol="0">
            <a:normAutofit/>
          </a:bodyPr>
          <a:lstStyle/>
          <a:p>
            <a:pPr marL="0" marR="0" lvl="0" indent="0" algn="l" defTabSz="932563" rtl="0" eaLnBrk="1" fontAlgn="auto" latinLnBrk="0" hangingPunct="1">
              <a:lnSpc>
                <a:spcPct val="90000"/>
              </a:lnSpc>
              <a:spcBef>
                <a:spcPct val="20000"/>
              </a:spcBef>
              <a:spcAft>
                <a:spcPts val="0"/>
              </a:spcAft>
              <a:buClrTx/>
              <a:buSzPct val="90000"/>
              <a:buFontTx/>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The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mn-cs"/>
              </a:rPr>
              <a:t>vCore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 model also offers a serverless tier.</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Automatically scales compute based on workload and bills for amount of compute used per second.</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Automatically pauses during inactive periods (no compute charges, however storage is still billed).</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Autoscaling range determines min/max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mn-cs"/>
              </a:rPr>
              <a:t>vCores</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mn-cs"/>
              </a:rPr>
              <a:t>autopause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 delay determines how long to wait before pausing.</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endParaRPr>
          </a:p>
          <a:p>
            <a:pPr marL="0" marR="0" lvl="0" indent="0" algn="l" defTabSz="932563" rtl="0" eaLnBrk="1" fontAlgn="auto" latinLnBrk="0" hangingPunct="1">
              <a:lnSpc>
                <a:spcPct val="90000"/>
              </a:lnSpc>
              <a:spcBef>
                <a:spcPct val="20000"/>
              </a:spcBef>
              <a:spcAft>
                <a:spcPts val="0"/>
              </a:spcAft>
              <a:buClrTx/>
              <a:buSzPct val="90000"/>
              <a:buFontTx/>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Example:</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Single databases with unpredictable and intermittent usage, with potentially long periods of inactivity.</a:t>
            </a:r>
          </a:p>
          <a:p>
            <a:pPr marL="0" marR="0" lvl="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709989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BB80-DA2E-4DE7-9C09-9ED1E43607AD}"/>
              </a:ext>
            </a:extLst>
          </p:cNvPr>
          <p:cNvSpPr>
            <a:spLocks noGrp="1"/>
          </p:cNvSpPr>
          <p:nvPr>
            <p:ph type="title"/>
          </p:nvPr>
        </p:nvSpPr>
        <p:spPr/>
        <p:txBody>
          <a:bodyPr/>
          <a:lstStyle/>
          <a:p>
            <a:r>
              <a:rPr lang="en-US" dirty="0"/>
              <a:t>Azure SQL Database Elastic Pools</a:t>
            </a:r>
          </a:p>
        </p:txBody>
      </p:sp>
      <p:sp>
        <p:nvSpPr>
          <p:cNvPr id="3" name="Text Placeholder 2">
            <a:extLst>
              <a:ext uri="{FF2B5EF4-FFF2-40B4-BE49-F238E27FC236}">
                <a16:creationId xmlns:a16="http://schemas.microsoft.com/office/drawing/2014/main" id="{B265476B-3328-4509-9E7C-BBA6A80844B0}"/>
              </a:ext>
            </a:extLst>
          </p:cNvPr>
          <p:cNvSpPr>
            <a:spLocks noGrp="1"/>
          </p:cNvSpPr>
          <p:nvPr>
            <p:ph type="body" sz="quarter" idx="10"/>
          </p:nvPr>
        </p:nvSpPr>
        <p:spPr>
          <a:xfrm>
            <a:off x="586390" y="1434368"/>
            <a:ext cx="6248063" cy="2400657"/>
          </a:xfrm>
        </p:spPr>
        <p:txBody>
          <a:bodyPr/>
          <a:lstStyle/>
          <a:p>
            <a:pPr marL="566997" lvl="1" indent="-342900">
              <a:buFont typeface="Arial" panose="020B0604020202020204" pitchFamily="34" charset="0"/>
              <a:buChar char="•"/>
            </a:pPr>
            <a:r>
              <a:rPr lang="en-US" dirty="0"/>
              <a:t>Pools resources into logical groups</a:t>
            </a:r>
          </a:p>
          <a:p>
            <a:pPr marL="566997" lvl="1" indent="-342900">
              <a:buFont typeface="Arial" panose="020B0604020202020204" pitchFamily="34" charset="0"/>
              <a:buChar char="•"/>
            </a:pPr>
            <a:r>
              <a:rPr lang="en-US" dirty="0"/>
              <a:t>Allows databases within the pools to share</a:t>
            </a:r>
            <a:br>
              <a:rPr lang="en-US" dirty="0"/>
            </a:br>
            <a:r>
              <a:rPr lang="en-US" dirty="0"/>
              <a:t>DTU / </a:t>
            </a:r>
            <a:r>
              <a:rPr lang="en-US" dirty="0" err="1"/>
              <a:t>vCore</a:t>
            </a:r>
            <a:r>
              <a:rPr lang="en-US" dirty="0"/>
              <a:t> allocation</a:t>
            </a:r>
          </a:p>
          <a:p>
            <a:pPr marL="566997" lvl="1" indent="-342900">
              <a:buFont typeface="Arial" panose="020B0604020202020204" pitchFamily="34" charset="0"/>
              <a:buChar char="•"/>
            </a:pPr>
            <a:r>
              <a:rPr lang="en-US" dirty="0"/>
              <a:t>Ideally suited for large collections of </a:t>
            </a:r>
            <a:br>
              <a:rPr lang="en-US" dirty="0"/>
            </a:br>
            <a:r>
              <a:rPr lang="en-US" dirty="0"/>
              <a:t>databases with some workload variance.</a:t>
            </a:r>
          </a:p>
          <a:p>
            <a:pPr marL="566997" lvl="1" indent="-342900">
              <a:buFont typeface="Arial" panose="020B0604020202020204" pitchFamily="34" charset="0"/>
              <a:buChar char="•"/>
            </a:pPr>
            <a:r>
              <a:rPr lang="en-US" dirty="0" err="1">
                <a:hlinkClick r:id="rId3"/>
              </a:rPr>
              <a:t>vCore</a:t>
            </a:r>
            <a:r>
              <a:rPr lang="en-US" dirty="0">
                <a:hlinkClick r:id="rId3"/>
              </a:rPr>
              <a:t> Resource Limits</a:t>
            </a:r>
            <a:endParaRPr lang="en-US" dirty="0"/>
          </a:p>
          <a:p>
            <a:pPr marL="566997" lvl="1" indent="-342900">
              <a:buFont typeface="Arial" panose="020B0604020202020204" pitchFamily="34" charset="0"/>
              <a:buChar char="•"/>
            </a:pPr>
            <a:r>
              <a:rPr lang="en-US" dirty="0">
                <a:hlinkClick r:id="rId4"/>
              </a:rPr>
              <a:t>DTU Resource Limits</a:t>
            </a:r>
            <a:endParaRPr lang="en-US" dirty="0"/>
          </a:p>
        </p:txBody>
      </p:sp>
      <p:grpSp>
        <p:nvGrpSpPr>
          <p:cNvPr id="15" name="Group 14">
            <a:extLst>
              <a:ext uri="{FF2B5EF4-FFF2-40B4-BE49-F238E27FC236}">
                <a16:creationId xmlns:a16="http://schemas.microsoft.com/office/drawing/2014/main" id="{380EF20D-D22E-4E91-8F1E-5E023015497D}"/>
              </a:ext>
            </a:extLst>
          </p:cNvPr>
          <p:cNvGrpSpPr/>
          <p:nvPr/>
        </p:nvGrpSpPr>
        <p:grpSpPr>
          <a:xfrm>
            <a:off x="7856564" y="1097973"/>
            <a:ext cx="2122899" cy="626316"/>
            <a:chOff x="7329370" y="1151663"/>
            <a:chExt cx="2165468" cy="638875"/>
          </a:xfrm>
        </p:grpSpPr>
        <p:sp>
          <p:nvSpPr>
            <p:cNvPr id="16" name="Freeform: Shape 15">
              <a:extLst>
                <a:ext uri="{FF2B5EF4-FFF2-40B4-BE49-F238E27FC236}">
                  <a16:creationId xmlns:a16="http://schemas.microsoft.com/office/drawing/2014/main" id="{48779E49-FC06-4BFB-806A-D3FB4460366A}"/>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sp>
          <p:nvSpPr>
            <p:cNvPr id="17" name="Flowchart: Manual Input 16">
              <a:extLst>
                <a:ext uri="{FF2B5EF4-FFF2-40B4-BE49-F238E27FC236}">
                  <a16:creationId xmlns:a16="http://schemas.microsoft.com/office/drawing/2014/main" id="{BEBDFAFE-F287-4450-A140-235B391C4FE4}"/>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92EFF44F-4E5D-451B-86E1-E10580EDBA58}"/>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19" name="Object 18">
              <a:extLst>
                <a:ext uri="{FF2B5EF4-FFF2-40B4-BE49-F238E27FC236}">
                  <a16:creationId xmlns:a16="http://schemas.microsoft.com/office/drawing/2014/main" id="{63AAA6A5-928D-4CC1-BC3F-92167AB9F2D2}"/>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name="CorelDRAW" r:id="rId5" imgW="160518" imgH="214312" progId="CorelDraw.Graphic.17">
                    <p:embed/>
                  </p:oleObj>
                </mc:Choice>
                <mc:Fallback>
                  <p:oleObj name="CorelDRAW" r:id="rId5" imgW="160518" imgH="214312" progId="CorelDraw.Graphic.17">
                    <p:embed/>
                    <p:pic>
                      <p:nvPicPr>
                        <p:cNvPr id="19" name="Object 18">
                          <a:extLst>
                            <a:ext uri="{FF2B5EF4-FFF2-40B4-BE49-F238E27FC236}">
                              <a16:creationId xmlns:a16="http://schemas.microsoft.com/office/drawing/2014/main" id="{63AAA6A5-928D-4CC1-BC3F-92167AB9F2D2}"/>
                            </a:ext>
                          </a:extLst>
                        </p:cNvPr>
                        <p:cNvPicPr/>
                        <p:nvPr/>
                      </p:nvPicPr>
                      <p:blipFill>
                        <a:blip r:embed="rId6"/>
                        <a:stretch>
                          <a:fillRect/>
                        </a:stretch>
                      </p:blipFill>
                      <p:spPr>
                        <a:xfrm>
                          <a:off x="7389065" y="1182056"/>
                          <a:ext cx="432066" cy="577511"/>
                        </a:xfrm>
                        <a:prstGeom prst="rect">
                          <a:avLst/>
                        </a:prstGeom>
                      </p:spPr>
                    </p:pic>
                  </p:oleObj>
                </mc:Fallback>
              </mc:AlternateContent>
            </a:graphicData>
          </a:graphic>
        </p:graphicFrame>
      </p:grpSp>
      <p:grpSp>
        <p:nvGrpSpPr>
          <p:cNvPr id="20" name="Group 19">
            <a:extLst>
              <a:ext uri="{FF2B5EF4-FFF2-40B4-BE49-F238E27FC236}">
                <a16:creationId xmlns:a16="http://schemas.microsoft.com/office/drawing/2014/main" id="{795B3951-FA53-4C93-B011-85EFF3E19607}"/>
              </a:ext>
            </a:extLst>
          </p:cNvPr>
          <p:cNvGrpSpPr/>
          <p:nvPr/>
        </p:nvGrpSpPr>
        <p:grpSpPr>
          <a:xfrm>
            <a:off x="10094512" y="2341215"/>
            <a:ext cx="1511098" cy="626317"/>
            <a:chOff x="9231076" y="4542176"/>
            <a:chExt cx="1541399" cy="638876"/>
          </a:xfrm>
        </p:grpSpPr>
        <p:sp>
          <p:nvSpPr>
            <p:cNvPr id="21" name="Freeform: Shape 20">
              <a:extLst>
                <a:ext uri="{FF2B5EF4-FFF2-40B4-BE49-F238E27FC236}">
                  <a16:creationId xmlns:a16="http://schemas.microsoft.com/office/drawing/2014/main" id="{B0EE3859-3A06-4243-8E07-BB328897CA1E}"/>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sp>
          <p:nvSpPr>
            <p:cNvPr id="22" name="Flowchart: Manual Input 21">
              <a:extLst>
                <a:ext uri="{FF2B5EF4-FFF2-40B4-BE49-F238E27FC236}">
                  <a16:creationId xmlns:a16="http://schemas.microsoft.com/office/drawing/2014/main" id="{BAF49F52-40B3-44E6-A581-9B858F48BEC2}"/>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8D944955-A225-439F-9E81-BAD5AA580A26}"/>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24" name="Object 23">
              <a:extLst>
                <a:ext uri="{FF2B5EF4-FFF2-40B4-BE49-F238E27FC236}">
                  <a16:creationId xmlns:a16="http://schemas.microsoft.com/office/drawing/2014/main" id="{779565A3-DDC0-42A9-8739-6BBB273E5281}"/>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name="CorelDRAW" r:id="rId7" imgW="376175" imgH="375965" progId="CorelDraw.Graphic.17">
                    <p:embed/>
                  </p:oleObj>
                </mc:Choice>
                <mc:Fallback>
                  <p:oleObj name="CorelDRAW" r:id="rId7" imgW="376175" imgH="375965" progId="CorelDraw.Graphic.17">
                    <p:embed/>
                    <p:pic>
                      <p:nvPicPr>
                        <p:cNvPr id="24" name="Object 23">
                          <a:extLst>
                            <a:ext uri="{FF2B5EF4-FFF2-40B4-BE49-F238E27FC236}">
                              <a16:creationId xmlns:a16="http://schemas.microsoft.com/office/drawing/2014/main" id="{779565A3-DDC0-42A9-8739-6BBB273E5281}"/>
                            </a:ext>
                          </a:extLst>
                        </p:cNvPr>
                        <p:cNvPicPr/>
                        <p:nvPr/>
                      </p:nvPicPr>
                      <p:blipFill>
                        <a:blip r:embed="rId8"/>
                        <a:stretch>
                          <a:fillRect/>
                        </a:stretch>
                      </p:blipFill>
                      <p:spPr>
                        <a:xfrm>
                          <a:off x="9291716" y="4616716"/>
                          <a:ext cx="489794" cy="489794"/>
                        </a:xfrm>
                        <a:prstGeom prst="rect">
                          <a:avLst/>
                        </a:prstGeom>
                      </p:spPr>
                    </p:pic>
                  </p:oleObj>
                </mc:Fallback>
              </mc:AlternateContent>
            </a:graphicData>
          </a:graphic>
        </p:graphicFrame>
      </p:grpSp>
      <p:grpSp>
        <p:nvGrpSpPr>
          <p:cNvPr id="25" name="Group 24">
            <a:extLst>
              <a:ext uri="{FF2B5EF4-FFF2-40B4-BE49-F238E27FC236}">
                <a16:creationId xmlns:a16="http://schemas.microsoft.com/office/drawing/2014/main" id="{8ED0AE37-1A6C-4C7E-90B0-A269954BB832}"/>
              </a:ext>
            </a:extLst>
          </p:cNvPr>
          <p:cNvGrpSpPr/>
          <p:nvPr/>
        </p:nvGrpSpPr>
        <p:grpSpPr>
          <a:xfrm>
            <a:off x="8008846" y="2341215"/>
            <a:ext cx="1812761" cy="626317"/>
            <a:chOff x="8482461" y="2568848"/>
            <a:chExt cx="1849111" cy="638876"/>
          </a:xfrm>
        </p:grpSpPr>
        <p:sp>
          <p:nvSpPr>
            <p:cNvPr id="26" name="Freeform: Shape 25">
              <a:extLst>
                <a:ext uri="{FF2B5EF4-FFF2-40B4-BE49-F238E27FC236}">
                  <a16:creationId xmlns:a16="http://schemas.microsoft.com/office/drawing/2014/main" id="{1313ACF4-0C2C-42D0-B5B9-CA5159BB43D8}"/>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sp>
          <p:nvSpPr>
            <p:cNvPr id="27" name="Flowchart: Manual Input 26">
              <a:extLst>
                <a:ext uri="{FF2B5EF4-FFF2-40B4-BE49-F238E27FC236}">
                  <a16:creationId xmlns:a16="http://schemas.microsoft.com/office/drawing/2014/main" id="{FC78BE77-DD3F-4DE2-A793-2DE25B8C8B7F}"/>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5E5B84A-10D1-47CB-A8C1-1F8636477519}"/>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BE6800"/>
                  </a:solidFill>
                  <a:effectLst/>
                  <a:uLnTx/>
                  <a:uFillTx/>
                  <a:latin typeface="Segoe UI" panose="020B0502040204020203" pitchFamily="34" charset="0"/>
                  <a:ea typeface="+mn-ea"/>
                  <a:cs typeface="Segoe UI" panose="020B0502040204020203" pitchFamily="34" charset="0"/>
                </a:rPr>
                <a:t>Singleton</a:t>
              </a:r>
            </a:p>
          </p:txBody>
        </p:sp>
        <p:graphicFrame>
          <p:nvGraphicFramePr>
            <p:cNvPr id="29" name="Object 28">
              <a:extLst>
                <a:ext uri="{FF2B5EF4-FFF2-40B4-BE49-F238E27FC236}">
                  <a16:creationId xmlns:a16="http://schemas.microsoft.com/office/drawing/2014/main" id="{0419E3DB-4166-4EFC-8218-C00D4F406C65}"/>
                </a:ext>
              </a:extLst>
            </p:cNvPr>
            <p:cNvGraphicFramePr>
              <a:graphicFrameLocks noChangeAspect="1"/>
            </p:cNvGraphicFramePr>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name="CorelDRAW" r:id="rId9" imgW="160518" imgH="214312" progId="CorelDraw.Graphic.17">
                    <p:embed/>
                  </p:oleObj>
                </mc:Choice>
                <mc:Fallback>
                  <p:oleObj name="CorelDRAW" r:id="rId9" imgW="160518" imgH="214312" progId="CorelDraw.Graphic.17">
                    <p:embed/>
                    <p:pic>
                      <p:nvPicPr>
                        <p:cNvPr id="29" name="Object 28">
                          <a:extLst>
                            <a:ext uri="{FF2B5EF4-FFF2-40B4-BE49-F238E27FC236}">
                              <a16:creationId xmlns:a16="http://schemas.microsoft.com/office/drawing/2014/main" id="{0419E3DB-4166-4EFC-8218-C00D4F406C65}"/>
                            </a:ext>
                          </a:extLst>
                        </p:cNvPr>
                        <p:cNvPicPr/>
                        <p:nvPr/>
                      </p:nvPicPr>
                      <p:blipFill>
                        <a:blip r:embed="rId10"/>
                        <a:stretch>
                          <a:fillRect/>
                        </a:stretch>
                      </p:blipFill>
                      <p:spPr>
                        <a:xfrm>
                          <a:off x="8629520" y="2607679"/>
                          <a:ext cx="393156" cy="525503"/>
                        </a:xfrm>
                        <a:prstGeom prst="rect">
                          <a:avLst/>
                        </a:prstGeom>
                      </p:spPr>
                    </p:pic>
                  </p:oleObj>
                </mc:Fallback>
              </mc:AlternateContent>
            </a:graphicData>
          </a:graphic>
        </p:graphicFrame>
      </p:grpSp>
      <p:cxnSp>
        <p:nvCxnSpPr>
          <p:cNvPr id="30" name="Connector: Elbow 29">
            <a:extLst>
              <a:ext uri="{FF2B5EF4-FFF2-40B4-BE49-F238E27FC236}">
                <a16:creationId xmlns:a16="http://schemas.microsoft.com/office/drawing/2014/main" id="{1A310E53-7986-41BB-B1CE-A517ED8801ED}"/>
              </a:ext>
            </a:extLst>
          </p:cNvPr>
          <p:cNvCxnSpPr>
            <a:cxnSpLocks/>
          </p:cNvCxnSpPr>
          <p:nvPr/>
        </p:nvCxnSpPr>
        <p:spPr>
          <a:xfrm>
            <a:off x="9016595" y="1967704"/>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BA5A830-1B6D-4718-BBB3-ECCAC8BE2D24}"/>
              </a:ext>
            </a:extLst>
          </p:cNvPr>
          <p:cNvCxnSpPr>
            <a:cxnSpLocks/>
          </p:cNvCxnSpPr>
          <p:nvPr/>
        </p:nvCxnSpPr>
        <p:spPr>
          <a:xfrm>
            <a:off x="9009772" y="1762356"/>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4A26721-C2B1-4C6C-BE7F-C645634F11E9}"/>
              </a:ext>
            </a:extLst>
          </p:cNvPr>
          <p:cNvPicPr>
            <a:picLocks noChangeAspect="1"/>
          </p:cNvPicPr>
          <p:nvPr/>
        </p:nvPicPr>
        <p:blipFill>
          <a:blip r:embed="rId11"/>
          <a:stretch>
            <a:fillRect/>
          </a:stretch>
        </p:blipFill>
        <p:spPr>
          <a:xfrm>
            <a:off x="5773507" y="3149221"/>
            <a:ext cx="5853037" cy="3417141"/>
          </a:xfrm>
          <a:prstGeom prst="rect">
            <a:avLst/>
          </a:prstGeom>
        </p:spPr>
      </p:pic>
    </p:spTree>
    <p:extLst>
      <p:ext uri="{BB962C8B-B14F-4D97-AF65-F5344CB8AC3E}">
        <p14:creationId xmlns:p14="http://schemas.microsoft.com/office/powerpoint/2010/main" val="96860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14B6-47B4-46C7-BF5D-C30FA1C2939B}"/>
              </a:ext>
            </a:extLst>
          </p:cNvPr>
          <p:cNvSpPr>
            <a:spLocks noGrp="1"/>
          </p:cNvSpPr>
          <p:nvPr>
            <p:ph type="title"/>
          </p:nvPr>
        </p:nvSpPr>
        <p:spPr>
          <a:xfrm>
            <a:off x="286945" y="178902"/>
            <a:ext cx="11018520" cy="553920"/>
          </a:xfrm>
        </p:spPr>
        <p:txBody>
          <a:bodyPr/>
          <a:lstStyle/>
          <a:p>
            <a:pPr algn="l" defTabSz="932384">
              <a:defRPr/>
            </a:pPr>
            <a:r>
              <a:rPr lang="en-US">
                <a:solidFill>
                  <a:srgbClr val="000000"/>
                </a:solidFill>
                <a:latin typeface="Segoe UI Semibold"/>
              </a:rPr>
              <a:t>Paychex: Business Critical app with Explosive Growth</a:t>
            </a:r>
          </a:p>
        </p:txBody>
      </p:sp>
      <p:sp>
        <p:nvSpPr>
          <p:cNvPr id="4" name="Content Placeholder 3">
            <a:extLst>
              <a:ext uri="{FF2B5EF4-FFF2-40B4-BE49-F238E27FC236}">
                <a16:creationId xmlns:a16="http://schemas.microsoft.com/office/drawing/2014/main" id="{ABAF6F37-D874-4C3C-9B62-6CC518817F05}"/>
              </a:ext>
            </a:extLst>
          </p:cNvPr>
          <p:cNvSpPr txBox="1">
            <a:spLocks/>
          </p:cNvSpPr>
          <p:nvPr/>
        </p:nvSpPr>
        <p:spPr>
          <a:xfrm>
            <a:off x="286945" y="1471482"/>
            <a:ext cx="5249797" cy="437459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Serves 650,000 businesses across US and Europe</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Application: Time tracking and payroll (Flex Time)</a:t>
            </a:r>
          </a:p>
          <a:p>
            <a:pPr marL="466298" marR="0" lvl="1"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13 Million timecards a day, each processed is less than 2 seconds</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Business-critical application with explosive growth</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Multi-tenant application with single-database per tenant architecture</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Migrated </a:t>
            </a:r>
            <a:r>
              <a:rPr kumimoji="0" lang="en-US" sz="1961" b="1" i="0" u="sng"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several thousand </a:t>
            </a: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databases from on-prem to Azure</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Chose Azure SQL Database Elastic Pools</a:t>
            </a:r>
          </a:p>
        </p:txBody>
      </p:sp>
      <p:sp>
        <p:nvSpPr>
          <p:cNvPr id="6" name="TextBox 5">
            <a:extLst>
              <a:ext uri="{FF2B5EF4-FFF2-40B4-BE49-F238E27FC236}">
                <a16:creationId xmlns:a16="http://schemas.microsoft.com/office/drawing/2014/main" id="{F69E2E3D-8530-40C0-B6C9-1E1162B9D58E}"/>
              </a:ext>
            </a:extLst>
          </p:cNvPr>
          <p:cNvSpPr txBox="1"/>
          <p:nvPr/>
        </p:nvSpPr>
        <p:spPr>
          <a:xfrm>
            <a:off x="6877613" y="1471482"/>
            <a:ext cx="4500683" cy="18405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a:ln>
                  <a:noFill/>
                </a:ln>
                <a:solidFill>
                  <a:srgbClr val="0067B8"/>
                </a:solidFill>
                <a:effectLst/>
                <a:uLnTx/>
                <a:uFillTx/>
                <a:latin typeface="SegoeUI"/>
                <a:ea typeface="+mn-ea"/>
                <a:cs typeface="+mn-cs"/>
              </a:rPr>
              <a:t>“Microsoft's </a:t>
            </a:r>
            <a:r>
              <a:rPr kumimoji="0" lang="en-US" sz="1961" b="0" i="1" u="sng" strike="noStrike" kern="1200" cap="none" spc="0" normalizeH="0" baseline="0" noProof="0">
                <a:ln>
                  <a:noFill/>
                </a:ln>
                <a:solidFill>
                  <a:srgbClr val="0067B8"/>
                </a:solidFill>
                <a:effectLst/>
                <a:uLnTx/>
                <a:uFillTx/>
                <a:latin typeface="SegoeUI"/>
                <a:ea typeface="+mn-ea"/>
                <a:cs typeface="+mn-cs"/>
              </a:rPr>
              <a:t>Platform as a Service was a differentiator </a:t>
            </a:r>
            <a:r>
              <a:rPr kumimoji="0" lang="en-US" sz="1961" b="0" i="1" u="none" strike="noStrike" kern="1200" cap="none" spc="0" normalizeH="0" baseline="0" noProof="0">
                <a:ln>
                  <a:noFill/>
                </a:ln>
                <a:solidFill>
                  <a:srgbClr val="0067B8"/>
                </a:solidFill>
                <a:effectLst/>
                <a:uLnTx/>
                <a:uFillTx/>
                <a:latin typeface="SegoeUI"/>
                <a:ea typeface="+mn-ea"/>
                <a:cs typeface="+mn-cs"/>
              </a:rPr>
              <a:t>to allow us realize our vision for a world-class time and labor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UI"/>
                <a:ea typeface="+mn-ea"/>
                <a:cs typeface="+mn-cs"/>
              </a:rPr>
              <a:t>Dave Wilson: Sr. Director of IT Infrastructure and Architecture, </a:t>
            </a:r>
            <a:r>
              <a:rPr kumimoji="0" lang="en-US" sz="1765" b="0" i="0" u="none" strike="noStrike" kern="1200" cap="none" spc="0" normalizeH="0" baseline="0" noProof="0">
                <a:ln>
                  <a:noFill/>
                </a:ln>
                <a:solidFill>
                  <a:srgbClr val="008272"/>
                </a:solidFill>
                <a:effectLst/>
                <a:uLnTx/>
                <a:uFillTx/>
                <a:latin typeface="SegoeUI"/>
                <a:ea typeface="+mn-ea"/>
                <a:cs typeface="+mn-cs"/>
              </a:rPr>
              <a:t>Paychex</a:t>
            </a:r>
          </a:p>
        </p:txBody>
      </p:sp>
      <p:sp>
        <p:nvSpPr>
          <p:cNvPr id="10" name="TextBox 9">
            <a:extLst>
              <a:ext uri="{FF2B5EF4-FFF2-40B4-BE49-F238E27FC236}">
                <a16:creationId xmlns:a16="http://schemas.microsoft.com/office/drawing/2014/main" id="{042CA7FB-20AB-4E0E-AD5C-19D869DBD57D}"/>
              </a:ext>
            </a:extLst>
          </p:cNvPr>
          <p:cNvSpPr txBox="1"/>
          <p:nvPr/>
        </p:nvSpPr>
        <p:spPr>
          <a:xfrm>
            <a:off x="6877613" y="3703823"/>
            <a:ext cx="4587586" cy="18405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0067B8"/>
                </a:solidFill>
                <a:effectLst/>
                <a:uLnTx/>
                <a:uFillTx/>
                <a:latin typeface="SegoeUI"/>
                <a:ea typeface="+mn-ea"/>
                <a:cs typeface="+mn-cs"/>
              </a:rPr>
              <a:t>“Azure SQL Database lets us consume public cloud the way that fits for us, so we can deliver a world-class app at </a:t>
            </a:r>
            <a:r>
              <a:rPr kumimoji="0" lang="en-US" sz="1961" b="0" i="1" u="sng" strike="noStrike" kern="1200" cap="none" spc="0" normalizeH="0" baseline="0" noProof="0" dirty="0">
                <a:ln>
                  <a:noFill/>
                </a:ln>
                <a:solidFill>
                  <a:srgbClr val="0067B8"/>
                </a:solidFill>
                <a:effectLst/>
                <a:uLnTx/>
                <a:uFillTx/>
                <a:latin typeface="SegoeUI"/>
                <a:ea typeface="+mn-ea"/>
                <a:cs typeface="+mn-cs"/>
              </a:rPr>
              <a:t>scale with performance and availability</a:t>
            </a:r>
            <a:r>
              <a:rPr kumimoji="0" lang="en-US" sz="1961" b="0" i="1" u="none" strike="noStrike" kern="1200" cap="none" spc="0" normalizeH="0" baseline="0" noProof="0" dirty="0">
                <a:ln>
                  <a:noFill/>
                </a:ln>
                <a:solidFill>
                  <a:srgbClr val="0067B8"/>
                </a:solidFill>
                <a:effectLst/>
                <a:uLnTx/>
                <a:uFillTx/>
                <a:latin typeface="Segoe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UI"/>
                <a:ea typeface="+mn-ea"/>
                <a:cs typeface="+mn-cs"/>
              </a:rPr>
              <a:t>Dave Wilson: Sr. Director of IT Infrastructure and Architecture, </a:t>
            </a:r>
            <a:r>
              <a:rPr kumimoji="0" lang="en-US" sz="1765" b="0" i="0" u="none" strike="noStrike" kern="1200" cap="none" spc="0" normalizeH="0" baseline="0" noProof="0" dirty="0">
                <a:ln>
                  <a:noFill/>
                </a:ln>
                <a:solidFill>
                  <a:srgbClr val="008272"/>
                </a:solidFill>
                <a:effectLst/>
                <a:uLnTx/>
                <a:uFillTx/>
                <a:latin typeface="SegoeUI"/>
                <a:ea typeface="+mn-ea"/>
                <a:cs typeface="+mn-cs"/>
              </a:rPr>
              <a:t>Paychex</a:t>
            </a:r>
          </a:p>
        </p:txBody>
      </p:sp>
      <p:sp>
        <p:nvSpPr>
          <p:cNvPr id="12" name="TextBox 11">
            <a:extLst>
              <a:ext uri="{FF2B5EF4-FFF2-40B4-BE49-F238E27FC236}">
                <a16:creationId xmlns:a16="http://schemas.microsoft.com/office/drawing/2014/main" id="{9C5A2DD3-5059-4B27-B91F-5FB41F4A60A0}"/>
              </a:ext>
            </a:extLst>
          </p:cNvPr>
          <p:cNvSpPr txBox="1"/>
          <p:nvPr/>
        </p:nvSpPr>
        <p:spPr>
          <a:xfrm>
            <a:off x="286945" y="6283014"/>
            <a:ext cx="9377871" cy="30172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hlinkClick r:id="rId3"/>
              </a:rPr>
              <a:t>https://customers.microsoft.com/en-us/story/paychex-azure-sql-database-us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023661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21">
            <a:extLst>
              <a:ext uri="{FF2B5EF4-FFF2-40B4-BE49-F238E27FC236}">
                <a16:creationId xmlns:a16="http://schemas.microsoft.com/office/drawing/2014/main" id="{0F3B51B5-883F-448E-8D96-86EAECB3B560}"/>
              </a:ext>
            </a:extLst>
          </p:cNvPr>
          <p:cNvSpPr/>
          <p:nvPr/>
        </p:nvSpPr>
        <p:spPr>
          <a:xfrm rot="16200000">
            <a:off x="7788806" y="1927929"/>
            <a:ext cx="2085435" cy="1032973"/>
          </a:xfrm>
          <a:prstGeom prst="rightArrow">
            <a:avLst/>
          </a:prstGeom>
          <a:solidFill>
            <a:srgbClr val="50E6FF"/>
          </a:solidFill>
          <a:ln>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Arrow: Right 23">
            <a:extLst>
              <a:ext uri="{FF2B5EF4-FFF2-40B4-BE49-F238E27FC236}">
                <a16:creationId xmlns:a16="http://schemas.microsoft.com/office/drawing/2014/main" id="{AE910A51-94E2-4B80-86C9-620623C6A647}"/>
              </a:ext>
            </a:extLst>
          </p:cNvPr>
          <p:cNvSpPr/>
          <p:nvPr/>
        </p:nvSpPr>
        <p:spPr>
          <a:xfrm rot="5400000" flipV="1">
            <a:off x="7786094" y="4574271"/>
            <a:ext cx="2085435" cy="1032973"/>
          </a:xfrm>
          <a:prstGeom prst="rightArrow">
            <a:avLst/>
          </a:prstGeom>
          <a:solidFill>
            <a:srgbClr val="50E6FF"/>
          </a:solidFill>
          <a:ln>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C58AD37-07FA-4F82-9261-071452D04553}"/>
              </a:ext>
            </a:extLst>
          </p:cNvPr>
          <p:cNvSpPr/>
          <p:nvPr/>
        </p:nvSpPr>
        <p:spPr>
          <a:xfrm>
            <a:off x="8212823" y="2794169"/>
            <a:ext cx="1331340" cy="49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Arrow: Right 22">
            <a:extLst>
              <a:ext uri="{FF2B5EF4-FFF2-40B4-BE49-F238E27FC236}">
                <a16:creationId xmlns:a16="http://schemas.microsoft.com/office/drawing/2014/main" id="{D65DF0DA-4BB9-4E77-BC4C-4EAF55D15B94}"/>
              </a:ext>
            </a:extLst>
          </p:cNvPr>
          <p:cNvSpPr/>
          <p:nvPr/>
        </p:nvSpPr>
        <p:spPr>
          <a:xfrm flipH="1">
            <a:off x="6471671" y="3249554"/>
            <a:ext cx="2085435" cy="1032973"/>
          </a:xfrm>
          <a:prstGeom prst="rightArrow">
            <a:avLst/>
          </a:prstGeom>
          <a:solidFill>
            <a:srgbClr val="50E6FF"/>
          </a:solidFill>
          <a:ln>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Arrow: Right 4">
            <a:extLst>
              <a:ext uri="{FF2B5EF4-FFF2-40B4-BE49-F238E27FC236}">
                <a16:creationId xmlns:a16="http://schemas.microsoft.com/office/drawing/2014/main" id="{24C736A7-4D70-423E-ADA0-7A44D19730D5}"/>
              </a:ext>
            </a:extLst>
          </p:cNvPr>
          <p:cNvSpPr/>
          <p:nvPr/>
        </p:nvSpPr>
        <p:spPr>
          <a:xfrm>
            <a:off x="9105343" y="3249554"/>
            <a:ext cx="2085435" cy="1032973"/>
          </a:xfrm>
          <a:prstGeom prst="rightArrow">
            <a:avLst/>
          </a:prstGeom>
          <a:solidFill>
            <a:srgbClr val="50E6FF"/>
          </a:solidFill>
          <a:ln>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 Placeholder 9">
            <a:extLst>
              <a:ext uri="{FF2B5EF4-FFF2-40B4-BE49-F238E27FC236}">
                <a16:creationId xmlns:a16="http://schemas.microsoft.com/office/drawing/2014/main" id="{C2AF7F62-0F1D-4C29-BA7C-BF15F1BE6E97}"/>
              </a:ext>
            </a:extLst>
          </p:cNvPr>
          <p:cNvSpPr>
            <a:spLocks noGrp="1"/>
          </p:cNvSpPr>
          <p:nvPr>
            <p:ph type="body" sz="quarter" idx="10"/>
          </p:nvPr>
        </p:nvSpPr>
        <p:spPr>
          <a:xfrm>
            <a:off x="589044" y="1841911"/>
            <a:ext cx="6094169" cy="3154710"/>
          </a:xfrm>
        </p:spPr>
        <p:txBody>
          <a:bodyPr/>
          <a:lstStyle/>
          <a:p>
            <a:r>
              <a:rPr lang="en-US" sz="2000" dirty="0"/>
              <a:t>Hyperscale is a new, cloud-native solution from Azure that addresses common scalability limits</a:t>
            </a:r>
          </a:p>
          <a:p>
            <a:pPr marL="514252" lvl="1" indent="-285695">
              <a:spcBef>
                <a:spcPts val="600"/>
              </a:spcBef>
              <a:buFont typeface="Arial" panose="020B0604020202020204" pitchFamily="34" charset="0"/>
              <a:buChar char="•"/>
            </a:pPr>
            <a:r>
              <a:rPr lang="en-US" sz="1800" dirty="0"/>
              <a:t>Purpose-built</a:t>
            </a:r>
          </a:p>
          <a:p>
            <a:pPr marL="514252" lvl="1" indent="-285695">
              <a:spcBef>
                <a:spcPts val="600"/>
              </a:spcBef>
              <a:buFont typeface="Arial" panose="020B0604020202020204" pitchFamily="34" charset="0"/>
              <a:buChar char="•"/>
            </a:pPr>
            <a:r>
              <a:rPr lang="en-US" sz="1800" dirty="0"/>
              <a:t>Scales compute, storage, memory or all three</a:t>
            </a:r>
          </a:p>
          <a:p>
            <a:pPr marL="514252" lvl="1" indent="-285695">
              <a:spcBef>
                <a:spcPts val="600"/>
              </a:spcBef>
              <a:buFont typeface="Arial" panose="020B0604020202020204" pitchFamily="34" charset="0"/>
              <a:buChar char="•"/>
            </a:pPr>
            <a:r>
              <a:rPr lang="en-US" sz="1800" dirty="0"/>
              <a:t>Use without rearchitecting your app</a:t>
            </a:r>
          </a:p>
          <a:p>
            <a:pPr marL="514252" lvl="1" indent="-285695">
              <a:spcBef>
                <a:spcPts val="600"/>
              </a:spcBef>
              <a:buFont typeface="Arial" panose="020B0604020202020204" pitchFamily="34" charset="0"/>
              <a:buChar char="•"/>
            </a:pPr>
            <a:r>
              <a:rPr lang="en-US" sz="1800" dirty="0"/>
              <a:t>Optimized for different scenarios</a:t>
            </a:r>
          </a:p>
          <a:p>
            <a:pPr marL="514252" lvl="1" indent="-285695">
              <a:spcBef>
                <a:spcPts val="600"/>
              </a:spcBef>
              <a:buFont typeface="Arial" panose="020B0604020202020204" pitchFamily="34" charset="0"/>
              <a:buChar char="•"/>
            </a:pPr>
            <a:r>
              <a:rPr lang="en-US" sz="1800" dirty="0"/>
              <a:t>Customized by database engine</a:t>
            </a:r>
          </a:p>
          <a:p>
            <a:pPr marL="514252" lvl="1" indent="-285695">
              <a:spcBef>
                <a:spcPts val="600"/>
              </a:spcBef>
              <a:buFont typeface="Arial" panose="020B0604020202020204" pitchFamily="34" charset="0"/>
              <a:buChar char="•"/>
            </a:pPr>
            <a:r>
              <a:rPr lang="en-US" sz="1800" dirty="0"/>
              <a:t>Takes the worry out of database scaling</a:t>
            </a:r>
          </a:p>
          <a:p>
            <a:pPr marL="514252" lvl="1" indent="-285695">
              <a:spcBef>
                <a:spcPts val="600"/>
              </a:spcBef>
              <a:buFont typeface="Arial" panose="020B0604020202020204" pitchFamily="34" charset="0"/>
              <a:buChar char="•"/>
            </a:pPr>
            <a:r>
              <a:rPr lang="en-US" sz="1800" dirty="0"/>
              <a:t>Up to 100TB in size</a:t>
            </a: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9044" y="457622"/>
            <a:ext cx="11157312" cy="742527"/>
          </a:xfrm>
        </p:spPr>
        <p:txBody>
          <a:bodyPr>
            <a:normAutofit/>
          </a:bodyPr>
          <a:lstStyle/>
          <a:p>
            <a:r>
              <a:rPr lang="en-US" dirty="0"/>
              <a:t>VLDB: Hyperscale for High performance scaling</a:t>
            </a:r>
          </a:p>
        </p:txBody>
      </p:sp>
      <p:sp>
        <p:nvSpPr>
          <p:cNvPr id="38" name="12-Point Star 72">
            <a:extLst>
              <a:ext uri="{FF2B5EF4-FFF2-40B4-BE49-F238E27FC236}">
                <a16:creationId xmlns:a16="http://schemas.microsoft.com/office/drawing/2014/main" id="{84247089-2238-408C-85B7-94FE0F24E177}"/>
              </a:ext>
            </a:extLst>
          </p:cNvPr>
          <p:cNvSpPr>
            <a:spLocks noChangeAspect="1"/>
          </p:cNvSpPr>
          <p:nvPr/>
        </p:nvSpPr>
        <p:spPr bwMode="auto">
          <a:xfrm>
            <a:off x="9138291" y="5292307"/>
            <a:ext cx="826583" cy="696889"/>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94" tIns="149196" rIns="186494" bIns="149196" numCol="1" spcCol="0" rtlCol="0" fromWordArt="0" anchor="ctr"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9</a:t>
            </a:r>
          </a:p>
          <a:p>
            <a:pPr marL="0" marR="0" lvl="0" indent="0" algn="ctr" defTabSz="950845"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TB</a:t>
            </a:r>
          </a:p>
        </p:txBody>
      </p:sp>
      <p:sp>
        <p:nvSpPr>
          <p:cNvPr id="40" name="Freeform 182">
            <a:extLst>
              <a:ext uri="{FF2B5EF4-FFF2-40B4-BE49-F238E27FC236}">
                <a16:creationId xmlns:a16="http://schemas.microsoft.com/office/drawing/2014/main" id="{CF288726-FA6F-46C3-BC26-57F2EC780081}"/>
              </a:ext>
            </a:extLst>
          </p:cNvPr>
          <p:cNvSpPr/>
          <p:nvPr/>
        </p:nvSpPr>
        <p:spPr bwMode="auto">
          <a:xfrm>
            <a:off x="7935464" y="2676834"/>
            <a:ext cx="1882128" cy="241392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46">
            <a:extLst>
              <a:ext uri="{FF2B5EF4-FFF2-40B4-BE49-F238E27FC236}">
                <a16:creationId xmlns:a16="http://schemas.microsoft.com/office/drawing/2014/main" id="{025B7802-97BA-47C1-8D25-6DEF1AEC2D0E}"/>
              </a:ext>
            </a:extLst>
          </p:cNvPr>
          <p:cNvSpPr>
            <a:spLocks noChangeAspect="1"/>
          </p:cNvSpPr>
          <p:nvPr/>
        </p:nvSpPr>
        <p:spPr bwMode="auto">
          <a:xfrm>
            <a:off x="8715417" y="4183439"/>
            <a:ext cx="1882129" cy="119196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42533186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SQL Database Managed Instance</a:t>
            </a:r>
          </a:p>
        </p:txBody>
      </p:sp>
      <p:grpSp>
        <p:nvGrpSpPr>
          <p:cNvPr id="17" name="Group 16"/>
          <p:cNvGrpSpPr/>
          <p:nvPr/>
        </p:nvGrpSpPr>
        <p:grpSpPr>
          <a:xfrm>
            <a:off x="240163" y="3414941"/>
            <a:ext cx="2476499" cy="3043655"/>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Easy lift and shift</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Fully-fledged SQL instance with nearly 100% compat with on-prem</a:t>
              </a:r>
            </a:p>
          </p:txBody>
        </p:sp>
      </p:grpSp>
      <p:grpSp>
        <p:nvGrpSpPr>
          <p:cNvPr id="18" name="Group 17"/>
          <p:cNvGrpSpPr/>
          <p:nvPr/>
        </p:nvGrpSpPr>
        <p:grpSpPr>
          <a:xfrm>
            <a:off x="3063373" y="3414941"/>
            <a:ext cx="2476499" cy="3043655"/>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Fully managed PaaS</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Built on the same PaaS service infrastructure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All PaaS features</a:t>
              </a:r>
            </a:p>
          </p:txBody>
        </p:sp>
      </p:grpSp>
      <p:grpSp>
        <p:nvGrpSpPr>
          <p:cNvPr id="19" name="Group 18"/>
          <p:cNvGrpSpPr/>
          <p:nvPr/>
        </p:nvGrpSpPr>
        <p:grpSpPr>
          <a:xfrm>
            <a:off x="5886583" y="3414941"/>
            <a:ext cx="2476499" cy="3043655"/>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Native VNET implementation</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Private IP addresses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Public endpoint</a:t>
              </a:r>
            </a:p>
          </p:txBody>
        </p:sp>
      </p:grpSp>
      <p:sp>
        <p:nvSpPr>
          <p:cNvPr id="4" name="Rectangle 3"/>
          <p:cNvSpPr/>
          <p:nvPr/>
        </p:nvSpPr>
        <p:spPr>
          <a:xfrm>
            <a:off x="183273" y="1400432"/>
            <a:ext cx="4417522" cy="9956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A flavor of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SQL DB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designed to enable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easy migration to fully managed PaaS</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 for almost any application!</a:t>
            </a:r>
            <a:endParaRPr kumimoji="0" lang="en-US" sz="1961" b="0" i="0" u="none" strike="noStrike" kern="1200" cap="none" spc="0" normalizeH="0" baseline="0" noProof="0" dirty="0">
              <a:ln>
                <a:noFill/>
              </a:ln>
              <a:solidFill>
                <a:srgbClr val="E6E6E6">
                  <a:lumMod val="50000"/>
                </a:srgbClr>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8005576"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name="CorelDRAW" r:id="rId3" imgW="160518" imgH="214312" progId="CorelDraw.Graphic.17">
                    <p:embed/>
                  </p:oleObj>
                </mc:Choice>
                <mc:Fallback>
                  <p:oleObj name="CorelDRAW" r:id="rId3"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4"/>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10243524" y="2383171"/>
            <a:ext cx="1511098"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name="CorelDRAW" r:id="rId5" imgW="376175" imgH="375965" progId="CorelDraw.Graphic.17">
                    <p:embed/>
                  </p:oleObj>
                </mc:Choice>
                <mc:Fallback>
                  <p:oleObj name="CorelDRAW" r:id="rId5"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6"/>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757212"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name="CorelDRAW" r:id="rId7" imgW="277332" imgH="257583" progId="CorelDraw.Graphic.17">
                    <p:embed/>
                  </p:oleObj>
                </mc:Choice>
                <mc:Fallback>
                  <p:oleObj name="CorelDRAW" r:id="rId7"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8"/>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8157858" y="2383171"/>
            <a:ext cx="1812761" cy="626317"/>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BE6800"/>
                  </a:solidFill>
                  <a:effectLst/>
                  <a:uLnTx/>
                  <a:uFillTx/>
                  <a:latin typeface="Segoe UI" panose="020B0502040204020203" pitchFamily="34" charset="0"/>
                  <a:ea typeface="+mn-ea"/>
                  <a:cs typeface="Segoe UI" panose="020B0502040204020203" pitchFamily="34" charset="0"/>
                </a:rPr>
                <a:t>Singleton</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name="CorelDRAW" r:id="rId9" imgW="160518" imgH="214312" progId="CorelDraw.Graphic.17">
                    <p:embed/>
                  </p:oleObj>
                </mc:Choice>
                <mc:Fallback>
                  <p:oleObj name="CorelDRAW" r:id="rId9"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0"/>
                        <a:stretch>
                          <a:fillRect/>
                        </a:stretch>
                      </p:blipFill>
                      <p:spPr>
                        <a:xfrm>
                          <a:off x="8629520" y="2607679"/>
                          <a:ext cx="393156" cy="525503"/>
                        </a:xfrm>
                        <a:prstGeom prst="rect">
                          <a:avLst/>
                        </a:prstGeom>
                      </p:spPr>
                    </p:pic>
                  </p:oleObj>
                </mc:Fallback>
              </mc:AlternateContent>
            </a:graphicData>
          </a:graphic>
        </p:graphicFrame>
      </p:grpSp>
      <p:cxnSp>
        <p:nvCxnSpPr>
          <p:cNvPr id="22" name="Connector: Elbow 21">
            <a:extLst>
              <a:ext uri="{FF2B5EF4-FFF2-40B4-BE49-F238E27FC236}">
                <a16:creationId xmlns:a16="http://schemas.microsoft.com/office/drawing/2014/main" id="{687918F0-375F-4B98-9D5E-4C034AF18D79}"/>
              </a:ext>
            </a:extLst>
          </p:cNvPr>
          <p:cNvCxnSpPr>
            <a:cxnSpLocks/>
            <a:stCxn id="4" idx="3"/>
          </p:cNvCxnSpPr>
          <p:nvPr/>
        </p:nvCxnSpPr>
        <p:spPr>
          <a:xfrm>
            <a:off x="4600796" y="1898280"/>
            <a:ext cx="1156416" cy="783699"/>
          </a:xfrm>
          <a:prstGeom prst="bentConnector3">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9165608"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7268133"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9158785"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414941"/>
            <a:ext cx="2476499" cy="3043655"/>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New business model</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Competitive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Frictionless</a:t>
              </a:r>
            </a:p>
          </p:txBody>
        </p:sp>
      </p:grpSp>
    </p:spTree>
    <p:extLst>
      <p:ext uri="{BB962C8B-B14F-4D97-AF65-F5344CB8AC3E}">
        <p14:creationId xmlns:p14="http://schemas.microsoft.com/office/powerpoint/2010/main" val="85091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14B6-47B4-46C7-BF5D-C30FA1C2939B}"/>
              </a:ext>
            </a:extLst>
          </p:cNvPr>
          <p:cNvSpPr>
            <a:spLocks noGrp="1"/>
          </p:cNvSpPr>
          <p:nvPr>
            <p:ph type="title"/>
          </p:nvPr>
        </p:nvSpPr>
        <p:spPr>
          <a:xfrm>
            <a:off x="286945" y="178902"/>
            <a:ext cx="11018520" cy="553982"/>
          </a:xfrm>
        </p:spPr>
        <p:txBody>
          <a:bodyPr/>
          <a:lstStyle/>
          <a:p>
            <a:pPr algn="l" defTabSz="932384">
              <a:defRPr/>
            </a:pPr>
            <a:r>
              <a:rPr lang="en-US">
                <a:solidFill>
                  <a:srgbClr val="000000"/>
                </a:solidFill>
                <a:latin typeface="Segoe UI Semibold"/>
              </a:rPr>
              <a:t>H&amp;R Block: Tax Preparation Service</a:t>
            </a:r>
          </a:p>
        </p:txBody>
      </p:sp>
      <p:sp>
        <p:nvSpPr>
          <p:cNvPr id="4" name="Content Placeholder 3">
            <a:extLst>
              <a:ext uri="{FF2B5EF4-FFF2-40B4-BE49-F238E27FC236}">
                <a16:creationId xmlns:a16="http://schemas.microsoft.com/office/drawing/2014/main" id="{ABAF6F37-D874-4C3C-9B62-6CC518817F05}"/>
              </a:ext>
            </a:extLst>
          </p:cNvPr>
          <p:cNvSpPr txBox="1">
            <a:spLocks/>
          </p:cNvSpPr>
          <p:nvPr/>
        </p:nvSpPr>
        <p:spPr>
          <a:xfrm>
            <a:off x="286945" y="1471482"/>
            <a:ext cx="5249797" cy="437459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US based tax services provider</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Has delivered over 800 million tax returns since 1955</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Migrated the application from on-prem to Azure</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Chose Azure SQL managed instance</a:t>
            </a:r>
          </a:p>
        </p:txBody>
      </p:sp>
      <p:sp>
        <p:nvSpPr>
          <p:cNvPr id="6" name="TextBox 5">
            <a:extLst>
              <a:ext uri="{FF2B5EF4-FFF2-40B4-BE49-F238E27FC236}">
                <a16:creationId xmlns:a16="http://schemas.microsoft.com/office/drawing/2014/main" id="{F69E2E3D-8530-40C0-B6C9-1E1162B9D58E}"/>
              </a:ext>
            </a:extLst>
          </p:cNvPr>
          <p:cNvSpPr txBox="1"/>
          <p:nvPr/>
        </p:nvSpPr>
        <p:spPr>
          <a:xfrm>
            <a:off x="6877613" y="1471482"/>
            <a:ext cx="4500683" cy="18405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a:ln>
                  <a:noFill/>
                </a:ln>
                <a:solidFill>
                  <a:srgbClr val="0067B8"/>
                </a:solidFill>
                <a:effectLst/>
                <a:uLnTx/>
                <a:uFillTx/>
                <a:latin typeface="SegoeUI"/>
                <a:ea typeface="+mn-ea"/>
                <a:cs typeface="+mn-cs"/>
              </a:rPr>
              <a:t>“SQL Database managed instance gives us a </a:t>
            </a:r>
            <a:r>
              <a:rPr kumimoji="0" lang="en-US" sz="1961" b="0" i="1" u="sng" strike="noStrike" kern="1200" cap="none" spc="0" normalizeH="0" baseline="0" noProof="0">
                <a:ln>
                  <a:noFill/>
                </a:ln>
                <a:solidFill>
                  <a:srgbClr val="0067B8"/>
                </a:solidFill>
                <a:effectLst/>
                <a:uLnTx/>
                <a:uFillTx/>
                <a:latin typeface="SegoeUI"/>
                <a:ea typeface="+mn-ea"/>
                <a:cs typeface="+mn-cs"/>
              </a:rPr>
              <a:t>smooth migration path </a:t>
            </a:r>
            <a:r>
              <a:rPr kumimoji="0" lang="en-US" sz="1961" b="0" i="1" u="none" strike="noStrike" kern="1200" cap="none" spc="0" normalizeH="0" baseline="0" noProof="0">
                <a:ln>
                  <a:noFill/>
                </a:ln>
                <a:solidFill>
                  <a:srgbClr val="0067B8"/>
                </a:solidFill>
                <a:effectLst/>
                <a:uLnTx/>
                <a:uFillTx/>
                <a:latin typeface="SegoeUI"/>
                <a:ea typeface="+mn-ea"/>
                <a:cs typeface="+mn-cs"/>
              </a:rPr>
              <a:t>for moving existing workloads to Azure with minimal technical reengineering.”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UI"/>
                <a:ea typeface="+mn-ea"/>
                <a:cs typeface="+mn-cs"/>
              </a:rPr>
              <a:t>Sameer Agarwal: Manager-Enterprise Data Analytics, </a:t>
            </a:r>
            <a:r>
              <a:rPr kumimoji="0" lang="en-US" sz="1765" b="0" i="0" u="none" strike="noStrike" kern="1200" cap="none" spc="0" normalizeH="0" baseline="0" noProof="0">
                <a:ln>
                  <a:noFill/>
                </a:ln>
                <a:solidFill>
                  <a:srgbClr val="008272"/>
                </a:solidFill>
                <a:effectLst/>
                <a:uLnTx/>
                <a:uFillTx/>
                <a:latin typeface="SegoeUI"/>
                <a:ea typeface="+mn-ea"/>
                <a:cs typeface="+mn-cs"/>
              </a:rPr>
              <a:t>H&amp;R Block</a:t>
            </a:r>
          </a:p>
        </p:txBody>
      </p:sp>
      <p:sp>
        <p:nvSpPr>
          <p:cNvPr id="10" name="TextBox 9">
            <a:extLst>
              <a:ext uri="{FF2B5EF4-FFF2-40B4-BE49-F238E27FC236}">
                <a16:creationId xmlns:a16="http://schemas.microsoft.com/office/drawing/2014/main" id="{042CA7FB-20AB-4E0E-AD5C-19D869DBD57D}"/>
              </a:ext>
            </a:extLst>
          </p:cNvPr>
          <p:cNvSpPr txBox="1"/>
          <p:nvPr/>
        </p:nvSpPr>
        <p:spPr>
          <a:xfrm>
            <a:off x="6877613" y="3703823"/>
            <a:ext cx="4500683" cy="18405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a:ln>
                  <a:noFill/>
                </a:ln>
                <a:solidFill>
                  <a:srgbClr val="0067B8"/>
                </a:solidFill>
                <a:effectLst/>
                <a:uLnTx/>
                <a:uFillTx/>
                <a:latin typeface="SegoeUI"/>
                <a:ea typeface="+mn-ea"/>
                <a:cs typeface="+mn-cs"/>
              </a:rPr>
              <a:t>“Azure makes it easier to continue our work using AI, machine learning, and other ways to serve our customers better.”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UI"/>
                <a:ea typeface="+mn-ea"/>
                <a:cs typeface="+mn-cs"/>
              </a:rPr>
              <a:t>Sameer Agarwal: Manager-Enterprise Data Analytics, </a:t>
            </a:r>
            <a:r>
              <a:rPr kumimoji="0" lang="en-US" sz="1765" b="0" i="0" u="none" strike="noStrike" kern="1200" cap="none" spc="0" normalizeH="0" baseline="0" noProof="0">
                <a:ln>
                  <a:noFill/>
                </a:ln>
                <a:solidFill>
                  <a:srgbClr val="008272"/>
                </a:solidFill>
                <a:effectLst/>
                <a:uLnTx/>
                <a:uFillTx/>
                <a:latin typeface="SegoeUI"/>
                <a:ea typeface="+mn-ea"/>
                <a:cs typeface="+mn-cs"/>
              </a:rPr>
              <a:t>H&amp;R Block</a:t>
            </a:r>
          </a:p>
        </p:txBody>
      </p:sp>
      <p:sp>
        <p:nvSpPr>
          <p:cNvPr id="7" name="TextBox 6">
            <a:extLst>
              <a:ext uri="{FF2B5EF4-FFF2-40B4-BE49-F238E27FC236}">
                <a16:creationId xmlns:a16="http://schemas.microsoft.com/office/drawing/2014/main" id="{CD0A41E8-3444-406B-B5B3-2E060D4FF96F}"/>
              </a:ext>
            </a:extLst>
          </p:cNvPr>
          <p:cNvSpPr txBox="1"/>
          <p:nvPr/>
        </p:nvSpPr>
        <p:spPr>
          <a:xfrm>
            <a:off x="286945" y="6237892"/>
            <a:ext cx="11018520" cy="30172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hlinkClick r:id="rId2"/>
              </a:rPr>
              <a:t>https://customers.microsoft.com/en-us/story/724156-hr-block-professional-services-azure-sql-server</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00223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46C8-41C8-45CC-86A3-9BF4770E22A7}"/>
              </a:ext>
            </a:extLst>
          </p:cNvPr>
          <p:cNvSpPr>
            <a:spLocks noGrp="1"/>
          </p:cNvSpPr>
          <p:nvPr>
            <p:ph type="title"/>
          </p:nvPr>
        </p:nvSpPr>
        <p:spPr>
          <a:xfrm>
            <a:off x="588263" y="457200"/>
            <a:ext cx="11018520" cy="554061"/>
          </a:xfrm>
        </p:spPr>
        <p:txBody>
          <a:bodyPr wrap="square" anchor="t">
            <a:normAutofit/>
          </a:bodyPr>
          <a:lstStyle/>
          <a:p>
            <a:r>
              <a:rPr lang="en-US" dirty="0"/>
              <a:t>DEMO – Setup Test Environment</a:t>
            </a:r>
          </a:p>
        </p:txBody>
      </p:sp>
      <p:sp>
        <p:nvSpPr>
          <p:cNvPr id="12" name="Text Placeholder 2">
            <a:extLst>
              <a:ext uri="{FF2B5EF4-FFF2-40B4-BE49-F238E27FC236}">
                <a16:creationId xmlns:a16="http://schemas.microsoft.com/office/drawing/2014/main" id="{E877F9C6-F3FD-4F3F-99B4-47B9A38EF82E}"/>
              </a:ext>
            </a:extLst>
          </p:cNvPr>
          <p:cNvSpPr>
            <a:spLocks noGrp="1"/>
          </p:cNvSpPr>
          <p:nvPr>
            <p:ph type="body" sz="quarter" idx="16"/>
          </p:nvPr>
        </p:nvSpPr>
        <p:spPr>
          <a:xfrm>
            <a:off x="637717" y="5791192"/>
            <a:ext cx="1478725" cy="369332"/>
          </a:xfrm>
        </p:spPr>
        <p:txBody>
          <a:bodyPr/>
          <a:lstStyle/>
          <a:p>
            <a:r>
              <a:rPr lang="en-US" sz="1200" dirty="0"/>
              <a:t>DMA – Database Migration Assistant</a:t>
            </a:r>
          </a:p>
        </p:txBody>
      </p:sp>
      <p:pic>
        <p:nvPicPr>
          <p:cNvPr id="4" name="Picture 3">
            <a:extLst>
              <a:ext uri="{FF2B5EF4-FFF2-40B4-BE49-F238E27FC236}">
                <a16:creationId xmlns:a16="http://schemas.microsoft.com/office/drawing/2014/main" id="{6F4EE45A-7A72-4FC3-ACFE-8DCC8FD0A95C}"/>
              </a:ext>
            </a:extLst>
          </p:cNvPr>
          <p:cNvPicPr>
            <a:picLocks noChangeAspect="1"/>
          </p:cNvPicPr>
          <p:nvPr/>
        </p:nvPicPr>
        <p:blipFill>
          <a:blip r:embed="rId3"/>
          <a:stretch>
            <a:fillRect/>
          </a:stretch>
        </p:blipFill>
        <p:spPr>
          <a:xfrm>
            <a:off x="637717" y="4734203"/>
            <a:ext cx="1478725" cy="927899"/>
          </a:xfrm>
          <a:prstGeom prst="rect">
            <a:avLst/>
          </a:prstGeom>
          <a:noFill/>
        </p:spPr>
      </p:pic>
      <p:sp>
        <p:nvSpPr>
          <p:cNvPr id="14" name="Text Placeholder 4">
            <a:extLst>
              <a:ext uri="{FF2B5EF4-FFF2-40B4-BE49-F238E27FC236}">
                <a16:creationId xmlns:a16="http://schemas.microsoft.com/office/drawing/2014/main" id="{92A7D17B-32C5-4486-8F83-FCEBEDD5E20F}"/>
              </a:ext>
            </a:extLst>
          </p:cNvPr>
          <p:cNvSpPr>
            <a:spLocks noGrp="1"/>
          </p:cNvSpPr>
          <p:nvPr>
            <p:ph type="body" sz="quarter" idx="17"/>
          </p:nvPr>
        </p:nvSpPr>
        <p:spPr>
          <a:xfrm>
            <a:off x="4665539" y="5791192"/>
            <a:ext cx="2005746" cy="184666"/>
          </a:xfrm>
        </p:spPr>
        <p:txBody>
          <a:bodyPr/>
          <a:lstStyle/>
          <a:p>
            <a:r>
              <a:rPr lang="en-US" sz="1200" dirty="0"/>
              <a:t>Azure Migrate</a:t>
            </a:r>
          </a:p>
        </p:txBody>
      </p:sp>
      <p:pic>
        <p:nvPicPr>
          <p:cNvPr id="7" name="Picture 6">
            <a:extLst>
              <a:ext uri="{FF2B5EF4-FFF2-40B4-BE49-F238E27FC236}">
                <a16:creationId xmlns:a16="http://schemas.microsoft.com/office/drawing/2014/main" id="{8B9151FA-98D6-435A-A508-0D7B034F6AF0}"/>
              </a:ext>
            </a:extLst>
          </p:cNvPr>
          <p:cNvPicPr>
            <a:picLocks noChangeAspect="1"/>
          </p:cNvPicPr>
          <p:nvPr/>
        </p:nvPicPr>
        <p:blipFill>
          <a:blip r:embed="rId4"/>
          <a:stretch>
            <a:fillRect/>
          </a:stretch>
        </p:blipFill>
        <p:spPr>
          <a:xfrm>
            <a:off x="2347547" y="4733437"/>
            <a:ext cx="2086888" cy="928665"/>
          </a:xfrm>
          <a:prstGeom prst="rect">
            <a:avLst/>
          </a:prstGeom>
          <a:noFill/>
        </p:spPr>
      </p:pic>
      <p:pic>
        <p:nvPicPr>
          <p:cNvPr id="5" name="Picture 4">
            <a:extLst>
              <a:ext uri="{FF2B5EF4-FFF2-40B4-BE49-F238E27FC236}">
                <a16:creationId xmlns:a16="http://schemas.microsoft.com/office/drawing/2014/main" id="{8A79D95B-BF88-4335-BE9D-ABC44ECC0760}"/>
              </a:ext>
            </a:extLst>
          </p:cNvPr>
          <p:cNvPicPr>
            <a:picLocks noChangeAspect="1"/>
          </p:cNvPicPr>
          <p:nvPr/>
        </p:nvPicPr>
        <p:blipFill>
          <a:blip r:embed="rId5"/>
          <a:stretch>
            <a:fillRect/>
          </a:stretch>
        </p:blipFill>
        <p:spPr>
          <a:xfrm>
            <a:off x="4665540" y="4773367"/>
            <a:ext cx="2005745" cy="922642"/>
          </a:xfrm>
          <a:prstGeom prst="rect">
            <a:avLst/>
          </a:prstGeom>
          <a:noFill/>
        </p:spPr>
      </p:pic>
      <p:sp>
        <p:nvSpPr>
          <p:cNvPr id="16" name="Text Placeholder 6">
            <a:extLst>
              <a:ext uri="{FF2B5EF4-FFF2-40B4-BE49-F238E27FC236}">
                <a16:creationId xmlns:a16="http://schemas.microsoft.com/office/drawing/2014/main" id="{9422146C-CC78-4941-AD73-9F8D6A79EA3C}"/>
              </a:ext>
            </a:extLst>
          </p:cNvPr>
          <p:cNvSpPr>
            <a:spLocks noGrp="1"/>
          </p:cNvSpPr>
          <p:nvPr>
            <p:ph type="body" sz="quarter" idx="18"/>
          </p:nvPr>
        </p:nvSpPr>
        <p:spPr>
          <a:xfrm>
            <a:off x="2347547" y="5791192"/>
            <a:ext cx="2086888" cy="369332"/>
          </a:xfrm>
        </p:spPr>
        <p:txBody>
          <a:bodyPr/>
          <a:lstStyle/>
          <a:p>
            <a:r>
              <a:rPr lang="en-US" sz="1200" dirty="0"/>
              <a:t>DMS – Database Migration Service</a:t>
            </a:r>
          </a:p>
        </p:txBody>
      </p:sp>
      <p:sp>
        <p:nvSpPr>
          <p:cNvPr id="10" name="TextBox 9">
            <a:extLst>
              <a:ext uri="{FF2B5EF4-FFF2-40B4-BE49-F238E27FC236}">
                <a16:creationId xmlns:a16="http://schemas.microsoft.com/office/drawing/2014/main" id="{2FB3E40D-9C44-4591-A4F9-DC621FCB02BE}"/>
              </a:ext>
            </a:extLst>
          </p:cNvPr>
          <p:cNvSpPr txBox="1"/>
          <p:nvPr/>
        </p:nvSpPr>
        <p:spPr>
          <a:xfrm>
            <a:off x="582208" y="1442263"/>
            <a:ext cx="7054808" cy="1997085"/>
          </a:xfrm>
          <a:prstGeom prst="rect">
            <a:avLst/>
          </a:prstGeom>
          <a:noFill/>
        </p:spPr>
        <p:txBody>
          <a:bodyPr wrap="square" lIns="0" tIns="0" rIns="0" bIns="0" rtlCol="0">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Docker to configure a test database locally</a:t>
            </a:r>
          </a:p>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target database in Azure</a:t>
            </a:r>
          </a:p>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8846E7A0-3B36-4E51-B902-F1B8D11E2EEF}"/>
              </a:ext>
            </a:extLst>
          </p:cNvPr>
          <p:cNvSpPr txBox="1"/>
          <p:nvPr/>
        </p:nvSpPr>
        <p:spPr>
          <a:xfrm>
            <a:off x="637717" y="4246771"/>
            <a:ext cx="705480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Later, we’ll look at a few tools:</a:t>
            </a:r>
          </a:p>
        </p:txBody>
      </p:sp>
    </p:spTree>
    <p:extLst>
      <p:ext uri="{BB962C8B-B14F-4D97-AF65-F5344CB8AC3E}">
        <p14:creationId xmlns:p14="http://schemas.microsoft.com/office/powerpoint/2010/main" val="18256969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3859-B2F7-44F0-A0A9-24E0C3B02DA9}"/>
              </a:ext>
            </a:extLst>
          </p:cNvPr>
          <p:cNvSpPr>
            <a:spLocks noGrp="1"/>
          </p:cNvSpPr>
          <p:nvPr>
            <p:ph type="title"/>
          </p:nvPr>
        </p:nvSpPr>
        <p:spPr/>
        <p:txBody>
          <a:bodyPr/>
          <a:lstStyle/>
          <a:p>
            <a:r>
              <a:rPr lang="en-US" dirty="0"/>
              <a:t>Agenda</a:t>
            </a:r>
          </a:p>
        </p:txBody>
      </p:sp>
      <p:sp>
        <p:nvSpPr>
          <p:cNvPr id="3" name="Content Placeholder 11">
            <a:extLst>
              <a:ext uri="{FF2B5EF4-FFF2-40B4-BE49-F238E27FC236}">
                <a16:creationId xmlns:a16="http://schemas.microsoft.com/office/drawing/2014/main" id="{F1E874DE-73CB-47FC-9550-1BD450E9E002}"/>
              </a:ext>
            </a:extLst>
          </p:cNvPr>
          <p:cNvSpPr>
            <a:spLocks noGrp="1"/>
          </p:cNvSpPr>
          <p:nvPr>
            <p:ph idx="32"/>
          </p:nvPr>
        </p:nvSpPr>
        <p:spPr>
          <a:xfrm>
            <a:off x="518615" y="1077832"/>
            <a:ext cx="10727141" cy="3447098"/>
          </a:xfrm>
          <a:noFill/>
        </p:spPr>
        <p:txBody>
          <a:bodyPr vert="horz" wrap="square" lIns="182880" tIns="182880" rIns="182880" bIns="182880" rtlCol="0" anchor="t">
            <a:spAutoFit/>
          </a:bodyPr>
          <a:lstStyle/>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Planning and Considerations</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Understanding the SQL Server options in Azure</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Demos &amp; Tools</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DR Planning</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Next Steps, Q&amp;A</a:t>
            </a:r>
          </a:p>
        </p:txBody>
      </p:sp>
      <p:sp>
        <p:nvSpPr>
          <p:cNvPr id="6" name="TextBox 5">
            <a:extLst>
              <a:ext uri="{FF2B5EF4-FFF2-40B4-BE49-F238E27FC236}">
                <a16:creationId xmlns:a16="http://schemas.microsoft.com/office/drawing/2014/main" id="{B3A61F8C-DAC3-439B-8D37-357C29C4DF4A}"/>
              </a:ext>
            </a:extLst>
          </p:cNvPr>
          <p:cNvSpPr txBox="1"/>
          <p:nvPr/>
        </p:nvSpPr>
        <p:spPr>
          <a:xfrm>
            <a:off x="722669" y="5145562"/>
            <a:ext cx="4667865" cy="738664"/>
          </a:xfrm>
          <a:prstGeom prst="rect">
            <a:avLst/>
          </a:prstGeom>
        </p:spPr>
        <p:txBody>
          <a:bodyPr wrap="square" lIns="0" tIns="0" rIns="0" bIns="0" rtlCol="0" anchor="t" anchorCtr="0">
            <a:spAutoFit/>
          </a:bodyPr>
          <a:lstStyle/>
          <a:p>
            <a:r>
              <a:rPr lang="en-US" sz="2400" dirty="0"/>
              <a:t>For demos, comments, updates:</a:t>
            </a:r>
          </a:p>
          <a:p>
            <a:r>
              <a:rPr lang="en-US" sz="2400" dirty="0"/>
              <a:t>http://aka.ms/talknotes</a:t>
            </a:r>
          </a:p>
        </p:txBody>
      </p:sp>
    </p:spTree>
    <p:extLst>
      <p:ext uri="{BB962C8B-B14F-4D97-AF65-F5344CB8AC3E}">
        <p14:creationId xmlns:p14="http://schemas.microsoft.com/office/powerpoint/2010/main" val="3170573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65123" y="220108"/>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High Availability &amp; Disaster Recovery</a:t>
            </a:r>
          </a:p>
        </p:txBody>
      </p:sp>
      <p:sp>
        <p:nvSpPr>
          <p:cNvPr id="2" name="TextBox 1">
            <a:extLst>
              <a:ext uri="{FF2B5EF4-FFF2-40B4-BE49-F238E27FC236}">
                <a16:creationId xmlns:a16="http://schemas.microsoft.com/office/drawing/2014/main" id="{D4129AB8-88EC-41BB-BBCF-FAD69C9E3796}"/>
              </a:ext>
            </a:extLst>
          </p:cNvPr>
          <p:cNvSpPr txBox="1"/>
          <p:nvPr/>
        </p:nvSpPr>
        <p:spPr>
          <a:xfrm>
            <a:off x="6431307" y="1687656"/>
            <a:ext cx="5452332" cy="3693319"/>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Ability to quickly recover the database from a failure to provide business continuity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Enable business continuity during large-scale disruptions including region outages due to natural disasters</a:t>
            </a:r>
            <a:endPar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Protect business by minimizing data loss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Failover across regions with RPO in sec/minutes and RTO in minutes/hours</a:t>
            </a:r>
            <a:endPar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gradFill>
                <a:gsLst>
                  <a:gs pos="2917">
                    <a:srgbClr val="000000"/>
                  </a:gs>
                  <a:gs pos="30000">
                    <a:srgbClr val="000000"/>
                  </a:gs>
                </a:gsLst>
                <a:lin ang="5400000" scaled="0"/>
              </a:gradFill>
              <a:effectLst/>
              <a:highlight>
                <a:srgbClr val="C0C0C0"/>
              </a:highlight>
              <a:uLnTx/>
              <a:uFillTx/>
              <a:latin typeface="Segoe UI"/>
              <a:ea typeface="+mn-ea"/>
              <a:cs typeface="Segoe UI"/>
            </a:endParaRPr>
          </a:p>
        </p:txBody>
      </p:sp>
      <p:sp>
        <p:nvSpPr>
          <p:cNvPr id="3" name="TextBox 2">
            <a:extLst>
              <a:ext uri="{FF2B5EF4-FFF2-40B4-BE49-F238E27FC236}">
                <a16:creationId xmlns:a16="http://schemas.microsoft.com/office/drawing/2014/main" id="{4001496B-D507-40BA-A1B5-1D1909AFAE5E}"/>
              </a:ext>
            </a:extLst>
          </p:cNvPr>
          <p:cNvSpPr txBox="1"/>
          <p:nvPr/>
        </p:nvSpPr>
        <p:spPr>
          <a:xfrm>
            <a:off x="585821" y="1915873"/>
            <a:ext cx="5435525" cy="2708434"/>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Continuous availability of the database with reliance to local failures</a:t>
            </a:r>
            <a:endPar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Automatic recovery from local hardware and software failures transparent to applications using the database</a:t>
            </a:r>
            <a:endPar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In-region millisecond or sub-millisecond failovers with no disruption to users</a:t>
            </a:r>
            <a:endParaRPr kumimoji="0" lang="en-US" sz="2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gradFill>
                <a:gsLst>
                  <a:gs pos="2917">
                    <a:srgbClr val="000000"/>
                  </a:gs>
                  <a:gs pos="30000">
                    <a:srgbClr val="000000"/>
                  </a:gs>
                </a:gsLst>
                <a:lin ang="5400000" scaled="0"/>
              </a:gradFill>
              <a:effectLst/>
              <a:highlight>
                <a:srgbClr val="00FFFF"/>
              </a:highlight>
              <a:uLnTx/>
              <a:uFillTx/>
              <a:latin typeface="Segoe UI"/>
              <a:ea typeface="+mn-ea"/>
              <a:cs typeface="Segoe UI"/>
            </a:endParaRPr>
          </a:p>
        </p:txBody>
      </p:sp>
      <p:sp>
        <p:nvSpPr>
          <p:cNvPr id="6" name="Rectangle 5">
            <a:extLst>
              <a:ext uri="{FF2B5EF4-FFF2-40B4-BE49-F238E27FC236}">
                <a16:creationId xmlns:a16="http://schemas.microsoft.com/office/drawing/2014/main" id="{662BDB5F-EDC3-4D32-AD42-8B0FA7279A7B}"/>
              </a:ext>
            </a:extLst>
          </p:cNvPr>
          <p:cNvSpPr/>
          <p:nvPr/>
        </p:nvSpPr>
        <p:spPr bwMode="auto">
          <a:xfrm>
            <a:off x="462440" y="1141667"/>
            <a:ext cx="5619662" cy="4363835"/>
          </a:xfrm>
          <a:prstGeom prst="rect">
            <a:avLst/>
          </a:prstGeom>
          <a:no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1811724-AF9F-402C-81F5-6B00D685CBC0}"/>
              </a:ext>
            </a:extLst>
          </p:cNvPr>
          <p:cNvSpPr/>
          <p:nvPr/>
        </p:nvSpPr>
        <p:spPr bwMode="auto">
          <a:xfrm>
            <a:off x="462441" y="1141667"/>
            <a:ext cx="5619659"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High Availability</a:t>
            </a:r>
            <a:r>
              <a:rPr kumimoji="0" lang="en-US" sz="2000" b="1" i="0" u="none" strike="noStrike" kern="1200" cap="none" spc="0" normalizeH="0" baseline="0" noProof="0">
                <a:ln>
                  <a:noFill/>
                </a:ln>
                <a:solidFill>
                  <a:srgbClr val="0078D4"/>
                </a:solidFill>
                <a:effectLst/>
                <a:uLnTx/>
                <a:uFillTx/>
                <a:latin typeface="Segoe UI Semibold" panose="020B0502040204020203" pitchFamily="34" charset="0"/>
                <a:ea typeface="Segoe UI" pitchFamily="34" charset="0"/>
                <a:cs typeface="Segoe UI Semibold" panose="020B0502040204020203" pitchFamily="34" charset="0"/>
              </a:rPr>
              <a:t> </a:t>
            </a:r>
            <a:endParaRPr kumimoji="0" lang="en-US" sz="2000" b="1" i="0" u="none" strike="noStrike" kern="1200" cap="none" spc="0" normalizeH="0" baseline="30000" noProof="0">
              <a:ln>
                <a:noFill/>
              </a:ln>
              <a:solidFill>
                <a:srgbClr val="50E6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6D293D81-DB34-4356-A447-A0BA63AD190C}"/>
              </a:ext>
            </a:extLst>
          </p:cNvPr>
          <p:cNvSpPr/>
          <p:nvPr/>
        </p:nvSpPr>
        <p:spPr bwMode="auto">
          <a:xfrm>
            <a:off x="6336210" y="1144288"/>
            <a:ext cx="5630099" cy="4363835"/>
          </a:xfrm>
          <a:prstGeom prst="rect">
            <a:avLst/>
          </a:prstGeom>
          <a:noFill/>
          <a:ln w="1270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77391355-5E6D-4ECE-9D49-A6B2F9C4B35F}"/>
              </a:ext>
            </a:extLst>
          </p:cNvPr>
          <p:cNvGrpSpPr/>
          <p:nvPr/>
        </p:nvGrpSpPr>
        <p:grpSpPr>
          <a:xfrm>
            <a:off x="6336209" y="1097284"/>
            <a:ext cx="5630099" cy="621887"/>
            <a:chOff x="6565853" y="1097284"/>
            <a:chExt cx="5400456" cy="642763"/>
          </a:xfrm>
        </p:grpSpPr>
        <p:sp>
          <p:nvSpPr>
            <p:cNvPr id="14" name="Rectangle 13">
              <a:extLst>
                <a:ext uri="{FF2B5EF4-FFF2-40B4-BE49-F238E27FC236}">
                  <a16:creationId xmlns:a16="http://schemas.microsoft.com/office/drawing/2014/main" id="{5408AB7F-591D-4446-AB32-E81DE93842F5}"/>
                </a:ext>
              </a:extLst>
            </p:cNvPr>
            <p:cNvSpPr/>
            <p:nvPr/>
          </p:nvSpPr>
          <p:spPr bwMode="auto">
            <a:xfrm>
              <a:off x="6565853" y="1144288"/>
              <a:ext cx="5400456" cy="5539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Disaster Recovery</a:t>
              </a:r>
              <a:r>
                <a:rPr kumimoji="0" lang="en-US" sz="2000" b="1" i="0" u="none" strike="noStrike" kern="1200" cap="none" spc="0" normalizeH="0" baseline="0" noProof="0">
                  <a:ln>
                    <a:noFill/>
                  </a:ln>
                  <a:solidFill>
                    <a:srgbClr val="0078D4"/>
                  </a:solidFill>
                  <a:effectLst/>
                  <a:uLnTx/>
                  <a:uFillTx/>
                  <a:latin typeface="Segoe UI Semibold" panose="020B0502040204020203" pitchFamily="34" charset="0"/>
                  <a:ea typeface="Segoe UI" pitchFamily="34" charset="0"/>
                  <a:cs typeface="Segoe UI Semibold" panose="020B0502040204020203" pitchFamily="34" charset="0"/>
                </a:rPr>
                <a:t> </a:t>
              </a:r>
              <a:endParaRPr kumimoji="0" lang="en-US" sz="2000" b="1" i="0" u="none" strike="noStrike" kern="1200" cap="none" spc="0" normalizeH="0" baseline="30000" noProof="0">
                <a:ln>
                  <a:noFill/>
                </a:ln>
                <a:solidFill>
                  <a:srgbClr val="50E6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7" name="Graphic 16" descr="Excavator">
              <a:extLst>
                <a:ext uri="{FF2B5EF4-FFF2-40B4-BE49-F238E27FC236}">
                  <a16:creationId xmlns:a16="http://schemas.microsoft.com/office/drawing/2014/main" id="{1279578E-55A9-4CD6-A6B3-5A10F71034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8016" y="1097284"/>
              <a:ext cx="642763" cy="642763"/>
            </a:xfrm>
            <a:prstGeom prst="rect">
              <a:avLst/>
            </a:prstGeom>
          </p:spPr>
        </p:pic>
      </p:grpSp>
      <p:pic>
        <p:nvPicPr>
          <p:cNvPr id="19" name="Graphic 18" descr="Refresh">
            <a:extLst>
              <a:ext uri="{FF2B5EF4-FFF2-40B4-BE49-F238E27FC236}">
                <a16:creationId xmlns:a16="http://schemas.microsoft.com/office/drawing/2014/main" id="{86669F59-AB99-4F4B-9390-745D0BC792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7179" y="1162544"/>
            <a:ext cx="514675" cy="514675"/>
          </a:xfrm>
          <a:prstGeom prst="rect">
            <a:avLst/>
          </a:prstGeom>
        </p:spPr>
      </p:pic>
    </p:spTree>
    <p:extLst>
      <p:ext uri="{BB962C8B-B14F-4D97-AF65-F5344CB8AC3E}">
        <p14:creationId xmlns:p14="http://schemas.microsoft.com/office/powerpoint/2010/main" val="34443845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FCE8CD32-70C7-4AD2-8B79-6F565208C419}"/>
              </a:ext>
            </a:extLst>
          </p:cNvPr>
          <p:cNvSpPr/>
          <p:nvPr/>
        </p:nvSpPr>
        <p:spPr bwMode="auto">
          <a:xfrm>
            <a:off x="6545943" y="1649597"/>
            <a:ext cx="4775200" cy="1984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8529ADA4-AFC4-44F7-B9BA-10958264E2B1}"/>
              </a:ext>
            </a:extLst>
          </p:cNvPr>
          <p:cNvSpPr/>
          <p:nvPr/>
        </p:nvSpPr>
        <p:spPr bwMode="auto">
          <a:xfrm>
            <a:off x="813066" y="2724602"/>
            <a:ext cx="3713259" cy="2711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Cylinder 513">
            <a:extLst>
              <a:ext uri="{FF2B5EF4-FFF2-40B4-BE49-F238E27FC236}">
                <a16:creationId xmlns:a16="http://schemas.microsoft.com/office/drawing/2014/main" id="{055E300C-0B81-4E38-9FA9-A7FB198E8810}"/>
              </a:ext>
            </a:extLst>
          </p:cNvPr>
          <p:cNvSpPr/>
          <p:nvPr/>
        </p:nvSpPr>
        <p:spPr bwMode="auto">
          <a:xfrm>
            <a:off x="2310726" y="3575918"/>
            <a:ext cx="596156" cy="783205"/>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P</a:t>
            </a:r>
          </a:p>
        </p:txBody>
      </p:sp>
      <p:sp>
        <p:nvSpPr>
          <p:cNvPr id="90" name="Cylinder 513">
            <a:extLst>
              <a:ext uri="{FF2B5EF4-FFF2-40B4-BE49-F238E27FC236}">
                <a16:creationId xmlns:a16="http://schemas.microsoft.com/office/drawing/2014/main" id="{DE79E3B2-9268-4C99-A9C8-05017090F4EB}"/>
              </a:ext>
            </a:extLst>
          </p:cNvPr>
          <p:cNvSpPr/>
          <p:nvPr/>
        </p:nvSpPr>
        <p:spPr bwMode="auto">
          <a:xfrm>
            <a:off x="1092045" y="4423898"/>
            <a:ext cx="596156" cy="783205"/>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S</a:t>
            </a:r>
          </a:p>
        </p:txBody>
      </p:sp>
      <p:sp>
        <p:nvSpPr>
          <p:cNvPr id="92" name="Cylinder 513">
            <a:extLst>
              <a:ext uri="{FF2B5EF4-FFF2-40B4-BE49-F238E27FC236}">
                <a16:creationId xmlns:a16="http://schemas.microsoft.com/office/drawing/2014/main" id="{F185D58C-8498-461F-9100-E86D7CA3E058}"/>
              </a:ext>
            </a:extLst>
          </p:cNvPr>
          <p:cNvSpPr/>
          <p:nvPr/>
        </p:nvSpPr>
        <p:spPr bwMode="auto">
          <a:xfrm>
            <a:off x="3562829" y="4423898"/>
            <a:ext cx="596156" cy="783205"/>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S</a:t>
            </a:r>
          </a:p>
        </p:txBody>
      </p:sp>
      <p:sp>
        <p:nvSpPr>
          <p:cNvPr id="42" name="Content Placeholder 3"/>
          <p:cNvSpPr txBox="1">
            <a:spLocks/>
          </p:cNvSpPr>
          <p:nvPr/>
        </p:nvSpPr>
        <p:spPr>
          <a:xfrm>
            <a:off x="813065" y="5482794"/>
            <a:ext cx="3170283" cy="600164"/>
          </a:xfrm>
          <a:prstGeom prst="rect">
            <a:avLst/>
          </a:prstGeom>
        </p:spPr>
        <p:txBody>
          <a:bodyPr wrap="square" lIns="91440" tIns="45720" rIns="91440" bIns="45720">
            <a:spAutoFit/>
          </a:bodyPr>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1"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Reads are completed at the primary</a:t>
            </a:r>
          </a:p>
          <a:p>
            <a:pPr marL="0" marR="0" lvl="0" indent="0" algn="l" defTabSz="457181"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Writes are replicated to secondaries</a:t>
            </a:r>
          </a:p>
        </p:txBody>
      </p:sp>
      <p:sp>
        <p:nvSpPr>
          <p:cNvPr id="54" name="TextBox 53"/>
          <p:cNvSpPr txBox="1"/>
          <p:nvPr/>
        </p:nvSpPr>
        <p:spPr>
          <a:xfrm>
            <a:off x="1717018" y="1464932"/>
            <a:ext cx="1783572" cy="184666"/>
          </a:xfrm>
          <a:prstGeom prst="rect">
            <a:avLst/>
          </a:prstGeom>
          <a:noFill/>
        </p:spPr>
        <p:txBody>
          <a:bodyPr wrap="square" lIns="0" tIns="0" rIns="0" bIns="0" rtlCol="0">
            <a:spAutoFit/>
          </a:bodyPr>
          <a:lstStyle/>
          <a:p>
            <a:pPr marL="0" marR="0" lvl="0" indent="0" algn="ctr" defTabSz="60941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Single logical database</a:t>
            </a:r>
          </a:p>
        </p:txBody>
      </p:sp>
      <p:sp>
        <p:nvSpPr>
          <p:cNvPr id="67" name="Text Box 65"/>
          <p:cNvSpPr txBox="1">
            <a:spLocks noChangeArrowheads="1"/>
          </p:cNvSpPr>
          <p:nvPr/>
        </p:nvSpPr>
        <p:spPr bwMode="auto">
          <a:xfrm>
            <a:off x="2851829" y="4392960"/>
            <a:ext cx="551675" cy="276959"/>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r"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Write</a:t>
            </a:r>
          </a:p>
        </p:txBody>
      </p:sp>
      <p:sp>
        <p:nvSpPr>
          <p:cNvPr id="68" name="Text Box 66"/>
          <p:cNvSpPr txBox="1">
            <a:spLocks noChangeArrowheads="1"/>
          </p:cNvSpPr>
          <p:nvPr/>
        </p:nvSpPr>
        <p:spPr bwMode="auto">
          <a:xfrm>
            <a:off x="1842021" y="4402351"/>
            <a:ext cx="551675" cy="276959"/>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Write</a:t>
            </a:r>
          </a:p>
        </p:txBody>
      </p:sp>
      <p:sp>
        <p:nvSpPr>
          <p:cNvPr id="69" name="Text Box 67"/>
          <p:cNvSpPr txBox="1">
            <a:spLocks noChangeArrowheads="1"/>
          </p:cNvSpPr>
          <p:nvPr/>
        </p:nvSpPr>
        <p:spPr bwMode="auto">
          <a:xfrm>
            <a:off x="3284865" y="3898258"/>
            <a:ext cx="431450" cy="276959"/>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Ack</a:t>
            </a:r>
          </a:p>
        </p:txBody>
      </p:sp>
      <p:sp>
        <p:nvSpPr>
          <p:cNvPr id="70" name="Text Box 69"/>
          <p:cNvSpPr txBox="1">
            <a:spLocks noChangeArrowheads="1"/>
          </p:cNvSpPr>
          <p:nvPr/>
        </p:nvSpPr>
        <p:spPr bwMode="auto">
          <a:xfrm>
            <a:off x="1545307" y="3900557"/>
            <a:ext cx="431450" cy="276959"/>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Ack</a:t>
            </a:r>
          </a:p>
        </p:txBody>
      </p:sp>
      <p:sp>
        <p:nvSpPr>
          <p:cNvPr id="71" name="Text Box 72"/>
          <p:cNvSpPr txBox="1">
            <a:spLocks noChangeArrowheads="1"/>
          </p:cNvSpPr>
          <p:nvPr/>
        </p:nvSpPr>
        <p:spPr bwMode="auto">
          <a:xfrm>
            <a:off x="2764714" y="2881594"/>
            <a:ext cx="526027" cy="461624"/>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Read</a:t>
            </a:r>
          </a:p>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write</a:t>
            </a:r>
          </a:p>
        </p:txBody>
      </p:sp>
      <p:sp>
        <p:nvSpPr>
          <p:cNvPr id="74" name="Text Box 76"/>
          <p:cNvSpPr txBox="1">
            <a:spLocks noChangeArrowheads="1"/>
          </p:cNvSpPr>
          <p:nvPr/>
        </p:nvSpPr>
        <p:spPr bwMode="auto">
          <a:xfrm>
            <a:off x="1951406" y="2881594"/>
            <a:ext cx="540454" cy="461624"/>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r"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Ack</a:t>
            </a:r>
          </a:p>
          <a:p>
            <a:pPr marL="0" marR="0" lvl="0" indent="0" algn="r"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value</a:t>
            </a:r>
          </a:p>
        </p:txBody>
      </p:sp>
      <p:cxnSp>
        <p:nvCxnSpPr>
          <p:cNvPr id="27" name="Straight Arrow Connector 26"/>
          <p:cNvCxnSpPr/>
          <p:nvPr/>
        </p:nvCxnSpPr>
        <p:spPr>
          <a:xfrm flipV="1">
            <a:off x="2525168" y="2646984"/>
            <a:ext cx="0" cy="79497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2732433" y="2663398"/>
            <a:ext cx="0" cy="797723"/>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Content Placeholder 5"/>
          <p:cNvSpPr txBox="1">
            <a:spLocks/>
          </p:cNvSpPr>
          <p:nvPr/>
        </p:nvSpPr>
        <p:spPr>
          <a:xfrm>
            <a:off x="6545943" y="3695207"/>
            <a:ext cx="2661034" cy="1895904"/>
          </a:xfrm>
          <a:prstGeom prst="rect">
            <a:avLst/>
          </a:prstGeom>
          <a:noFill/>
        </p:spPr>
        <p:txBody>
          <a:bodyPr vert="horz" wrap="square" lIns="91440" tIns="45720" rIns="91440" bIns="45720" rtlCol="0">
            <a:spAutoFit/>
          </a:bodyPr>
          <a:lst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2"/>
                </a:soli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181" rtl="0" eaLnBrk="1" fontAlgn="auto" latinLnBrk="0" hangingPunct="1">
              <a:lnSpc>
                <a:spcPct val="100000"/>
              </a:lnSpc>
              <a:spcBef>
                <a:spcPts val="0"/>
              </a:spcBef>
              <a:spcAft>
                <a:spcPts val="600"/>
              </a:spcAft>
              <a:buClrTx/>
              <a:buSzTx/>
              <a:buFont typeface="Arial" pitchFamily="34" charset="0"/>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Recovery from machine failure</a:t>
            </a:r>
          </a:p>
          <a:p>
            <a:pPr marL="0" marR="0" lvl="0" indent="0" algn="l" defTabSz="457181" rtl="0" eaLnBrk="1" fontAlgn="auto" latinLnBrk="0" hangingPunct="1">
              <a:lnSpc>
                <a:spcPct val="100000"/>
              </a:lnSpc>
              <a:spcBef>
                <a:spcPts val="0"/>
              </a:spcBef>
              <a:spcAft>
                <a:spcPts val="600"/>
              </a:spcAft>
              <a:buClrTx/>
              <a:buSzTx/>
              <a:buFont typeface="Arial" pitchFamily="34" charset="0"/>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Critical capabilities:</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Create new replica</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Synchronize data </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Stay consistent</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Detect failures</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Failover</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99.99% availability</a:t>
            </a:r>
          </a:p>
        </p:txBody>
      </p:sp>
      <p:sp>
        <p:nvSpPr>
          <p:cNvPr id="87" name="Cylinder 513">
            <a:extLst>
              <a:ext uri="{FF2B5EF4-FFF2-40B4-BE49-F238E27FC236}">
                <a16:creationId xmlns:a16="http://schemas.microsoft.com/office/drawing/2014/main" id="{8E680FFD-AE8B-4C42-8113-D5205C194960}"/>
              </a:ext>
            </a:extLst>
          </p:cNvPr>
          <p:cNvSpPr/>
          <p:nvPr/>
        </p:nvSpPr>
        <p:spPr bwMode="auto">
          <a:xfrm>
            <a:off x="2310726" y="1769080"/>
            <a:ext cx="596156" cy="783205"/>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DB</a:t>
            </a:r>
          </a:p>
        </p:txBody>
      </p:sp>
      <p:cxnSp>
        <p:nvCxnSpPr>
          <p:cNvPr id="20" name="Connector: Elbow 19">
            <a:extLst>
              <a:ext uri="{FF2B5EF4-FFF2-40B4-BE49-F238E27FC236}">
                <a16:creationId xmlns:a16="http://schemas.microsoft.com/office/drawing/2014/main" id="{69DBA7CC-3D6B-4F06-8359-0DDFCFA160FB}"/>
              </a:ext>
            </a:extLst>
          </p:cNvPr>
          <p:cNvCxnSpPr/>
          <p:nvPr/>
        </p:nvCxnSpPr>
        <p:spPr>
          <a:xfrm rot="10800000" flipV="1">
            <a:off x="1784336" y="4389219"/>
            <a:ext cx="613954" cy="290091"/>
          </a:xfrm>
          <a:prstGeom prst="bentConnector3">
            <a:avLst>
              <a:gd name="adj1" fmla="val -355"/>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240126DE-5DBF-4299-B04D-090650712462}"/>
              </a:ext>
            </a:extLst>
          </p:cNvPr>
          <p:cNvCxnSpPr>
            <a:cxnSpLocks/>
          </p:cNvCxnSpPr>
          <p:nvPr/>
        </p:nvCxnSpPr>
        <p:spPr>
          <a:xfrm flipV="1">
            <a:off x="1589274" y="4185756"/>
            <a:ext cx="663904" cy="182386"/>
          </a:xfrm>
          <a:prstGeom prst="bentConnector3">
            <a:avLst>
              <a:gd name="adj1" fmla="val 81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0392F1A-6019-4836-A6F4-721060F197E9}"/>
              </a:ext>
            </a:extLst>
          </p:cNvPr>
          <p:cNvCxnSpPr/>
          <p:nvPr/>
        </p:nvCxnSpPr>
        <p:spPr>
          <a:xfrm rot="10800000" flipH="1" flipV="1">
            <a:off x="2862917" y="4389219"/>
            <a:ext cx="613954" cy="290091"/>
          </a:xfrm>
          <a:prstGeom prst="bentConnector3">
            <a:avLst>
              <a:gd name="adj1" fmla="val -355"/>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95CC0303-FED9-4638-BEC4-64F7AF2D6B81}"/>
              </a:ext>
            </a:extLst>
          </p:cNvPr>
          <p:cNvCxnSpPr>
            <a:cxnSpLocks/>
          </p:cNvCxnSpPr>
          <p:nvPr/>
        </p:nvCxnSpPr>
        <p:spPr>
          <a:xfrm flipH="1" flipV="1">
            <a:off x="3008029" y="4185756"/>
            <a:ext cx="663904" cy="182386"/>
          </a:xfrm>
          <a:prstGeom prst="bentConnector3">
            <a:avLst>
              <a:gd name="adj1" fmla="val 81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9517CC-82A8-4B40-84C6-8F555325B6D8}"/>
              </a:ext>
            </a:extLst>
          </p:cNvPr>
          <p:cNvCxnSpPr>
            <a:cxnSpLocks/>
          </p:cNvCxnSpPr>
          <p:nvPr/>
        </p:nvCxnSpPr>
        <p:spPr>
          <a:xfrm>
            <a:off x="482600" y="2144486"/>
            <a:ext cx="170180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B8A40EE-6298-4042-9952-129776902C00}"/>
              </a:ext>
            </a:extLst>
          </p:cNvPr>
          <p:cNvCxnSpPr>
            <a:cxnSpLocks/>
          </p:cNvCxnSpPr>
          <p:nvPr/>
        </p:nvCxnSpPr>
        <p:spPr>
          <a:xfrm>
            <a:off x="3078641" y="2144486"/>
            <a:ext cx="3677759"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F21E356-12B0-4BE5-8F60-D339352BD34C}"/>
              </a:ext>
            </a:extLst>
          </p:cNvPr>
          <p:cNvGrpSpPr/>
          <p:nvPr/>
        </p:nvGrpSpPr>
        <p:grpSpPr>
          <a:xfrm>
            <a:off x="6890007" y="1879465"/>
            <a:ext cx="787969" cy="474971"/>
            <a:chOff x="5460618" y="1423528"/>
            <a:chExt cx="787969" cy="474971"/>
          </a:xfrm>
          <a:noFill/>
        </p:grpSpPr>
        <p:sp>
          <p:nvSpPr>
            <p:cNvPr id="103" name="Cylinder 513">
              <a:extLst>
                <a:ext uri="{FF2B5EF4-FFF2-40B4-BE49-F238E27FC236}">
                  <a16:creationId xmlns:a16="http://schemas.microsoft.com/office/drawing/2014/main" id="{B705C2A2-8D1D-436F-80C4-8F10CCDFEC0A}"/>
                </a:ext>
              </a:extLst>
            </p:cNvPr>
            <p:cNvSpPr/>
            <p:nvPr/>
          </p:nvSpPr>
          <p:spPr bwMode="auto">
            <a:xfrm>
              <a:off x="5460618" y="1423528"/>
              <a:ext cx="361536" cy="474971"/>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P</a:t>
              </a:r>
            </a:p>
          </p:txBody>
        </p:sp>
        <p:grpSp>
          <p:nvGrpSpPr>
            <p:cNvPr id="104" name="Group 103">
              <a:extLst>
                <a:ext uri="{FF2B5EF4-FFF2-40B4-BE49-F238E27FC236}">
                  <a16:creationId xmlns:a16="http://schemas.microsoft.com/office/drawing/2014/main" id="{1CCE636E-5AC0-49E4-815F-ECCB1F2B75AA}"/>
                </a:ext>
              </a:extLst>
            </p:cNvPr>
            <p:cNvGrpSpPr/>
            <p:nvPr/>
          </p:nvGrpSpPr>
          <p:grpSpPr>
            <a:xfrm>
              <a:off x="5890226" y="1545871"/>
              <a:ext cx="358361" cy="321508"/>
              <a:chOff x="1275510" y="6072184"/>
              <a:chExt cx="508602" cy="456298"/>
            </a:xfrm>
            <a:grpFill/>
          </p:grpSpPr>
          <p:grpSp>
            <p:nvGrpSpPr>
              <p:cNvPr id="105" name="Group 104">
                <a:extLst>
                  <a:ext uri="{FF2B5EF4-FFF2-40B4-BE49-F238E27FC236}">
                    <a16:creationId xmlns:a16="http://schemas.microsoft.com/office/drawing/2014/main" id="{89874FA3-E8A7-4A7B-82F4-28D3052D15BD}"/>
                  </a:ext>
                </a:extLst>
              </p:cNvPr>
              <p:cNvGrpSpPr/>
              <p:nvPr/>
            </p:nvGrpSpPr>
            <p:grpSpPr>
              <a:xfrm>
                <a:off x="1275510" y="6224584"/>
                <a:ext cx="508602" cy="151498"/>
                <a:chOff x="551886" y="4945335"/>
                <a:chExt cx="508602" cy="151498"/>
              </a:xfrm>
              <a:grpFill/>
            </p:grpSpPr>
            <p:sp>
              <p:nvSpPr>
                <p:cNvPr id="114" name="Rectangle 113">
                  <a:extLst>
                    <a:ext uri="{FF2B5EF4-FFF2-40B4-BE49-F238E27FC236}">
                      <a16:creationId xmlns:a16="http://schemas.microsoft.com/office/drawing/2014/main" id="{24A3AFBA-440C-4F33-8779-F108DF944860}"/>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8061A6D1-7628-4F7E-B350-0584FBF0200C}"/>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B6BE5056-AF81-4EBE-9E02-76C9BDA82404}"/>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55CAA036-C3AA-45CF-9D4C-BE37F8B3EEF3}"/>
                  </a:ext>
                </a:extLst>
              </p:cNvPr>
              <p:cNvGrpSpPr/>
              <p:nvPr/>
            </p:nvGrpSpPr>
            <p:grpSpPr>
              <a:xfrm>
                <a:off x="1275510" y="6376984"/>
                <a:ext cx="508602" cy="151498"/>
                <a:chOff x="551886" y="4945335"/>
                <a:chExt cx="508602" cy="151498"/>
              </a:xfrm>
              <a:grpFill/>
            </p:grpSpPr>
            <p:sp>
              <p:nvSpPr>
                <p:cNvPr id="111" name="Rectangle 110">
                  <a:extLst>
                    <a:ext uri="{FF2B5EF4-FFF2-40B4-BE49-F238E27FC236}">
                      <a16:creationId xmlns:a16="http://schemas.microsoft.com/office/drawing/2014/main" id="{2211E99E-60EA-41DD-BC3B-C3356672D41C}"/>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16C69C3A-855A-46DE-A538-0A4015769370}"/>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8670D4B9-868D-4FAA-982F-D07980FF94A2}"/>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B222C61B-E377-4231-A584-BDBC27E70765}"/>
                  </a:ext>
                </a:extLst>
              </p:cNvPr>
              <p:cNvGrpSpPr/>
              <p:nvPr/>
            </p:nvGrpSpPr>
            <p:grpSpPr>
              <a:xfrm>
                <a:off x="1275510" y="6072184"/>
                <a:ext cx="508602" cy="151498"/>
                <a:chOff x="551886" y="4945335"/>
                <a:chExt cx="508602" cy="151498"/>
              </a:xfrm>
              <a:grpFill/>
            </p:grpSpPr>
            <p:sp>
              <p:nvSpPr>
                <p:cNvPr id="108" name="Rectangle 107">
                  <a:extLst>
                    <a:ext uri="{FF2B5EF4-FFF2-40B4-BE49-F238E27FC236}">
                      <a16:creationId xmlns:a16="http://schemas.microsoft.com/office/drawing/2014/main" id="{8626C735-08F3-49BE-9BA8-6635F4923937}"/>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0B7FC5E1-5892-462A-8CC3-02BCE2ED2D80}"/>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D1AE6A6-9097-4044-9DFC-3D592B88BCBA}"/>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17" name="Group 116">
            <a:extLst>
              <a:ext uri="{FF2B5EF4-FFF2-40B4-BE49-F238E27FC236}">
                <a16:creationId xmlns:a16="http://schemas.microsoft.com/office/drawing/2014/main" id="{BDE67455-1B33-436E-B598-19996CFFC8D4}"/>
              </a:ext>
            </a:extLst>
          </p:cNvPr>
          <p:cNvGrpSpPr/>
          <p:nvPr/>
        </p:nvGrpSpPr>
        <p:grpSpPr>
          <a:xfrm>
            <a:off x="7103402" y="2109238"/>
            <a:ext cx="357114" cy="324668"/>
            <a:chOff x="4530976" y="2990126"/>
            <a:chExt cx="231285" cy="210274"/>
          </a:xfrm>
          <a:solidFill>
            <a:schemeClr val="bg1"/>
          </a:solidFill>
        </p:grpSpPr>
        <p:sp>
          <p:nvSpPr>
            <p:cNvPr id="118" name="Freeform 5">
              <a:extLst>
                <a:ext uri="{FF2B5EF4-FFF2-40B4-BE49-F238E27FC236}">
                  <a16:creationId xmlns:a16="http://schemas.microsoft.com/office/drawing/2014/main" id="{D885E269-F2EB-4A7E-A33C-75CA4E865122}"/>
                </a:ext>
              </a:extLst>
            </p:cNvPr>
            <p:cNvSpPr>
              <a:spLocks noEditPoints="1"/>
            </p:cNvSpPr>
            <p:nvPr/>
          </p:nvSpPr>
          <p:spPr bwMode="auto">
            <a:xfrm>
              <a:off x="4530976" y="2990126"/>
              <a:ext cx="231285" cy="210274"/>
            </a:xfrm>
            <a:prstGeom prst="triangle">
              <a:avLst/>
            </a:prstGeom>
            <a:grpFill/>
            <a:ln w="12700">
              <a:solidFill>
                <a:srgbClr val="DC3C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2D389597-D81D-4A52-AE4E-90F10ABB10D3}"/>
                </a:ext>
              </a:extLst>
            </p:cNvPr>
            <p:cNvGrpSpPr/>
            <p:nvPr/>
          </p:nvGrpSpPr>
          <p:grpSpPr>
            <a:xfrm>
              <a:off x="4646619" y="3052306"/>
              <a:ext cx="0" cy="122254"/>
              <a:chOff x="4791447" y="2616042"/>
              <a:chExt cx="0" cy="1427764"/>
            </a:xfrm>
            <a:grpFill/>
          </p:grpSpPr>
          <p:cxnSp>
            <p:nvCxnSpPr>
              <p:cNvPr id="120" name="Straight Connector 119">
                <a:extLst>
                  <a:ext uri="{FF2B5EF4-FFF2-40B4-BE49-F238E27FC236}">
                    <a16:creationId xmlns:a16="http://schemas.microsoft.com/office/drawing/2014/main" id="{120831D3-8E6A-4081-B0C5-AB45767F1572}"/>
                  </a:ext>
                </a:extLst>
              </p:cNvPr>
              <p:cNvCxnSpPr>
                <a:cxnSpLocks/>
              </p:cNvCxnSpPr>
              <p:nvPr/>
            </p:nvCxnSpPr>
            <p:spPr>
              <a:xfrm>
                <a:off x="4791447" y="2616042"/>
                <a:ext cx="0" cy="1030199"/>
              </a:xfrm>
              <a:prstGeom prst="line">
                <a:avLst/>
              </a:prstGeom>
              <a:grpFill/>
              <a:ln w="12700">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6653C75-1C4D-4BF8-BAD7-48FFE4ED540A}"/>
                  </a:ext>
                </a:extLst>
              </p:cNvPr>
              <p:cNvCxnSpPr>
                <a:cxnSpLocks/>
              </p:cNvCxnSpPr>
              <p:nvPr/>
            </p:nvCxnSpPr>
            <p:spPr>
              <a:xfrm>
                <a:off x="4791447" y="3793908"/>
                <a:ext cx="0" cy="249898"/>
              </a:xfrm>
              <a:prstGeom prst="line">
                <a:avLst/>
              </a:prstGeom>
              <a:grpFill/>
              <a:ln w="12700">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7DEEE435-27C6-492E-BC5D-7127F1025830}"/>
              </a:ext>
            </a:extLst>
          </p:cNvPr>
          <p:cNvGrpSpPr/>
          <p:nvPr/>
        </p:nvGrpSpPr>
        <p:grpSpPr>
          <a:xfrm>
            <a:off x="9163039" y="1879465"/>
            <a:ext cx="787969" cy="474971"/>
            <a:chOff x="5460618" y="1423528"/>
            <a:chExt cx="787969" cy="474971"/>
          </a:xfrm>
          <a:noFill/>
        </p:grpSpPr>
        <p:sp>
          <p:nvSpPr>
            <p:cNvPr id="123" name="Cylinder 513">
              <a:extLst>
                <a:ext uri="{FF2B5EF4-FFF2-40B4-BE49-F238E27FC236}">
                  <a16:creationId xmlns:a16="http://schemas.microsoft.com/office/drawing/2014/main" id="{A3BBFCFE-1420-4619-B03B-B455440BED1A}"/>
                </a:ext>
              </a:extLst>
            </p:cNvPr>
            <p:cNvSpPr/>
            <p:nvPr/>
          </p:nvSpPr>
          <p:spPr bwMode="auto">
            <a:xfrm>
              <a:off x="5460618" y="1423528"/>
              <a:ext cx="361536" cy="474971"/>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S</a:t>
              </a:r>
            </a:p>
          </p:txBody>
        </p:sp>
        <p:grpSp>
          <p:nvGrpSpPr>
            <p:cNvPr id="124" name="Group 123">
              <a:extLst>
                <a:ext uri="{FF2B5EF4-FFF2-40B4-BE49-F238E27FC236}">
                  <a16:creationId xmlns:a16="http://schemas.microsoft.com/office/drawing/2014/main" id="{9DC87A85-86F7-4EFF-A1BA-22EDF820C1A9}"/>
                </a:ext>
              </a:extLst>
            </p:cNvPr>
            <p:cNvGrpSpPr/>
            <p:nvPr/>
          </p:nvGrpSpPr>
          <p:grpSpPr>
            <a:xfrm>
              <a:off x="5890226" y="1545871"/>
              <a:ext cx="358361" cy="321508"/>
              <a:chOff x="1275510" y="6072184"/>
              <a:chExt cx="508602" cy="456298"/>
            </a:xfrm>
            <a:grpFill/>
          </p:grpSpPr>
          <p:grpSp>
            <p:nvGrpSpPr>
              <p:cNvPr id="125" name="Group 124">
                <a:extLst>
                  <a:ext uri="{FF2B5EF4-FFF2-40B4-BE49-F238E27FC236}">
                    <a16:creationId xmlns:a16="http://schemas.microsoft.com/office/drawing/2014/main" id="{85B796A0-1401-4522-8210-C03C22E271D7}"/>
                  </a:ext>
                </a:extLst>
              </p:cNvPr>
              <p:cNvGrpSpPr/>
              <p:nvPr/>
            </p:nvGrpSpPr>
            <p:grpSpPr>
              <a:xfrm>
                <a:off x="1275510" y="6224584"/>
                <a:ext cx="508602" cy="151498"/>
                <a:chOff x="551886" y="4945335"/>
                <a:chExt cx="508602" cy="151498"/>
              </a:xfrm>
              <a:grpFill/>
            </p:grpSpPr>
            <p:sp>
              <p:nvSpPr>
                <p:cNvPr id="134" name="Rectangle 133">
                  <a:extLst>
                    <a:ext uri="{FF2B5EF4-FFF2-40B4-BE49-F238E27FC236}">
                      <a16:creationId xmlns:a16="http://schemas.microsoft.com/office/drawing/2014/main" id="{5DEF1CE2-1F11-48D1-8F49-A2299F0352DB}"/>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34FA2695-7445-4E88-B9C6-D39D17AC71F8}"/>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6" name="Straight Connector 135">
                  <a:extLst>
                    <a:ext uri="{FF2B5EF4-FFF2-40B4-BE49-F238E27FC236}">
                      <a16:creationId xmlns:a16="http://schemas.microsoft.com/office/drawing/2014/main" id="{80E2EA93-68B6-407E-85EC-BCAA15F0D4EE}"/>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CC83B252-61F9-495D-9C2B-367FB71E6047}"/>
                  </a:ext>
                </a:extLst>
              </p:cNvPr>
              <p:cNvGrpSpPr/>
              <p:nvPr/>
            </p:nvGrpSpPr>
            <p:grpSpPr>
              <a:xfrm>
                <a:off x="1275510" y="6376984"/>
                <a:ext cx="508602" cy="151498"/>
                <a:chOff x="551886" y="4945335"/>
                <a:chExt cx="508602" cy="151498"/>
              </a:xfrm>
              <a:grpFill/>
            </p:grpSpPr>
            <p:sp>
              <p:nvSpPr>
                <p:cNvPr id="131" name="Rectangle 130">
                  <a:extLst>
                    <a:ext uri="{FF2B5EF4-FFF2-40B4-BE49-F238E27FC236}">
                      <a16:creationId xmlns:a16="http://schemas.microsoft.com/office/drawing/2014/main" id="{85C7AD1E-AE8A-49C5-8B5B-AFB2D33EBADB}"/>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6C8A22F5-0478-4143-9B80-A16D45E5D58B}"/>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5693F4FC-19CB-4F90-B963-296A41FCBBA0}"/>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76B458DA-3048-4A58-984B-6BB23FC1E807}"/>
                  </a:ext>
                </a:extLst>
              </p:cNvPr>
              <p:cNvGrpSpPr/>
              <p:nvPr/>
            </p:nvGrpSpPr>
            <p:grpSpPr>
              <a:xfrm>
                <a:off x="1275510" y="6072184"/>
                <a:ext cx="508602" cy="151498"/>
                <a:chOff x="551886" y="4945335"/>
                <a:chExt cx="508602" cy="151498"/>
              </a:xfrm>
              <a:grpFill/>
            </p:grpSpPr>
            <p:sp>
              <p:nvSpPr>
                <p:cNvPr id="128" name="Rectangle 127">
                  <a:extLst>
                    <a:ext uri="{FF2B5EF4-FFF2-40B4-BE49-F238E27FC236}">
                      <a16:creationId xmlns:a16="http://schemas.microsoft.com/office/drawing/2014/main" id="{75EDBCC4-395D-4706-ACD6-EF644C7B03B6}"/>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4F13B13F-A7BB-47DA-874B-A9E5354EB9E8}"/>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0" name="Straight Connector 129">
                  <a:extLst>
                    <a:ext uri="{FF2B5EF4-FFF2-40B4-BE49-F238E27FC236}">
                      <a16:creationId xmlns:a16="http://schemas.microsoft.com/office/drawing/2014/main" id="{441A3E6F-6F7F-4434-B978-063AEEF050DF}"/>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37" name="Group 136">
            <a:extLst>
              <a:ext uri="{FF2B5EF4-FFF2-40B4-BE49-F238E27FC236}">
                <a16:creationId xmlns:a16="http://schemas.microsoft.com/office/drawing/2014/main" id="{F4E4CB17-1A0A-4EAC-92F5-0FDE4D5F0105}"/>
              </a:ext>
            </a:extLst>
          </p:cNvPr>
          <p:cNvGrpSpPr/>
          <p:nvPr/>
        </p:nvGrpSpPr>
        <p:grpSpPr>
          <a:xfrm>
            <a:off x="8026523" y="2960502"/>
            <a:ext cx="787969" cy="474971"/>
            <a:chOff x="5460618" y="1423528"/>
            <a:chExt cx="787969" cy="474971"/>
          </a:xfrm>
          <a:noFill/>
        </p:grpSpPr>
        <p:sp>
          <p:nvSpPr>
            <p:cNvPr id="138" name="Cylinder 513">
              <a:extLst>
                <a:ext uri="{FF2B5EF4-FFF2-40B4-BE49-F238E27FC236}">
                  <a16:creationId xmlns:a16="http://schemas.microsoft.com/office/drawing/2014/main" id="{083E7DF8-FAC9-4E20-92F6-F6A541F7877D}"/>
                </a:ext>
              </a:extLst>
            </p:cNvPr>
            <p:cNvSpPr/>
            <p:nvPr/>
          </p:nvSpPr>
          <p:spPr bwMode="auto">
            <a:xfrm>
              <a:off x="5460618" y="1423528"/>
              <a:ext cx="361536" cy="474971"/>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P</a:t>
              </a:r>
            </a:p>
          </p:txBody>
        </p:sp>
        <p:grpSp>
          <p:nvGrpSpPr>
            <p:cNvPr id="139" name="Group 138">
              <a:extLst>
                <a:ext uri="{FF2B5EF4-FFF2-40B4-BE49-F238E27FC236}">
                  <a16:creationId xmlns:a16="http://schemas.microsoft.com/office/drawing/2014/main" id="{22681A27-BA97-4DE5-A3B4-16F862EAFE14}"/>
                </a:ext>
              </a:extLst>
            </p:cNvPr>
            <p:cNvGrpSpPr/>
            <p:nvPr/>
          </p:nvGrpSpPr>
          <p:grpSpPr>
            <a:xfrm>
              <a:off x="5890226" y="1545871"/>
              <a:ext cx="358361" cy="321508"/>
              <a:chOff x="1275510" y="6072184"/>
              <a:chExt cx="508602" cy="456298"/>
            </a:xfrm>
            <a:grpFill/>
          </p:grpSpPr>
          <p:grpSp>
            <p:nvGrpSpPr>
              <p:cNvPr id="140" name="Group 139">
                <a:extLst>
                  <a:ext uri="{FF2B5EF4-FFF2-40B4-BE49-F238E27FC236}">
                    <a16:creationId xmlns:a16="http://schemas.microsoft.com/office/drawing/2014/main" id="{7E05B010-84DD-4F47-8214-4D8B46FC7289}"/>
                  </a:ext>
                </a:extLst>
              </p:cNvPr>
              <p:cNvGrpSpPr/>
              <p:nvPr/>
            </p:nvGrpSpPr>
            <p:grpSpPr>
              <a:xfrm>
                <a:off x="1275510" y="6224584"/>
                <a:ext cx="508602" cy="151498"/>
                <a:chOff x="551886" y="4945335"/>
                <a:chExt cx="508602" cy="151498"/>
              </a:xfrm>
              <a:grpFill/>
            </p:grpSpPr>
            <p:sp>
              <p:nvSpPr>
                <p:cNvPr id="149" name="Rectangle 148">
                  <a:extLst>
                    <a:ext uri="{FF2B5EF4-FFF2-40B4-BE49-F238E27FC236}">
                      <a16:creationId xmlns:a16="http://schemas.microsoft.com/office/drawing/2014/main" id="{A43EA9EA-A184-43AE-9ACB-DA1DBDB6E3FD}"/>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D3DA30B4-86EC-4BCA-8802-8E7FA906E10B}"/>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1" name="Straight Connector 150">
                  <a:extLst>
                    <a:ext uri="{FF2B5EF4-FFF2-40B4-BE49-F238E27FC236}">
                      <a16:creationId xmlns:a16="http://schemas.microsoft.com/office/drawing/2014/main" id="{FF4FD53F-E08A-4F5F-B547-A18E4A43A0F5}"/>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EA5DC861-5673-49EA-AA34-2B482BE7839D}"/>
                  </a:ext>
                </a:extLst>
              </p:cNvPr>
              <p:cNvGrpSpPr/>
              <p:nvPr/>
            </p:nvGrpSpPr>
            <p:grpSpPr>
              <a:xfrm>
                <a:off x="1275510" y="6376984"/>
                <a:ext cx="508602" cy="151498"/>
                <a:chOff x="551886" y="4945335"/>
                <a:chExt cx="508602" cy="151498"/>
              </a:xfrm>
              <a:grpFill/>
            </p:grpSpPr>
            <p:sp>
              <p:nvSpPr>
                <p:cNvPr id="146" name="Rectangle 145">
                  <a:extLst>
                    <a:ext uri="{FF2B5EF4-FFF2-40B4-BE49-F238E27FC236}">
                      <a16:creationId xmlns:a16="http://schemas.microsoft.com/office/drawing/2014/main" id="{FDEDFB92-D18C-49F7-8FB2-735C159BBC2B}"/>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265E1234-2244-497E-81E7-CC5FD47ED95F}"/>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D9A40DC7-D943-4225-9591-DE6A7117B275}"/>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AE191D51-3C47-496C-AE43-62986A062008}"/>
                  </a:ext>
                </a:extLst>
              </p:cNvPr>
              <p:cNvGrpSpPr/>
              <p:nvPr/>
            </p:nvGrpSpPr>
            <p:grpSpPr>
              <a:xfrm>
                <a:off x="1275510" y="6072184"/>
                <a:ext cx="508602" cy="151498"/>
                <a:chOff x="551886" y="4945335"/>
                <a:chExt cx="508602" cy="151498"/>
              </a:xfrm>
              <a:grpFill/>
            </p:grpSpPr>
            <p:sp>
              <p:nvSpPr>
                <p:cNvPr id="143" name="Rectangle 142">
                  <a:extLst>
                    <a:ext uri="{FF2B5EF4-FFF2-40B4-BE49-F238E27FC236}">
                      <a16:creationId xmlns:a16="http://schemas.microsoft.com/office/drawing/2014/main" id="{A41BC973-C72B-4D67-A19E-58255918E306}"/>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79C6533-E213-41CD-ABD4-63F2C6C9501D}"/>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A3A14D5C-412D-4C14-90D1-E800FCE117AB}"/>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52" name="Group 151">
            <a:extLst>
              <a:ext uri="{FF2B5EF4-FFF2-40B4-BE49-F238E27FC236}">
                <a16:creationId xmlns:a16="http://schemas.microsoft.com/office/drawing/2014/main" id="{8C0FFD20-6BC0-4CD3-A41D-7DD9CDAF9506}"/>
              </a:ext>
            </a:extLst>
          </p:cNvPr>
          <p:cNvGrpSpPr/>
          <p:nvPr/>
        </p:nvGrpSpPr>
        <p:grpSpPr>
          <a:xfrm>
            <a:off x="10299555" y="2960502"/>
            <a:ext cx="787969" cy="474971"/>
            <a:chOff x="5460618" y="1423528"/>
            <a:chExt cx="787969" cy="474971"/>
          </a:xfrm>
          <a:noFill/>
        </p:grpSpPr>
        <p:sp>
          <p:nvSpPr>
            <p:cNvPr id="153" name="Cylinder 513">
              <a:extLst>
                <a:ext uri="{FF2B5EF4-FFF2-40B4-BE49-F238E27FC236}">
                  <a16:creationId xmlns:a16="http://schemas.microsoft.com/office/drawing/2014/main" id="{C9896F8A-2A88-4FD2-BE29-BBE00E484291}"/>
                </a:ext>
              </a:extLst>
            </p:cNvPr>
            <p:cNvSpPr/>
            <p:nvPr/>
          </p:nvSpPr>
          <p:spPr bwMode="auto">
            <a:xfrm>
              <a:off x="5460618" y="1423528"/>
              <a:ext cx="361536" cy="474971"/>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S</a:t>
              </a:r>
            </a:p>
          </p:txBody>
        </p:sp>
        <p:grpSp>
          <p:nvGrpSpPr>
            <p:cNvPr id="154" name="Group 153">
              <a:extLst>
                <a:ext uri="{FF2B5EF4-FFF2-40B4-BE49-F238E27FC236}">
                  <a16:creationId xmlns:a16="http://schemas.microsoft.com/office/drawing/2014/main" id="{93911250-2DCB-4350-B8FC-0871C1ADE044}"/>
                </a:ext>
              </a:extLst>
            </p:cNvPr>
            <p:cNvGrpSpPr/>
            <p:nvPr/>
          </p:nvGrpSpPr>
          <p:grpSpPr>
            <a:xfrm>
              <a:off x="5890226" y="1545871"/>
              <a:ext cx="358361" cy="321508"/>
              <a:chOff x="1275510" y="6072184"/>
              <a:chExt cx="508602" cy="456298"/>
            </a:xfrm>
            <a:grpFill/>
          </p:grpSpPr>
          <p:grpSp>
            <p:nvGrpSpPr>
              <p:cNvPr id="155" name="Group 154">
                <a:extLst>
                  <a:ext uri="{FF2B5EF4-FFF2-40B4-BE49-F238E27FC236}">
                    <a16:creationId xmlns:a16="http://schemas.microsoft.com/office/drawing/2014/main" id="{A6FFC1A4-4C14-4389-B7AC-2646DD948846}"/>
                  </a:ext>
                </a:extLst>
              </p:cNvPr>
              <p:cNvGrpSpPr/>
              <p:nvPr/>
            </p:nvGrpSpPr>
            <p:grpSpPr>
              <a:xfrm>
                <a:off x="1275510" y="6224584"/>
                <a:ext cx="508602" cy="151498"/>
                <a:chOff x="551886" y="4945335"/>
                <a:chExt cx="508602" cy="151498"/>
              </a:xfrm>
              <a:grpFill/>
            </p:grpSpPr>
            <p:sp>
              <p:nvSpPr>
                <p:cNvPr id="164" name="Rectangle 163">
                  <a:extLst>
                    <a:ext uri="{FF2B5EF4-FFF2-40B4-BE49-F238E27FC236}">
                      <a16:creationId xmlns:a16="http://schemas.microsoft.com/office/drawing/2014/main" id="{CFFEBE33-D18D-4249-87A2-EDFA953168B2}"/>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FACD4816-EB37-4BF4-8D14-703C49877CFF}"/>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6" name="Straight Connector 165">
                  <a:extLst>
                    <a:ext uri="{FF2B5EF4-FFF2-40B4-BE49-F238E27FC236}">
                      <a16:creationId xmlns:a16="http://schemas.microsoft.com/office/drawing/2014/main" id="{5C66A84F-A448-460F-B9A6-7422D850E1D8}"/>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90C3C498-1E61-45F2-94DC-65E0391E9F00}"/>
                  </a:ext>
                </a:extLst>
              </p:cNvPr>
              <p:cNvGrpSpPr/>
              <p:nvPr/>
            </p:nvGrpSpPr>
            <p:grpSpPr>
              <a:xfrm>
                <a:off x="1275510" y="6376984"/>
                <a:ext cx="508602" cy="151498"/>
                <a:chOff x="551886" y="4945335"/>
                <a:chExt cx="508602" cy="151498"/>
              </a:xfrm>
              <a:grpFill/>
            </p:grpSpPr>
            <p:sp>
              <p:nvSpPr>
                <p:cNvPr id="161" name="Rectangle 160">
                  <a:extLst>
                    <a:ext uri="{FF2B5EF4-FFF2-40B4-BE49-F238E27FC236}">
                      <a16:creationId xmlns:a16="http://schemas.microsoft.com/office/drawing/2014/main" id="{48B55B58-29B4-4534-B515-329C2567171E}"/>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32DD581F-8880-4F86-8B55-F78AE21242EB}"/>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3" name="Straight Connector 162">
                  <a:extLst>
                    <a:ext uri="{FF2B5EF4-FFF2-40B4-BE49-F238E27FC236}">
                      <a16:creationId xmlns:a16="http://schemas.microsoft.com/office/drawing/2014/main" id="{D4B62CE0-2975-45A2-B800-68769855C596}"/>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BA4C05C4-E5DC-476D-B8AC-BDD5629A168E}"/>
                  </a:ext>
                </a:extLst>
              </p:cNvPr>
              <p:cNvGrpSpPr/>
              <p:nvPr/>
            </p:nvGrpSpPr>
            <p:grpSpPr>
              <a:xfrm>
                <a:off x="1275510" y="6072184"/>
                <a:ext cx="508602" cy="151498"/>
                <a:chOff x="551886" y="4945335"/>
                <a:chExt cx="508602" cy="151498"/>
              </a:xfrm>
              <a:grpFill/>
            </p:grpSpPr>
            <p:sp>
              <p:nvSpPr>
                <p:cNvPr id="158" name="Rectangle 157">
                  <a:extLst>
                    <a:ext uri="{FF2B5EF4-FFF2-40B4-BE49-F238E27FC236}">
                      <a16:creationId xmlns:a16="http://schemas.microsoft.com/office/drawing/2014/main" id="{75418A90-C29F-4E89-9892-846FF7903F01}"/>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218364ED-C2DC-46D9-9243-A6990486E6EC}"/>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93236873-A196-4080-976D-FB2509BE6614}"/>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cxnSp>
        <p:nvCxnSpPr>
          <p:cNvPr id="167" name="Straight Arrow Connector 166">
            <a:extLst>
              <a:ext uri="{FF2B5EF4-FFF2-40B4-BE49-F238E27FC236}">
                <a16:creationId xmlns:a16="http://schemas.microsoft.com/office/drawing/2014/main" id="{EAFEACC5-B4AB-46E6-ACE9-7A352537197C}"/>
              </a:ext>
            </a:extLst>
          </p:cNvPr>
          <p:cNvCxnSpPr>
            <a:cxnSpLocks/>
          </p:cNvCxnSpPr>
          <p:nvPr/>
        </p:nvCxnSpPr>
        <p:spPr>
          <a:xfrm>
            <a:off x="7779125" y="2144486"/>
            <a:ext cx="1266292"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606002-619D-4042-A616-C819F07F7791}"/>
              </a:ext>
            </a:extLst>
          </p:cNvPr>
          <p:cNvCxnSpPr>
            <a:cxnSpLocks/>
          </p:cNvCxnSpPr>
          <p:nvPr/>
        </p:nvCxnSpPr>
        <p:spPr>
          <a:xfrm>
            <a:off x="8932114" y="3253429"/>
            <a:ext cx="128057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913EEA4-DB73-4AD8-963D-DF20166A3B64}"/>
              </a:ext>
            </a:extLst>
          </p:cNvPr>
          <p:cNvCxnSpPr>
            <a:cxnSpLocks/>
            <a:stCxn id="118" idx="3"/>
            <a:endCxn id="138" idx="1"/>
          </p:cNvCxnSpPr>
          <p:nvPr/>
        </p:nvCxnSpPr>
        <p:spPr>
          <a:xfrm rot="16200000" flipH="1">
            <a:off x="7546805" y="2234538"/>
            <a:ext cx="395640" cy="925332"/>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8868B66-9EAE-47CB-BC19-499C7B41D368}"/>
              </a:ext>
            </a:extLst>
          </p:cNvPr>
          <p:cNvCxnSpPr/>
          <p:nvPr/>
        </p:nvCxnSpPr>
        <p:spPr>
          <a:xfrm>
            <a:off x="3078641" y="2266713"/>
            <a:ext cx="4899867" cy="957549"/>
          </a:xfrm>
          <a:prstGeom prst="bentConnector3">
            <a:avLst>
              <a:gd name="adj1" fmla="val 68069"/>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43447AE8-F779-4D43-9943-8A0FB38B62F5}"/>
              </a:ext>
            </a:extLst>
          </p:cNvPr>
          <p:cNvCxnSpPr/>
          <p:nvPr/>
        </p:nvCxnSpPr>
        <p:spPr>
          <a:xfrm rot="5400000" flipH="1" flipV="1">
            <a:off x="8773130" y="2564224"/>
            <a:ext cx="737822" cy="419854"/>
          </a:xfrm>
          <a:prstGeom prst="bentConnector3">
            <a:avLst>
              <a:gd name="adj1" fmla="val -655"/>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A3E5689-8421-4BA6-A10A-9860F791E004}"/>
              </a:ext>
            </a:extLst>
          </p:cNvPr>
          <p:cNvSpPr txBox="1">
            <a:spLocks/>
          </p:cNvSpPr>
          <p:nvPr/>
        </p:nvSpPr>
        <p:spPr>
          <a:xfrm>
            <a:off x="465123" y="220108"/>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Built in High Availability Platform</a:t>
            </a:r>
          </a:p>
        </p:txBody>
      </p:sp>
    </p:spTree>
    <p:extLst>
      <p:ext uri="{BB962C8B-B14F-4D97-AF65-F5344CB8AC3E}">
        <p14:creationId xmlns:p14="http://schemas.microsoft.com/office/powerpoint/2010/main" val="607005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67"/>
                                        </p:tgtEl>
                                      </p:cBhvr>
                                    </p:animEffect>
                                    <p:set>
                                      <p:cBhvr>
                                        <p:cTn id="10" dur="1" fill="hold">
                                          <p:stCondLst>
                                            <p:cond delay="499"/>
                                          </p:stCondLst>
                                        </p:cTn>
                                        <p:tgtEl>
                                          <p:spTgt spid="167"/>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750"/>
                                        <p:tgtEl>
                                          <p:spTgt spid="39"/>
                                        </p:tgtEl>
                                      </p:cBhvr>
                                    </p:animEffect>
                                  </p:childTnLst>
                                </p:cTn>
                              </p:par>
                              <p:par>
                                <p:cTn id="19" presetID="10" presetClass="exit" presetSubtype="0" fill="hold" nodeType="withEffect">
                                  <p:stCondLst>
                                    <p:cond delay="0"/>
                                  </p:stCondLst>
                                  <p:childTnLst>
                                    <p:animEffect transition="out" filter="fade">
                                      <p:cBhvr>
                                        <p:cTn id="20" dur="500"/>
                                        <p:tgtEl>
                                          <p:spTgt spid="102"/>
                                        </p:tgtEl>
                                      </p:cBhvr>
                                    </p:animEffect>
                                    <p:set>
                                      <p:cBhvr>
                                        <p:cTn id="21" dur="1" fill="hold">
                                          <p:stCondLst>
                                            <p:cond delay="499"/>
                                          </p:stCondLst>
                                        </p:cTn>
                                        <p:tgtEl>
                                          <p:spTgt spid="10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8" fill="hold" nodeType="with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wipe(left)">
                                      <p:cBhvr>
                                        <p:cTn id="29" dur="500"/>
                                        <p:tgtEl>
                                          <p:spTgt spid="168"/>
                                        </p:tgtEl>
                                      </p:cBhvr>
                                    </p:animEffect>
                                  </p:childTnLst>
                                </p:cTn>
                              </p:par>
                              <p:par>
                                <p:cTn id="30" presetID="10" presetClass="entr" presetSubtype="0" fill="hold" nodeType="withEffect">
                                  <p:stCondLst>
                                    <p:cond delay="250"/>
                                  </p:stCondLst>
                                  <p:childTnLst>
                                    <p:set>
                                      <p:cBhvr>
                                        <p:cTn id="31" dur="1" fill="hold">
                                          <p:stCondLst>
                                            <p:cond delay="0"/>
                                          </p:stCondLst>
                                        </p:cTn>
                                        <p:tgtEl>
                                          <p:spTgt spid="152"/>
                                        </p:tgtEl>
                                        <p:attrNameLst>
                                          <p:attrName>style.visibility</p:attrName>
                                        </p:attrNameLst>
                                      </p:cBhvr>
                                      <p:to>
                                        <p:strVal val="visible"/>
                                      </p:to>
                                    </p:set>
                                    <p:animEffect transition="in" filter="fade">
                                      <p:cBhvr>
                                        <p:cTn id="32" dur="500"/>
                                        <p:tgtEl>
                                          <p:spTgt spid="1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
                                            <p:txEl>
                                              <p:pRg st="1" end="1"/>
                                            </p:txEl>
                                          </p:spTgt>
                                        </p:tgtEl>
                                        <p:attrNameLst>
                                          <p:attrName>style.visibility</p:attrName>
                                        </p:attrNameLst>
                                      </p:cBhvr>
                                      <p:to>
                                        <p:strVal val="visible"/>
                                      </p:to>
                                    </p:set>
                                    <p:animEffect transition="in" filter="fade">
                                      <p:cBhvr>
                                        <p:cTn id="37" dur="500"/>
                                        <p:tgtEl>
                                          <p:spTgt spid="75">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5">
                                            <p:txEl>
                                              <p:pRg st="2" end="2"/>
                                            </p:txEl>
                                          </p:spTgt>
                                        </p:tgtEl>
                                        <p:attrNameLst>
                                          <p:attrName>style.visibility</p:attrName>
                                        </p:attrNameLst>
                                      </p:cBhvr>
                                      <p:to>
                                        <p:strVal val="visible"/>
                                      </p:to>
                                    </p:set>
                                    <p:animEffect transition="in" filter="fade">
                                      <p:cBhvr>
                                        <p:cTn id="40" dur="500"/>
                                        <p:tgtEl>
                                          <p:spTgt spid="75">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5">
                                            <p:txEl>
                                              <p:pRg st="3" end="3"/>
                                            </p:txEl>
                                          </p:spTgt>
                                        </p:tgtEl>
                                        <p:attrNameLst>
                                          <p:attrName>style.visibility</p:attrName>
                                        </p:attrNameLst>
                                      </p:cBhvr>
                                      <p:to>
                                        <p:strVal val="visible"/>
                                      </p:to>
                                    </p:set>
                                    <p:animEffect transition="in" filter="fade">
                                      <p:cBhvr>
                                        <p:cTn id="43" dur="500"/>
                                        <p:tgtEl>
                                          <p:spTgt spid="75">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5">
                                            <p:txEl>
                                              <p:pRg st="4" end="4"/>
                                            </p:txEl>
                                          </p:spTgt>
                                        </p:tgtEl>
                                        <p:attrNameLst>
                                          <p:attrName>style.visibility</p:attrName>
                                        </p:attrNameLst>
                                      </p:cBhvr>
                                      <p:to>
                                        <p:strVal val="visible"/>
                                      </p:to>
                                    </p:set>
                                    <p:animEffect transition="in" filter="fade">
                                      <p:cBhvr>
                                        <p:cTn id="46" dur="500"/>
                                        <p:tgtEl>
                                          <p:spTgt spid="75">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5">
                                            <p:txEl>
                                              <p:pRg st="5" end="5"/>
                                            </p:txEl>
                                          </p:spTgt>
                                        </p:tgtEl>
                                        <p:attrNameLst>
                                          <p:attrName>style.visibility</p:attrName>
                                        </p:attrNameLst>
                                      </p:cBhvr>
                                      <p:to>
                                        <p:strVal val="visible"/>
                                      </p:to>
                                    </p:set>
                                    <p:animEffect transition="in" filter="fade">
                                      <p:cBhvr>
                                        <p:cTn id="49" dur="500"/>
                                        <p:tgtEl>
                                          <p:spTgt spid="75">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5">
                                            <p:txEl>
                                              <p:pRg st="6" end="6"/>
                                            </p:txEl>
                                          </p:spTgt>
                                        </p:tgtEl>
                                        <p:attrNameLst>
                                          <p:attrName>style.visibility</p:attrName>
                                        </p:attrNameLst>
                                      </p:cBhvr>
                                      <p:to>
                                        <p:strVal val="visible"/>
                                      </p:to>
                                    </p:set>
                                    <p:animEffect transition="in" filter="fade">
                                      <p:cBhvr>
                                        <p:cTn id="52" dur="500"/>
                                        <p:tgtEl>
                                          <p:spTgt spid="75">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5">
                                            <p:txEl>
                                              <p:pRg st="7" end="7"/>
                                            </p:txEl>
                                          </p:spTgt>
                                        </p:tgtEl>
                                        <p:attrNameLst>
                                          <p:attrName>style.visibility</p:attrName>
                                        </p:attrNameLst>
                                      </p:cBhvr>
                                      <p:to>
                                        <p:strVal val="visible"/>
                                      </p:to>
                                    </p:set>
                                    <p:animEffect transition="in" filter="fade">
                                      <p:cBhvr>
                                        <p:cTn id="55" dur="500"/>
                                        <p:tgtEl>
                                          <p:spTgt spid="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270691" y="232954"/>
            <a:ext cx="5188325" cy="861774"/>
          </a:xfrm>
          <a:prstGeom prst="rect">
            <a:avLst/>
          </a:prstGeom>
        </p:spPr>
        <p:txBody>
          <a:bodyPr vert="horz" wrap="square" lIns="0" tIns="0" rIns="0" bIns="0" rtlCol="0" anchor="t">
            <a:no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w="3175">
                  <a:noFill/>
                </a:ln>
                <a:solidFill>
                  <a:srgbClr val="1A1A1A"/>
                </a:solidFill>
                <a:effectLst/>
                <a:uLnTx/>
                <a:uFillTx/>
                <a:latin typeface="Segoe UI Semibold"/>
                <a:ea typeface="+mn-ea"/>
                <a:cs typeface="Segoe UI Semilight" panose="020B0402040204020203" pitchFamily="34" charset="0"/>
              </a:rPr>
              <a:t>HA for Basic, Standard, and General Purpose</a:t>
            </a:r>
          </a:p>
        </p:txBody>
      </p:sp>
      <p:sp>
        <p:nvSpPr>
          <p:cNvPr id="8" name="TextBox 7">
            <a:extLst>
              <a:ext uri="{FF2B5EF4-FFF2-40B4-BE49-F238E27FC236}">
                <a16:creationId xmlns:a16="http://schemas.microsoft.com/office/drawing/2014/main" id="{C56767AD-1FF7-4685-9BDC-A07F75CA922A}"/>
              </a:ext>
            </a:extLst>
          </p:cNvPr>
          <p:cNvSpPr txBox="1"/>
          <p:nvPr/>
        </p:nvSpPr>
        <p:spPr>
          <a:xfrm>
            <a:off x="601749" y="1952974"/>
            <a:ext cx="4380412" cy="379770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243A5E"/>
                </a:solidFill>
                <a:effectLst/>
                <a:uLnTx/>
                <a:uFillTx/>
                <a:latin typeface="Segoe UI"/>
                <a:ea typeface="+mn-ea"/>
                <a:cs typeface="+mn-cs"/>
              </a:rPr>
              <a:t>Remote storage provides data redundancy within a datacenter</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243A5E"/>
                </a:solidFill>
                <a:effectLst/>
                <a:uLnTx/>
                <a:uFillTx/>
                <a:latin typeface="Segoe UI"/>
                <a:ea typeface="+mn-ea"/>
                <a:cs typeface="+mn-cs"/>
              </a:rPr>
              <a:t>Recovery depends on spare capacity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8661C5">
                  <a:lumMod val="50000"/>
                </a:srgbClr>
              </a:soli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825D7B18-866F-4CB5-9A54-816807F7F72D}"/>
              </a:ext>
            </a:extLst>
          </p:cNvPr>
          <p:cNvPicPr>
            <a:picLocks noChangeAspect="1"/>
          </p:cNvPicPr>
          <p:nvPr/>
        </p:nvPicPr>
        <p:blipFill rotWithShape="1">
          <a:blip r:embed="rId3">
            <a:extLst>
              <a:ext uri="{28A0092B-C50C-407E-A947-70E740481C1C}">
                <a14:useLocalDpi xmlns:a14="http://schemas.microsoft.com/office/drawing/2010/main" val="0"/>
              </a:ext>
            </a:extLst>
          </a:blip>
          <a:srcRect l="804" t="717" r="2251" b="2329"/>
          <a:stretch/>
        </p:blipFill>
        <p:spPr>
          <a:xfrm>
            <a:off x="5918303" y="351391"/>
            <a:ext cx="5933278" cy="6161315"/>
          </a:xfrm>
          <a:prstGeom prst="rect">
            <a:avLst/>
          </a:prstGeom>
        </p:spPr>
      </p:pic>
    </p:spTree>
    <p:extLst>
      <p:ext uri="{BB962C8B-B14F-4D97-AF65-F5344CB8AC3E}">
        <p14:creationId xmlns:p14="http://schemas.microsoft.com/office/powerpoint/2010/main" val="10592484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284619" y="88445"/>
            <a:ext cx="5014672" cy="1107996"/>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HA for Business Critical and Premium</a:t>
            </a:r>
          </a:p>
        </p:txBody>
      </p:sp>
      <p:sp>
        <p:nvSpPr>
          <p:cNvPr id="3" name="TextBox 2">
            <a:extLst>
              <a:ext uri="{FF2B5EF4-FFF2-40B4-BE49-F238E27FC236}">
                <a16:creationId xmlns:a16="http://schemas.microsoft.com/office/drawing/2014/main" id="{E95B10AC-D0CE-4A74-90A4-59E25D55300A}"/>
              </a:ext>
            </a:extLst>
          </p:cNvPr>
          <p:cNvSpPr txBox="1"/>
          <p:nvPr/>
        </p:nvSpPr>
        <p:spPr>
          <a:xfrm>
            <a:off x="601748" y="1952974"/>
            <a:ext cx="4916171" cy="315137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243A5E"/>
                </a:solidFill>
                <a:effectLst/>
                <a:uLnTx/>
                <a:uFillTx/>
                <a:latin typeface="Segoe UI"/>
                <a:ea typeface="+mn-ea"/>
                <a:cs typeface="+mn-cs"/>
              </a:rPr>
              <a:t>Replicas automatically created</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243A5E"/>
                </a:solidFill>
                <a:effectLst/>
                <a:uLnTx/>
                <a:uFillTx/>
                <a:latin typeface="Segoe UI"/>
                <a:ea typeface="+mn-ea"/>
                <a:cs typeface="+mn-cs"/>
              </a:rPr>
              <a:t>AlwaysON</a:t>
            </a:r>
            <a:r>
              <a:rPr kumimoji="0" lang="en-US" sz="2800" b="0" i="0" u="none" strike="noStrike" kern="1200" cap="none" spc="0" normalizeH="0" baseline="0" noProof="0" dirty="0">
                <a:ln>
                  <a:noFill/>
                </a:ln>
                <a:solidFill>
                  <a:srgbClr val="243A5E"/>
                </a:solidFill>
                <a:effectLst/>
                <a:uLnTx/>
                <a:uFillTx/>
                <a:latin typeface="Segoe UI"/>
                <a:ea typeface="+mn-ea"/>
                <a:cs typeface="+mn-cs"/>
              </a:rPr>
              <a:t> replication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243A5E"/>
                </a:solidFill>
                <a:effectLst/>
                <a:uLnTx/>
                <a:uFillTx/>
                <a:latin typeface="Segoe UI"/>
                <a:ea typeface="+mn-ea"/>
                <a:cs typeface="+mn-cs"/>
              </a:rPr>
              <a:t>Automatic failover</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sng" strike="noStrike" kern="1200" cap="none" spc="0" normalizeH="0" baseline="0" noProof="0" dirty="0">
                <a:ln>
                  <a:noFill/>
                </a:ln>
                <a:solidFill>
                  <a:srgbClr val="243A5E"/>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Read Scale-Out</a:t>
            </a:r>
            <a:endParaRPr kumimoji="0" lang="en-US" sz="2800" b="0" i="0" u="none" strike="noStrike" kern="1200" cap="none" spc="0" normalizeH="0" baseline="0" noProof="0" dirty="0">
              <a:ln>
                <a:noFill/>
              </a:ln>
              <a:solidFill>
                <a:srgbClr val="243A5E"/>
              </a:solidFill>
              <a:effectLst/>
              <a:uLnTx/>
              <a:uFillTx/>
              <a:latin typeface="Segoe UI"/>
              <a:ea typeface="+mn-ea"/>
              <a:cs typeface="+mn-cs"/>
            </a:endParaRPr>
          </a:p>
        </p:txBody>
      </p:sp>
      <p:pic>
        <p:nvPicPr>
          <p:cNvPr id="7" name="Picture 6" descr="A picture containing screenshot&#10;&#10;Description automatically generated">
            <a:extLst>
              <a:ext uri="{FF2B5EF4-FFF2-40B4-BE49-F238E27FC236}">
                <a16:creationId xmlns:a16="http://schemas.microsoft.com/office/drawing/2014/main" id="{3C10D3E0-1860-438C-AC89-8270280414DE}"/>
              </a:ext>
            </a:extLst>
          </p:cNvPr>
          <p:cNvPicPr>
            <a:picLocks noChangeAspect="1"/>
          </p:cNvPicPr>
          <p:nvPr/>
        </p:nvPicPr>
        <p:blipFill rotWithShape="1">
          <a:blip r:embed="rId4">
            <a:extLst>
              <a:ext uri="{28A0092B-C50C-407E-A947-70E740481C1C}">
                <a14:useLocalDpi xmlns:a14="http://schemas.microsoft.com/office/drawing/2010/main" val="0"/>
              </a:ext>
            </a:extLst>
          </a:blip>
          <a:srcRect l="1240" t="937" r="1085" b="1562"/>
          <a:stretch/>
        </p:blipFill>
        <p:spPr>
          <a:xfrm>
            <a:off x="5517920" y="413669"/>
            <a:ext cx="6316372" cy="6251531"/>
          </a:xfrm>
          <a:prstGeom prst="rect">
            <a:avLst/>
          </a:prstGeom>
        </p:spPr>
      </p:pic>
    </p:spTree>
    <p:extLst>
      <p:ext uri="{BB962C8B-B14F-4D97-AF65-F5344CB8AC3E}">
        <p14:creationId xmlns:p14="http://schemas.microsoft.com/office/powerpoint/2010/main" val="32180785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5F55D6-21F1-4B43-B303-740D7F91F084}"/>
              </a:ext>
            </a:extLst>
          </p:cNvPr>
          <p:cNvSpPr txBox="1">
            <a:spLocks/>
          </p:cNvSpPr>
          <p:nvPr/>
        </p:nvSpPr>
        <p:spPr>
          <a:xfrm>
            <a:off x="214792" y="221313"/>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HA for Hyperscale</a:t>
            </a:r>
          </a:p>
        </p:txBody>
      </p:sp>
      <p:sp>
        <p:nvSpPr>
          <p:cNvPr id="7" name="TextBox 6">
            <a:extLst>
              <a:ext uri="{FF2B5EF4-FFF2-40B4-BE49-F238E27FC236}">
                <a16:creationId xmlns:a16="http://schemas.microsoft.com/office/drawing/2014/main" id="{4058C36D-EF5D-4169-801E-73EFF846FF70}"/>
              </a:ext>
            </a:extLst>
          </p:cNvPr>
          <p:cNvSpPr txBox="1"/>
          <p:nvPr/>
        </p:nvSpPr>
        <p:spPr>
          <a:xfrm>
            <a:off x="645618" y="2246608"/>
            <a:ext cx="2799212" cy="3349507"/>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72C4">
                    <a:lumMod val="50000"/>
                  </a:srgbClr>
                </a:solidFill>
                <a:effectLst/>
                <a:uLnTx/>
                <a:uFillTx/>
                <a:latin typeface="Calibri" panose="020F0502020204030204"/>
                <a:ea typeface="+mn-ea"/>
                <a:cs typeface="+mn-cs"/>
              </a:rPr>
              <a:t>Separated compute and storage</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72C4">
                    <a:lumMod val="50000"/>
                  </a:srgbClr>
                </a:solidFill>
                <a:effectLst/>
                <a:uLnTx/>
                <a:uFillTx/>
                <a:latin typeface="Calibri" panose="020F0502020204030204"/>
                <a:ea typeface="+mn-ea"/>
                <a:cs typeface="+mn-cs"/>
              </a:rPr>
              <a:t>Paired page servers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72C4">
                    <a:lumMod val="50000"/>
                  </a:srgbClr>
                </a:solidFill>
                <a:effectLst/>
                <a:uLnTx/>
                <a:uFillTx/>
                <a:latin typeface="Calibri" panose="020F0502020204030204"/>
                <a:ea typeface="+mn-ea"/>
                <a:cs typeface="+mn-cs"/>
              </a:rPr>
              <a:t>Redundant log and data storage</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4472C4">
                  <a:lumMod val="50000"/>
                </a:srgbClr>
              </a:solidFill>
              <a:effectLst/>
              <a:uLnTx/>
              <a:uFillTx/>
              <a:latin typeface="Calibri" panose="020F0502020204030204"/>
              <a:ea typeface="+mn-ea"/>
              <a:cs typeface="+mn-cs"/>
            </a:endParaRPr>
          </a:p>
        </p:txBody>
      </p:sp>
      <p:pic>
        <p:nvPicPr>
          <p:cNvPr id="9" name="Picture 8" descr="A screenshot of a cell phone&#10;&#10;Description automatically generated">
            <a:extLst>
              <a:ext uri="{FF2B5EF4-FFF2-40B4-BE49-F238E27FC236}">
                <a16:creationId xmlns:a16="http://schemas.microsoft.com/office/drawing/2014/main" id="{2F0037B7-4584-4723-A918-9BD01C047F4E}"/>
              </a:ext>
            </a:extLst>
          </p:cNvPr>
          <p:cNvPicPr>
            <a:picLocks noChangeAspect="1"/>
          </p:cNvPicPr>
          <p:nvPr/>
        </p:nvPicPr>
        <p:blipFill rotWithShape="1">
          <a:blip r:embed="rId3">
            <a:extLst>
              <a:ext uri="{28A0092B-C50C-407E-A947-70E740481C1C}">
                <a14:useLocalDpi xmlns:a14="http://schemas.microsoft.com/office/drawing/2010/main" val="0"/>
              </a:ext>
            </a:extLst>
          </a:blip>
          <a:srcRect l="451" t="725" r="739" b="835"/>
          <a:stretch/>
        </p:blipFill>
        <p:spPr>
          <a:xfrm>
            <a:off x="3718560" y="1064622"/>
            <a:ext cx="8368937" cy="4728755"/>
          </a:xfrm>
          <a:prstGeom prst="rect">
            <a:avLst/>
          </a:prstGeom>
          <a:ln>
            <a:noFill/>
          </a:ln>
        </p:spPr>
      </p:pic>
    </p:spTree>
    <p:extLst>
      <p:ext uri="{BB962C8B-B14F-4D97-AF65-F5344CB8AC3E}">
        <p14:creationId xmlns:p14="http://schemas.microsoft.com/office/powerpoint/2010/main" val="185935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7622A5-6FED-495C-8FE7-20A85B96C145}"/>
              </a:ext>
            </a:extLst>
          </p:cNvPr>
          <p:cNvSpPr/>
          <p:nvPr/>
        </p:nvSpPr>
        <p:spPr>
          <a:xfrm>
            <a:off x="417717" y="1203774"/>
            <a:ext cx="9685262" cy="6462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404040"/>
                </a:solidFill>
                <a:effectLst/>
                <a:uLnTx/>
                <a:uFillTx/>
                <a:latin typeface="Segoe UI" panose="020B0502040204020203" pitchFamily="34" charset="0"/>
                <a:ea typeface="+mn-ea"/>
                <a:cs typeface="+mn-cs"/>
              </a:rPr>
              <a:t>Availability Zones is a high availability offering that protects applications against datacenter level failures.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496DA0EB-743C-4910-99DB-CDFFC50573A5}"/>
              </a:ext>
              <a:ext uri="{C183D7F6-B498-43B3-948B-1728B52AA6E4}">
                <adec:decorative xmlns:adec="http://schemas.microsoft.com/office/drawing/2017/decorative" val="1"/>
              </a:ext>
            </a:extLst>
          </p:cNvPr>
          <p:cNvSpPr/>
          <p:nvPr/>
        </p:nvSpPr>
        <p:spPr bwMode="auto">
          <a:xfrm>
            <a:off x="8158369" y="1897767"/>
            <a:ext cx="4032768" cy="2688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descr="dotted line">
            <a:extLst>
              <a:ext uri="{FF2B5EF4-FFF2-40B4-BE49-F238E27FC236}">
                <a16:creationId xmlns:a16="http://schemas.microsoft.com/office/drawing/2014/main" id="{DACBC978-6C99-4E93-B74E-A5154C69524A}"/>
              </a:ext>
            </a:extLst>
          </p:cNvPr>
          <p:cNvCxnSpPr>
            <a:cxnSpLocks/>
            <a:endCxn id="61" idx="3"/>
          </p:cNvCxnSpPr>
          <p:nvPr/>
        </p:nvCxnSpPr>
        <p:spPr>
          <a:xfrm flipV="1">
            <a:off x="9653651" y="2977395"/>
            <a:ext cx="225560" cy="427950"/>
          </a:xfrm>
          <a:prstGeom prst="line">
            <a:avLst/>
          </a:prstGeom>
          <a:no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7" name="Straight Connector 56" descr="dotted line">
            <a:extLst>
              <a:ext uri="{FF2B5EF4-FFF2-40B4-BE49-F238E27FC236}">
                <a16:creationId xmlns:a16="http://schemas.microsoft.com/office/drawing/2014/main" id="{7E00EB3B-390F-46A4-8AEF-3CFC400C7387}"/>
              </a:ext>
            </a:extLst>
          </p:cNvPr>
          <p:cNvCxnSpPr>
            <a:cxnSpLocks/>
          </p:cNvCxnSpPr>
          <p:nvPr/>
        </p:nvCxnSpPr>
        <p:spPr>
          <a:xfrm flipH="1" flipV="1">
            <a:off x="10538395" y="2926417"/>
            <a:ext cx="253653" cy="478928"/>
          </a:xfrm>
          <a:prstGeom prst="line">
            <a:avLst/>
          </a:prstGeom>
          <a:no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8" name="Straight Connector 57" descr="dotted line">
            <a:extLst>
              <a:ext uri="{FF2B5EF4-FFF2-40B4-BE49-F238E27FC236}">
                <a16:creationId xmlns:a16="http://schemas.microsoft.com/office/drawing/2014/main" id="{FF2E6D06-BBA6-426E-81A8-D90D56811604}"/>
              </a:ext>
            </a:extLst>
          </p:cNvPr>
          <p:cNvCxnSpPr>
            <a:cxnSpLocks/>
            <a:stCxn id="59" idx="2"/>
            <a:endCxn id="60" idx="6"/>
          </p:cNvCxnSpPr>
          <p:nvPr/>
        </p:nvCxnSpPr>
        <p:spPr>
          <a:xfrm flipH="1">
            <a:off x="9912648" y="3816195"/>
            <a:ext cx="524209" cy="0"/>
          </a:xfrm>
          <a:prstGeom prst="line">
            <a:avLst/>
          </a:prstGeom>
          <a:no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9" name="Oval 58" descr="Circle">
            <a:extLst>
              <a:ext uri="{FF2B5EF4-FFF2-40B4-BE49-F238E27FC236}">
                <a16:creationId xmlns:a16="http://schemas.microsoft.com/office/drawing/2014/main" id="{10E449A0-F439-4605-A66D-06E37252C1C7}"/>
              </a:ext>
            </a:extLst>
          </p:cNvPr>
          <p:cNvSpPr/>
          <p:nvPr/>
        </p:nvSpPr>
        <p:spPr bwMode="auto">
          <a:xfrm>
            <a:off x="10436856" y="3398688"/>
            <a:ext cx="835925" cy="835015"/>
          </a:xfrm>
          <a:prstGeom prst="ellipse">
            <a:avLst/>
          </a:prstGeom>
          <a:solidFill>
            <a:srgbClr val="0070C0"/>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Oval 59" descr="Circle">
            <a:extLst>
              <a:ext uri="{FF2B5EF4-FFF2-40B4-BE49-F238E27FC236}">
                <a16:creationId xmlns:a16="http://schemas.microsoft.com/office/drawing/2014/main" id="{FC8E5210-E4EE-4C02-896D-3A6B6ED5D9E5}"/>
              </a:ext>
            </a:extLst>
          </p:cNvPr>
          <p:cNvSpPr/>
          <p:nvPr/>
        </p:nvSpPr>
        <p:spPr bwMode="auto">
          <a:xfrm>
            <a:off x="9076724" y="3398688"/>
            <a:ext cx="835925" cy="835015"/>
          </a:xfrm>
          <a:prstGeom prst="ellipse">
            <a:avLst/>
          </a:prstGeom>
          <a:solidFill>
            <a:srgbClr val="0070C0"/>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61" name="Oval 60" descr="Circle">
            <a:extLst>
              <a:ext uri="{FF2B5EF4-FFF2-40B4-BE49-F238E27FC236}">
                <a16:creationId xmlns:a16="http://schemas.microsoft.com/office/drawing/2014/main" id="{A8AEEB4A-F348-4599-8AD4-74F91B07C362}"/>
              </a:ext>
            </a:extLst>
          </p:cNvPr>
          <p:cNvSpPr/>
          <p:nvPr/>
        </p:nvSpPr>
        <p:spPr bwMode="auto">
          <a:xfrm>
            <a:off x="9756792" y="2264668"/>
            <a:ext cx="835925" cy="835015"/>
          </a:xfrm>
          <a:prstGeom prst="ellipse">
            <a:avLst/>
          </a:prstGeom>
          <a:solidFill>
            <a:srgbClr val="0070C0"/>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96319DFC-082A-4D6A-86BA-FCE63895DDD0}"/>
              </a:ext>
              <a:ext uri="{C183D7F6-B498-43B3-948B-1728B52AA6E4}">
                <adec:decorative xmlns:adec="http://schemas.microsoft.com/office/drawing/2017/decorative" val="1"/>
              </a:ext>
            </a:extLst>
          </p:cNvPr>
          <p:cNvSpPr/>
          <p:nvPr/>
        </p:nvSpPr>
        <p:spPr bwMode="auto">
          <a:xfrm>
            <a:off x="4708" y="1897767"/>
            <a:ext cx="4032768" cy="2688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B808CAD4-FA8A-4B23-B179-E023E555EDE6}"/>
              </a:ext>
              <a:ext uri="{C183D7F6-B498-43B3-948B-1728B52AA6E4}">
                <adec:decorative xmlns:adec="http://schemas.microsoft.com/office/drawing/2017/decorative" val="1"/>
              </a:ext>
            </a:extLst>
          </p:cNvPr>
          <p:cNvSpPr/>
          <p:nvPr/>
        </p:nvSpPr>
        <p:spPr bwMode="auto">
          <a:xfrm>
            <a:off x="4080482" y="1897767"/>
            <a:ext cx="4032768" cy="2688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descr="Circle">
            <a:extLst>
              <a:ext uri="{FF2B5EF4-FFF2-40B4-BE49-F238E27FC236}">
                <a16:creationId xmlns:a16="http://schemas.microsoft.com/office/drawing/2014/main" id="{DF8485E2-6803-49F2-9058-6061D28C49C9}"/>
              </a:ext>
            </a:extLst>
          </p:cNvPr>
          <p:cNvSpPr/>
          <p:nvPr/>
        </p:nvSpPr>
        <p:spPr bwMode="auto">
          <a:xfrm>
            <a:off x="5255147" y="2407470"/>
            <a:ext cx="1683435" cy="1683430"/>
          </a:xfrm>
          <a:prstGeom prst="ellipse">
            <a:avLst/>
          </a:pr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64" descr="Three clouds with gears in each cloud">
            <a:extLst>
              <a:ext uri="{FF2B5EF4-FFF2-40B4-BE49-F238E27FC236}">
                <a16:creationId xmlns:a16="http://schemas.microsoft.com/office/drawing/2014/main" id="{F76A30DB-D084-4284-9AAA-489309A03DCD}"/>
              </a:ext>
            </a:extLst>
          </p:cNvPr>
          <p:cNvGrpSpPr/>
          <p:nvPr/>
        </p:nvGrpSpPr>
        <p:grpSpPr>
          <a:xfrm>
            <a:off x="9187636" y="2424315"/>
            <a:ext cx="1974234" cy="1649738"/>
            <a:chOff x="9371879" y="2575888"/>
            <a:chExt cx="2014393" cy="1683296"/>
          </a:xfrm>
        </p:grpSpPr>
        <p:grpSp>
          <p:nvGrpSpPr>
            <p:cNvPr id="66" name="Group 4">
              <a:extLst>
                <a:ext uri="{FF2B5EF4-FFF2-40B4-BE49-F238E27FC236}">
                  <a16:creationId xmlns:a16="http://schemas.microsoft.com/office/drawing/2014/main" id="{EE685CB3-F5B6-4271-8836-ECC9F9EAD970}"/>
                </a:ext>
              </a:extLst>
            </p:cNvPr>
            <p:cNvGrpSpPr>
              <a:grpSpLocks noChangeAspect="1"/>
            </p:cNvGrpSpPr>
            <p:nvPr/>
          </p:nvGrpSpPr>
          <p:grpSpPr bwMode="auto">
            <a:xfrm>
              <a:off x="10065781" y="2575888"/>
              <a:ext cx="626593" cy="526208"/>
              <a:chOff x="4815" y="1664"/>
              <a:chExt cx="387" cy="325"/>
            </a:xfrm>
            <a:noFill/>
          </p:grpSpPr>
          <p:sp>
            <p:nvSpPr>
              <p:cNvPr id="75" name="Oval 5">
                <a:extLst>
                  <a:ext uri="{FF2B5EF4-FFF2-40B4-BE49-F238E27FC236}">
                    <a16:creationId xmlns:a16="http://schemas.microsoft.com/office/drawing/2014/main" id="{30E96477-49B6-4D36-BD6B-2DA7FDEB96D5}"/>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6">
                <a:extLst>
                  <a:ext uri="{FF2B5EF4-FFF2-40B4-BE49-F238E27FC236}">
                    <a16:creationId xmlns:a16="http://schemas.microsoft.com/office/drawing/2014/main" id="{378F4AC8-DA6F-4E04-8DAB-BA82E16B5138}"/>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7">
                <a:extLst>
                  <a:ext uri="{FF2B5EF4-FFF2-40B4-BE49-F238E27FC236}">
                    <a16:creationId xmlns:a16="http://schemas.microsoft.com/office/drawing/2014/main" id="{B9184267-9D6F-4608-BD9C-6A28D4D166F1}"/>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376319E-D790-47A1-AFD4-7A0D0BB8B7A1}"/>
                </a:ext>
              </a:extLst>
            </p:cNvPr>
            <p:cNvGrpSpPr/>
            <p:nvPr/>
          </p:nvGrpSpPr>
          <p:grpSpPr>
            <a:xfrm>
              <a:off x="9371879" y="3732976"/>
              <a:ext cx="626593" cy="526208"/>
              <a:chOff x="9396179" y="3709515"/>
              <a:chExt cx="626593" cy="526208"/>
            </a:xfrm>
          </p:grpSpPr>
          <p:sp>
            <p:nvSpPr>
              <p:cNvPr id="72" name="Oval 5">
                <a:extLst>
                  <a:ext uri="{FF2B5EF4-FFF2-40B4-BE49-F238E27FC236}">
                    <a16:creationId xmlns:a16="http://schemas.microsoft.com/office/drawing/2014/main" id="{6D3C4C44-E65D-4DB6-8FF3-D642D6B40392}"/>
                  </a:ext>
                </a:extLst>
              </p:cNvPr>
              <p:cNvSpPr>
                <a:spLocks noChangeArrowheads="1"/>
              </p:cNvSpPr>
              <p:nvPr/>
            </p:nvSpPr>
            <p:spPr bwMode="auto">
              <a:xfrm>
                <a:off x="9766954" y="3889235"/>
                <a:ext cx="59907" cy="59907"/>
              </a:xfrm>
              <a:prstGeom prst="ellipse">
                <a:avLst/>
              </a:pr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6">
                <a:extLst>
                  <a:ext uri="{FF2B5EF4-FFF2-40B4-BE49-F238E27FC236}">
                    <a16:creationId xmlns:a16="http://schemas.microsoft.com/office/drawing/2014/main" id="{D6CFAC16-36BC-474F-84EF-569C354654BE}"/>
                  </a:ext>
                </a:extLst>
              </p:cNvPr>
              <p:cNvSpPr>
                <a:spLocks/>
              </p:cNvSpPr>
              <p:nvPr/>
            </p:nvSpPr>
            <p:spPr bwMode="auto">
              <a:xfrm>
                <a:off x="9609901" y="3991239"/>
                <a:ext cx="61526" cy="61526"/>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7">
                <a:extLst>
                  <a:ext uri="{FF2B5EF4-FFF2-40B4-BE49-F238E27FC236}">
                    <a16:creationId xmlns:a16="http://schemas.microsoft.com/office/drawing/2014/main" id="{5992CC5D-58E7-4341-B704-DCB66C6858DF}"/>
                  </a:ext>
                </a:extLst>
              </p:cNvPr>
              <p:cNvSpPr>
                <a:spLocks noEditPoints="1"/>
              </p:cNvSpPr>
              <p:nvPr/>
            </p:nvSpPr>
            <p:spPr bwMode="auto">
              <a:xfrm>
                <a:off x="9396179" y="3709515"/>
                <a:ext cx="626593" cy="526208"/>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8" name="Group 4">
              <a:extLst>
                <a:ext uri="{FF2B5EF4-FFF2-40B4-BE49-F238E27FC236}">
                  <a16:creationId xmlns:a16="http://schemas.microsoft.com/office/drawing/2014/main" id="{63638C9C-EB98-4FDE-841B-D1B88CE4F195}"/>
                </a:ext>
              </a:extLst>
            </p:cNvPr>
            <p:cNvGrpSpPr>
              <a:grpSpLocks noChangeAspect="1"/>
            </p:cNvGrpSpPr>
            <p:nvPr/>
          </p:nvGrpSpPr>
          <p:grpSpPr bwMode="auto">
            <a:xfrm>
              <a:off x="10759679" y="3732976"/>
              <a:ext cx="626593" cy="526208"/>
              <a:chOff x="4815" y="1664"/>
              <a:chExt cx="387" cy="325"/>
            </a:xfrm>
            <a:noFill/>
          </p:grpSpPr>
          <p:sp>
            <p:nvSpPr>
              <p:cNvPr id="69" name="Oval 5">
                <a:extLst>
                  <a:ext uri="{FF2B5EF4-FFF2-40B4-BE49-F238E27FC236}">
                    <a16:creationId xmlns:a16="http://schemas.microsoft.com/office/drawing/2014/main" id="{1463B9B2-A74E-4C34-865C-3825CF7DA383}"/>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12C0D33D-AECC-4D66-B902-3630822C3623}"/>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7">
                <a:extLst>
                  <a:ext uri="{FF2B5EF4-FFF2-40B4-BE49-F238E27FC236}">
                    <a16:creationId xmlns:a16="http://schemas.microsoft.com/office/drawing/2014/main" id="{FE28077D-1870-44A6-958D-D523923EF035}"/>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8" name="signal_4" descr="wifi icon">
            <a:extLst>
              <a:ext uri="{FF2B5EF4-FFF2-40B4-BE49-F238E27FC236}">
                <a16:creationId xmlns:a16="http://schemas.microsoft.com/office/drawing/2014/main" id="{0F656ABC-F9CB-49A6-9617-C39C70930221}"/>
              </a:ext>
            </a:extLst>
          </p:cNvPr>
          <p:cNvSpPr>
            <a:spLocks noChangeAspect="1" noEditPoints="1"/>
          </p:cNvSpPr>
          <p:nvPr/>
        </p:nvSpPr>
        <p:spPr bwMode="auto">
          <a:xfrm>
            <a:off x="5837307" y="3528464"/>
            <a:ext cx="516208" cy="326364"/>
          </a:xfrm>
          <a:custGeom>
            <a:avLst/>
            <a:gdLst>
              <a:gd name="T0" fmla="*/ 138 w 335"/>
              <a:gd name="T1" fmla="*/ 206 h 209"/>
              <a:gd name="T2" fmla="*/ 166 w 335"/>
              <a:gd name="T3" fmla="*/ 196 h 209"/>
              <a:gd name="T4" fmla="*/ 196 w 335"/>
              <a:gd name="T5" fmla="*/ 209 h 209"/>
              <a:gd name="T6" fmla="*/ 230 w 335"/>
              <a:gd name="T7" fmla="*/ 175 h 209"/>
              <a:gd name="T8" fmla="*/ 166 w 335"/>
              <a:gd name="T9" fmla="*/ 148 h 209"/>
              <a:gd name="T10" fmla="*/ 104 w 335"/>
              <a:gd name="T11" fmla="*/ 172 h 209"/>
              <a:gd name="T12" fmla="*/ 264 w 335"/>
              <a:gd name="T13" fmla="*/ 142 h 209"/>
              <a:gd name="T14" fmla="*/ 166 w 335"/>
              <a:gd name="T15" fmla="*/ 100 h 209"/>
              <a:gd name="T16" fmla="*/ 70 w 335"/>
              <a:gd name="T17" fmla="*/ 138 h 209"/>
              <a:gd name="T18" fmla="*/ 299 w 335"/>
              <a:gd name="T19" fmla="*/ 106 h 209"/>
              <a:gd name="T20" fmla="*/ 166 w 335"/>
              <a:gd name="T21" fmla="*/ 50 h 209"/>
              <a:gd name="T22" fmla="*/ 35 w 335"/>
              <a:gd name="T23" fmla="*/ 104 h 209"/>
              <a:gd name="T24" fmla="*/ 335 w 335"/>
              <a:gd name="T25" fmla="*/ 71 h 209"/>
              <a:gd name="T26" fmla="*/ 166 w 335"/>
              <a:gd name="T27" fmla="*/ 0 h 209"/>
              <a:gd name="T28" fmla="*/ 0 w 335"/>
              <a:gd name="T29"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209">
                <a:moveTo>
                  <a:pt x="138" y="206"/>
                </a:moveTo>
                <a:cubicBezTo>
                  <a:pt x="146" y="200"/>
                  <a:pt x="155" y="196"/>
                  <a:pt x="166" y="196"/>
                </a:cubicBezTo>
                <a:cubicBezTo>
                  <a:pt x="178" y="196"/>
                  <a:pt x="189" y="201"/>
                  <a:pt x="196" y="209"/>
                </a:cubicBezTo>
                <a:moveTo>
                  <a:pt x="230" y="175"/>
                </a:moveTo>
                <a:cubicBezTo>
                  <a:pt x="214" y="159"/>
                  <a:pt x="191" y="148"/>
                  <a:pt x="166" y="148"/>
                </a:cubicBezTo>
                <a:cubicBezTo>
                  <a:pt x="142" y="148"/>
                  <a:pt x="120" y="157"/>
                  <a:pt x="104" y="172"/>
                </a:cubicBezTo>
                <a:moveTo>
                  <a:pt x="264" y="142"/>
                </a:moveTo>
                <a:cubicBezTo>
                  <a:pt x="239" y="116"/>
                  <a:pt x="204" y="100"/>
                  <a:pt x="166" y="100"/>
                </a:cubicBezTo>
                <a:cubicBezTo>
                  <a:pt x="129" y="100"/>
                  <a:pt x="95" y="115"/>
                  <a:pt x="70" y="138"/>
                </a:cubicBezTo>
                <a:moveTo>
                  <a:pt x="299" y="106"/>
                </a:moveTo>
                <a:cubicBezTo>
                  <a:pt x="265" y="72"/>
                  <a:pt x="218" y="50"/>
                  <a:pt x="166" y="50"/>
                </a:cubicBezTo>
                <a:cubicBezTo>
                  <a:pt x="115" y="50"/>
                  <a:pt x="69" y="71"/>
                  <a:pt x="35" y="104"/>
                </a:cubicBezTo>
                <a:moveTo>
                  <a:pt x="335" y="71"/>
                </a:moveTo>
                <a:cubicBezTo>
                  <a:pt x="292" y="27"/>
                  <a:pt x="232" y="0"/>
                  <a:pt x="166" y="0"/>
                </a:cubicBezTo>
                <a:cubicBezTo>
                  <a:pt x="101" y="0"/>
                  <a:pt x="43" y="26"/>
                  <a:pt x="0" y="67"/>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thermometer" descr="thermometer ">
            <a:extLst>
              <a:ext uri="{FF2B5EF4-FFF2-40B4-BE49-F238E27FC236}">
                <a16:creationId xmlns:a16="http://schemas.microsoft.com/office/drawing/2014/main" id="{83ECE566-F3A2-4B9C-9C57-B73BCE0098AC}"/>
              </a:ext>
            </a:extLst>
          </p:cNvPr>
          <p:cNvSpPr>
            <a:spLocks noChangeAspect="1" noEditPoints="1"/>
          </p:cNvSpPr>
          <p:nvPr/>
        </p:nvSpPr>
        <p:spPr bwMode="auto">
          <a:xfrm>
            <a:off x="6308792" y="2708863"/>
            <a:ext cx="219337" cy="557588"/>
          </a:xfrm>
          <a:custGeom>
            <a:avLst/>
            <a:gdLst>
              <a:gd name="T0" fmla="*/ 101 w 120"/>
              <a:gd name="T1" fmla="*/ 204 h 308"/>
              <a:gd name="T2" fmla="*/ 101 w 120"/>
              <a:gd name="T3" fmla="*/ 41 h 308"/>
              <a:gd name="T4" fmla="*/ 59 w 120"/>
              <a:gd name="T5" fmla="*/ 0 h 308"/>
              <a:gd name="T6" fmla="*/ 59 w 120"/>
              <a:gd name="T7" fmla="*/ 0 h 308"/>
              <a:gd name="T8" fmla="*/ 17 w 120"/>
              <a:gd name="T9" fmla="*/ 41 h 308"/>
              <a:gd name="T10" fmla="*/ 17 w 120"/>
              <a:gd name="T11" fmla="*/ 206 h 308"/>
              <a:gd name="T12" fmla="*/ 0 w 120"/>
              <a:gd name="T13" fmla="*/ 248 h 308"/>
              <a:gd name="T14" fmla="*/ 60 w 120"/>
              <a:gd name="T15" fmla="*/ 308 h 308"/>
              <a:gd name="T16" fmla="*/ 120 w 120"/>
              <a:gd name="T17" fmla="*/ 248 h 308"/>
              <a:gd name="T18" fmla="*/ 101 w 120"/>
              <a:gd name="T19" fmla="*/ 204 h 308"/>
              <a:gd name="T20" fmla="*/ 79 w 120"/>
              <a:gd name="T21" fmla="*/ 248 h 308"/>
              <a:gd name="T22" fmla="*/ 60 w 120"/>
              <a:gd name="T23" fmla="*/ 267 h 308"/>
              <a:gd name="T24" fmla="*/ 41 w 120"/>
              <a:gd name="T25" fmla="*/ 248 h 308"/>
              <a:gd name="T26" fmla="*/ 60 w 120"/>
              <a:gd name="T27" fmla="*/ 230 h 308"/>
              <a:gd name="T28" fmla="*/ 79 w 120"/>
              <a:gd name="T29" fmla="*/ 248 h 308"/>
              <a:gd name="T30" fmla="*/ 60 w 120"/>
              <a:gd name="T31" fmla="*/ 230 h 308"/>
              <a:gd name="T32" fmla="*/ 60 w 120"/>
              <a:gd name="T33" fmla="*/ 93 h 308"/>
              <a:gd name="T34" fmla="*/ 21 w 120"/>
              <a:gd name="T35" fmla="*/ 204 h 308"/>
              <a:gd name="T36" fmla="*/ 41 w 120"/>
              <a:gd name="T37" fmla="*/ 204 h 308"/>
              <a:gd name="T38" fmla="*/ 21 w 120"/>
              <a:gd name="T39" fmla="*/ 163 h 308"/>
              <a:gd name="T40" fmla="*/ 38 w 120"/>
              <a:gd name="T41" fmla="*/ 163 h 308"/>
              <a:gd name="T42" fmla="*/ 21 w 120"/>
              <a:gd name="T43" fmla="*/ 122 h 308"/>
              <a:gd name="T44" fmla="*/ 41 w 120"/>
              <a:gd name="T45" fmla="*/ 122 h 308"/>
              <a:gd name="T46" fmla="*/ 21 w 120"/>
              <a:gd name="T47" fmla="*/ 82 h 308"/>
              <a:gd name="T48" fmla="*/ 38 w 120"/>
              <a:gd name="T49" fmla="*/ 82 h 308"/>
              <a:gd name="T50" fmla="*/ 21 w 120"/>
              <a:gd name="T51" fmla="*/ 41 h 308"/>
              <a:gd name="T52" fmla="*/ 41 w 120"/>
              <a:gd name="T53" fmla="*/ 4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308">
                <a:moveTo>
                  <a:pt x="101" y="204"/>
                </a:moveTo>
                <a:cubicBezTo>
                  <a:pt x="101" y="41"/>
                  <a:pt x="101" y="41"/>
                  <a:pt x="101" y="41"/>
                </a:cubicBezTo>
                <a:cubicBezTo>
                  <a:pt x="101" y="18"/>
                  <a:pt x="82" y="0"/>
                  <a:pt x="59" y="0"/>
                </a:cubicBezTo>
                <a:cubicBezTo>
                  <a:pt x="59" y="0"/>
                  <a:pt x="59" y="0"/>
                  <a:pt x="59" y="0"/>
                </a:cubicBezTo>
                <a:cubicBezTo>
                  <a:pt x="36" y="0"/>
                  <a:pt x="17" y="18"/>
                  <a:pt x="17" y="41"/>
                </a:cubicBezTo>
                <a:cubicBezTo>
                  <a:pt x="17" y="206"/>
                  <a:pt x="17" y="206"/>
                  <a:pt x="17" y="206"/>
                </a:cubicBezTo>
                <a:cubicBezTo>
                  <a:pt x="6" y="217"/>
                  <a:pt x="0" y="232"/>
                  <a:pt x="0" y="248"/>
                </a:cubicBezTo>
                <a:cubicBezTo>
                  <a:pt x="0" y="282"/>
                  <a:pt x="27" y="308"/>
                  <a:pt x="60" y="308"/>
                </a:cubicBezTo>
                <a:cubicBezTo>
                  <a:pt x="93" y="308"/>
                  <a:pt x="120" y="282"/>
                  <a:pt x="120" y="248"/>
                </a:cubicBezTo>
                <a:cubicBezTo>
                  <a:pt x="120" y="231"/>
                  <a:pt x="113" y="215"/>
                  <a:pt x="101" y="204"/>
                </a:cubicBezTo>
                <a:close/>
                <a:moveTo>
                  <a:pt x="79" y="248"/>
                </a:moveTo>
                <a:cubicBezTo>
                  <a:pt x="79" y="259"/>
                  <a:pt x="70" y="267"/>
                  <a:pt x="60" y="267"/>
                </a:cubicBezTo>
                <a:cubicBezTo>
                  <a:pt x="49" y="267"/>
                  <a:pt x="41" y="259"/>
                  <a:pt x="41" y="248"/>
                </a:cubicBezTo>
                <a:cubicBezTo>
                  <a:pt x="41" y="238"/>
                  <a:pt x="49" y="230"/>
                  <a:pt x="60" y="230"/>
                </a:cubicBezTo>
                <a:cubicBezTo>
                  <a:pt x="70" y="230"/>
                  <a:pt x="79" y="238"/>
                  <a:pt x="79" y="248"/>
                </a:cubicBezTo>
                <a:close/>
                <a:moveTo>
                  <a:pt x="60" y="230"/>
                </a:moveTo>
                <a:cubicBezTo>
                  <a:pt x="60" y="93"/>
                  <a:pt x="60" y="93"/>
                  <a:pt x="60" y="93"/>
                </a:cubicBezTo>
                <a:moveTo>
                  <a:pt x="21" y="204"/>
                </a:moveTo>
                <a:cubicBezTo>
                  <a:pt x="41" y="204"/>
                  <a:pt x="41" y="204"/>
                  <a:pt x="41" y="204"/>
                </a:cubicBezTo>
                <a:moveTo>
                  <a:pt x="21" y="163"/>
                </a:moveTo>
                <a:cubicBezTo>
                  <a:pt x="38" y="163"/>
                  <a:pt x="38" y="163"/>
                  <a:pt x="38" y="163"/>
                </a:cubicBezTo>
                <a:moveTo>
                  <a:pt x="21" y="122"/>
                </a:moveTo>
                <a:cubicBezTo>
                  <a:pt x="41" y="122"/>
                  <a:pt x="41" y="122"/>
                  <a:pt x="41" y="122"/>
                </a:cubicBezTo>
                <a:moveTo>
                  <a:pt x="21" y="82"/>
                </a:moveTo>
                <a:cubicBezTo>
                  <a:pt x="38" y="82"/>
                  <a:pt x="38" y="82"/>
                  <a:pt x="38" y="82"/>
                </a:cubicBezTo>
                <a:moveTo>
                  <a:pt x="21" y="41"/>
                </a:moveTo>
                <a:cubicBezTo>
                  <a:pt x="41" y="41"/>
                  <a:pt x="41" y="41"/>
                  <a:pt x="41" y="41"/>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9" descr="Lightening bolt">
            <a:extLst>
              <a:ext uri="{FF2B5EF4-FFF2-40B4-BE49-F238E27FC236}">
                <a16:creationId xmlns:a16="http://schemas.microsoft.com/office/drawing/2014/main" id="{E13D8B8F-8E78-431F-A119-3D34F90E99EE}"/>
              </a:ext>
            </a:extLst>
          </p:cNvPr>
          <p:cNvSpPr>
            <a:spLocks/>
          </p:cNvSpPr>
          <p:nvPr/>
        </p:nvSpPr>
        <p:spPr bwMode="auto">
          <a:xfrm>
            <a:off x="5665601" y="2741502"/>
            <a:ext cx="298505" cy="492309"/>
          </a:xfrm>
          <a:custGeom>
            <a:avLst/>
            <a:gdLst>
              <a:gd name="T0" fmla="*/ 134 w 134"/>
              <a:gd name="T1" fmla="*/ 83 h 221"/>
              <a:gd name="T2" fmla="*/ 80 w 134"/>
              <a:gd name="T3" fmla="*/ 83 h 221"/>
              <a:gd name="T4" fmla="*/ 125 w 134"/>
              <a:gd name="T5" fmla="*/ 0 h 221"/>
              <a:gd name="T6" fmla="*/ 37 w 134"/>
              <a:gd name="T7" fmla="*/ 0 h 221"/>
              <a:gd name="T8" fmla="*/ 0 w 134"/>
              <a:gd name="T9" fmla="*/ 121 h 221"/>
              <a:gd name="T10" fmla="*/ 54 w 134"/>
              <a:gd name="T11" fmla="*/ 121 h 221"/>
              <a:gd name="T12" fmla="*/ 34 w 134"/>
              <a:gd name="T13" fmla="*/ 221 h 221"/>
              <a:gd name="T14" fmla="*/ 134 w 134"/>
              <a:gd name="T15" fmla="*/ 83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21">
                <a:moveTo>
                  <a:pt x="134" y="83"/>
                </a:moveTo>
                <a:lnTo>
                  <a:pt x="80" y="83"/>
                </a:lnTo>
                <a:lnTo>
                  <a:pt x="125" y="0"/>
                </a:lnTo>
                <a:lnTo>
                  <a:pt x="37" y="0"/>
                </a:lnTo>
                <a:lnTo>
                  <a:pt x="0" y="121"/>
                </a:lnTo>
                <a:lnTo>
                  <a:pt x="54" y="121"/>
                </a:lnTo>
                <a:lnTo>
                  <a:pt x="34" y="221"/>
                </a:lnTo>
                <a:lnTo>
                  <a:pt x="134" y="83"/>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Oval 80" descr="Circle">
            <a:extLst>
              <a:ext uri="{FF2B5EF4-FFF2-40B4-BE49-F238E27FC236}">
                <a16:creationId xmlns:a16="http://schemas.microsoft.com/office/drawing/2014/main" id="{A68D6F04-62E9-4364-AE7E-46AC33556997}"/>
              </a:ext>
            </a:extLst>
          </p:cNvPr>
          <p:cNvSpPr/>
          <p:nvPr/>
        </p:nvSpPr>
        <p:spPr bwMode="auto">
          <a:xfrm>
            <a:off x="5143127" y="2295450"/>
            <a:ext cx="1907475" cy="1907469"/>
          </a:xfrm>
          <a:prstGeom prst="ellipse">
            <a:avLst/>
          </a:prstGeom>
          <a:no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770B8152-D583-46FD-9A99-BE13BE9623E7}"/>
              </a:ext>
            </a:extLst>
          </p:cNvPr>
          <p:cNvSpPr/>
          <p:nvPr/>
        </p:nvSpPr>
        <p:spPr bwMode="auto">
          <a:xfrm>
            <a:off x="261294" y="4646736"/>
            <a:ext cx="3766810" cy="13995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gradFill>
                  <a:gsLst>
                    <a:gs pos="15929">
                      <a:srgbClr val="000000"/>
                    </a:gs>
                    <a:gs pos="62000">
                      <a:srgbClr val="000000"/>
                    </a:gs>
                  </a:gsLst>
                  <a:lin ang="5400000" scaled="1"/>
                </a:gradFill>
                <a:effectLst/>
                <a:uLnTx/>
                <a:uFillTx/>
                <a:latin typeface="Segoe UI"/>
                <a:ea typeface="+mn-ea"/>
                <a:cs typeface="Segoe UI Semibold" panose="020B0702040204020203" pitchFamily="34" charset="0"/>
              </a:rPr>
              <a:t>Minimum of three physically separated locations</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gradFill>
                  <a:gsLst>
                    <a:gs pos="15929">
                      <a:srgbClr val="000000">
                        <a:lumMod val="75000"/>
                        <a:lumOff val="25000"/>
                      </a:srgbClr>
                    </a:gs>
                    <a:gs pos="62000">
                      <a:srgbClr val="000000">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Three Availability Zones to support quorum-based workloads like SQL, Service Fabric, Cassandra, MongoDB.</a:t>
            </a:r>
          </a:p>
        </p:txBody>
      </p:sp>
      <p:sp>
        <p:nvSpPr>
          <p:cNvPr id="83" name="Rectangle 82">
            <a:extLst>
              <a:ext uri="{FF2B5EF4-FFF2-40B4-BE49-F238E27FC236}">
                <a16:creationId xmlns:a16="http://schemas.microsoft.com/office/drawing/2014/main" id="{FC443770-0466-48AF-B4E0-3937C492B7EE}"/>
              </a:ext>
            </a:extLst>
          </p:cNvPr>
          <p:cNvSpPr/>
          <p:nvPr/>
        </p:nvSpPr>
        <p:spPr bwMode="auto">
          <a:xfrm>
            <a:off x="4077423" y="4646737"/>
            <a:ext cx="4035973" cy="11883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gradFill>
                  <a:gsLst>
                    <a:gs pos="15929">
                      <a:srgbClr val="000000"/>
                    </a:gs>
                    <a:gs pos="62000">
                      <a:srgbClr val="000000"/>
                    </a:gs>
                  </a:gsLst>
                  <a:lin ang="5400000" scaled="1"/>
                </a:gradFill>
                <a:effectLst/>
                <a:uLnTx/>
                <a:uFillTx/>
                <a:latin typeface="Segoe UI"/>
                <a:ea typeface="+mn-ea"/>
                <a:cs typeface="Segoe UI Semibold" panose="020B0702040204020203" pitchFamily="34" charset="0"/>
              </a:rPr>
              <a:t>Independent power, cooling, network</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gradFill>
                  <a:gsLst>
                    <a:gs pos="15929">
                      <a:srgbClr val="000000">
                        <a:lumMod val="75000"/>
                        <a:lumOff val="25000"/>
                      </a:srgbClr>
                    </a:gs>
                    <a:gs pos="62000">
                      <a:srgbClr val="000000">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A facility level failure or single fiber path failure will affect only one zone.</a:t>
            </a:r>
          </a:p>
        </p:txBody>
      </p:sp>
      <p:sp>
        <p:nvSpPr>
          <p:cNvPr id="84" name="Rectangle 83">
            <a:extLst>
              <a:ext uri="{FF2B5EF4-FFF2-40B4-BE49-F238E27FC236}">
                <a16:creationId xmlns:a16="http://schemas.microsoft.com/office/drawing/2014/main" id="{E0319701-ECAE-45A8-A235-F8E301511221}"/>
              </a:ext>
            </a:extLst>
          </p:cNvPr>
          <p:cNvSpPr/>
          <p:nvPr/>
        </p:nvSpPr>
        <p:spPr bwMode="auto">
          <a:xfrm>
            <a:off x="8162716" y="4646735"/>
            <a:ext cx="3783096" cy="1593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gradFill>
                  <a:gsLst>
                    <a:gs pos="15929">
                      <a:srgbClr val="000000"/>
                    </a:gs>
                    <a:gs pos="62000">
                      <a:srgbClr val="000000"/>
                    </a:gs>
                  </a:gsLst>
                  <a:lin ang="5400000" scaled="1"/>
                </a:gradFill>
                <a:effectLst/>
                <a:uLnTx/>
                <a:uFillTx/>
                <a:latin typeface="Segoe UI"/>
                <a:ea typeface="+mn-ea"/>
                <a:cs typeface="Segoe UI Semibold" panose="020B0702040204020203" pitchFamily="34" charset="0"/>
              </a:rPr>
              <a:t>Azure management services replicated across zones</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gradFill>
                  <a:gsLst>
                    <a:gs pos="15929">
                      <a:srgbClr val="000000">
                        <a:lumMod val="75000"/>
                        <a:lumOff val="25000"/>
                      </a:srgbClr>
                    </a:gs>
                    <a:gs pos="62000">
                      <a:srgbClr val="000000">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Azure management services are redundant, so a single zone failure will not affect other zones. Azure maintenance orchestrated zone by zone.</a:t>
            </a:r>
          </a:p>
        </p:txBody>
      </p:sp>
      <p:grpSp>
        <p:nvGrpSpPr>
          <p:cNvPr id="85" name="Group 84" descr="Three region circles, each with two datacenter icons">
            <a:extLst>
              <a:ext uri="{FF2B5EF4-FFF2-40B4-BE49-F238E27FC236}">
                <a16:creationId xmlns:a16="http://schemas.microsoft.com/office/drawing/2014/main" id="{FAE5F251-305E-46A7-9FBA-1D3489C7F76D}"/>
              </a:ext>
            </a:extLst>
          </p:cNvPr>
          <p:cNvGrpSpPr/>
          <p:nvPr/>
        </p:nvGrpSpPr>
        <p:grpSpPr>
          <a:xfrm>
            <a:off x="657635" y="2331954"/>
            <a:ext cx="2546009" cy="1868992"/>
            <a:chOff x="8566943" y="1833535"/>
            <a:chExt cx="3756384" cy="2669257"/>
          </a:xfrm>
        </p:grpSpPr>
        <p:sp>
          <p:nvSpPr>
            <p:cNvPr id="86" name="Oval 85">
              <a:extLst>
                <a:ext uri="{FF2B5EF4-FFF2-40B4-BE49-F238E27FC236}">
                  <a16:creationId xmlns:a16="http://schemas.microsoft.com/office/drawing/2014/main" id="{88A57F32-2BC8-4215-9E92-317B6D358DFE}"/>
                </a:ext>
              </a:extLst>
            </p:cNvPr>
            <p:cNvSpPr/>
            <p:nvPr/>
          </p:nvSpPr>
          <p:spPr>
            <a:xfrm>
              <a:off x="872615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7" name="Group 86">
              <a:extLst>
                <a:ext uri="{FF2B5EF4-FFF2-40B4-BE49-F238E27FC236}">
                  <a16:creationId xmlns:a16="http://schemas.microsoft.com/office/drawing/2014/main" id="{D6259F4A-4E95-4FCF-87F2-3186D722E2EC}"/>
                </a:ext>
              </a:extLst>
            </p:cNvPr>
            <p:cNvGrpSpPr/>
            <p:nvPr/>
          </p:nvGrpSpPr>
          <p:grpSpPr>
            <a:xfrm>
              <a:off x="8848387" y="3516714"/>
              <a:ext cx="494544" cy="541543"/>
              <a:chOff x="5614157" y="3113410"/>
              <a:chExt cx="543998" cy="595697"/>
            </a:xfrm>
          </p:grpSpPr>
          <p:sp>
            <p:nvSpPr>
              <p:cNvPr id="143" name="Freeform: Shape 142">
                <a:extLst>
                  <a:ext uri="{FF2B5EF4-FFF2-40B4-BE49-F238E27FC236}">
                    <a16:creationId xmlns:a16="http://schemas.microsoft.com/office/drawing/2014/main" id="{6A126985-ACCC-4DB3-91EA-C67BF8FDE86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E7B28804-FF53-4A79-9254-66B94814CFFF}"/>
                  </a:ext>
                </a:extLst>
              </p:cNvPr>
              <p:cNvGrpSpPr/>
              <p:nvPr/>
            </p:nvGrpSpPr>
            <p:grpSpPr>
              <a:xfrm>
                <a:off x="5718434" y="3411392"/>
                <a:ext cx="331095" cy="240507"/>
                <a:chOff x="5718434" y="3381512"/>
                <a:chExt cx="331095" cy="240507"/>
              </a:xfrm>
            </p:grpSpPr>
            <p:grpSp>
              <p:nvGrpSpPr>
                <p:cNvPr id="146" name="Group 145">
                  <a:extLst>
                    <a:ext uri="{FF2B5EF4-FFF2-40B4-BE49-F238E27FC236}">
                      <a16:creationId xmlns:a16="http://schemas.microsoft.com/office/drawing/2014/main" id="{CA8A6C01-511A-4F77-B43B-EA5DA9E68181}"/>
                    </a:ext>
                  </a:extLst>
                </p:cNvPr>
                <p:cNvGrpSpPr/>
                <p:nvPr/>
              </p:nvGrpSpPr>
              <p:grpSpPr>
                <a:xfrm>
                  <a:off x="5718434" y="3381512"/>
                  <a:ext cx="331095" cy="205955"/>
                  <a:chOff x="1940022" y="2942066"/>
                  <a:chExt cx="2357982" cy="1466762"/>
                </a:xfrm>
              </p:grpSpPr>
              <p:sp>
                <p:nvSpPr>
                  <p:cNvPr id="148" name="Freeform: Shape 147">
                    <a:extLst>
                      <a:ext uri="{FF2B5EF4-FFF2-40B4-BE49-F238E27FC236}">
                        <a16:creationId xmlns:a16="http://schemas.microsoft.com/office/drawing/2014/main" id="{306F0B58-EEF9-4ACC-88D6-BC5A6F1AA854}"/>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9A51DA6-4B79-4180-A97B-0EFF797D3C95}"/>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8218C42E-DCCA-4CB6-B394-8D9BB290E6D2}"/>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Freeform: Shape 146">
                  <a:extLst>
                    <a:ext uri="{FF2B5EF4-FFF2-40B4-BE49-F238E27FC236}">
                      <a16:creationId xmlns:a16="http://schemas.microsoft.com/office/drawing/2014/main" id="{FDAC7C25-0F58-4156-8D6A-6BBA0373457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TextBox 144">
                <a:extLst>
                  <a:ext uri="{FF2B5EF4-FFF2-40B4-BE49-F238E27FC236}">
                    <a16:creationId xmlns:a16="http://schemas.microsoft.com/office/drawing/2014/main" id="{85CECE70-7F75-46D8-B995-DCCF36C6DB86}"/>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88" name="Group 87">
              <a:extLst>
                <a:ext uri="{FF2B5EF4-FFF2-40B4-BE49-F238E27FC236}">
                  <a16:creationId xmlns:a16="http://schemas.microsoft.com/office/drawing/2014/main" id="{D8F1D625-2644-4184-A1A8-7BB4C1F0A705}"/>
                </a:ext>
              </a:extLst>
            </p:cNvPr>
            <p:cNvGrpSpPr/>
            <p:nvPr/>
          </p:nvGrpSpPr>
          <p:grpSpPr>
            <a:xfrm>
              <a:off x="9432093" y="3516714"/>
              <a:ext cx="494544" cy="541543"/>
              <a:chOff x="5614157" y="3113410"/>
              <a:chExt cx="543998" cy="595697"/>
            </a:xfrm>
          </p:grpSpPr>
          <p:sp>
            <p:nvSpPr>
              <p:cNvPr id="135" name="Freeform: Shape 134">
                <a:extLst>
                  <a:ext uri="{FF2B5EF4-FFF2-40B4-BE49-F238E27FC236}">
                    <a16:creationId xmlns:a16="http://schemas.microsoft.com/office/drawing/2014/main" id="{A8F027F5-F92E-43C1-86BC-0DC53A9A8AB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1CF08491-011A-45E5-B6E7-E07ABCFE8AB1}"/>
                  </a:ext>
                </a:extLst>
              </p:cNvPr>
              <p:cNvGrpSpPr/>
              <p:nvPr/>
            </p:nvGrpSpPr>
            <p:grpSpPr>
              <a:xfrm>
                <a:off x="5718434" y="3411392"/>
                <a:ext cx="331095" cy="240507"/>
                <a:chOff x="5718434" y="3381512"/>
                <a:chExt cx="331095" cy="240507"/>
              </a:xfrm>
            </p:grpSpPr>
            <p:grpSp>
              <p:nvGrpSpPr>
                <p:cNvPr id="138" name="Group 137">
                  <a:extLst>
                    <a:ext uri="{FF2B5EF4-FFF2-40B4-BE49-F238E27FC236}">
                      <a16:creationId xmlns:a16="http://schemas.microsoft.com/office/drawing/2014/main" id="{6BB29520-49B2-4C5C-A92F-1E6EF9E2C8E2}"/>
                    </a:ext>
                  </a:extLst>
                </p:cNvPr>
                <p:cNvGrpSpPr/>
                <p:nvPr/>
              </p:nvGrpSpPr>
              <p:grpSpPr>
                <a:xfrm>
                  <a:off x="5718434" y="3381512"/>
                  <a:ext cx="331095" cy="205955"/>
                  <a:chOff x="1940022" y="2942066"/>
                  <a:chExt cx="2357982" cy="1466762"/>
                </a:xfrm>
              </p:grpSpPr>
              <p:sp>
                <p:nvSpPr>
                  <p:cNvPr id="140" name="Freeform: Shape 139">
                    <a:extLst>
                      <a:ext uri="{FF2B5EF4-FFF2-40B4-BE49-F238E27FC236}">
                        <a16:creationId xmlns:a16="http://schemas.microsoft.com/office/drawing/2014/main" id="{B96685DA-0D8B-46B7-8601-DFED82BD5424}"/>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758B928-DE7A-4C0B-A321-291B43BE3C3C}"/>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BFD956D-D724-4C24-8C1F-011B70301AE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9" name="Freeform: Shape 138">
                  <a:extLst>
                    <a:ext uri="{FF2B5EF4-FFF2-40B4-BE49-F238E27FC236}">
                      <a16:creationId xmlns:a16="http://schemas.microsoft.com/office/drawing/2014/main" id="{990735A9-6D82-4D66-BEF2-DDAE63AE79A2}"/>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2DADE24F-7C04-401E-A0A9-DACE0CAE7A8B}"/>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89" name="Oval 88">
              <a:extLst>
                <a:ext uri="{FF2B5EF4-FFF2-40B4-BE49-F238E27FC236}">
                  <a16:creationId xmlns:a16="http://schemas.microsoft.com/office/drawing/2014/main" id="{83648D64-9DC6-437C-9861-452984659E4F}"/>
                </a:ext>
              </a:extLst>
            </p:cNvPr>
            <p:cNvSpPr/>
            <p:nvPr/>
          </p:nvSpPr>
          <p:spPr>
            <a:xfrm>
              <a:off x="1086843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0002E0F2-CEB8-4FBD-96F8-12BA53EB115F}"/>
                </a:ext>
              </a:extLst>
            </p:cNvPr>
            <p:cNvGrpSpPr/>
            <p:nvPr/>
          </p:nvGrpSpPr>
          <p:grpSpPr>
            <a:xfrm>
              <a:off x="10990667" y="3516714"/>
              <a:ext cx="494544" cy="541543"/>
              <a:chOff x="5614157" y="3113410"/>
              <a:chExt cx="543998" cy="595697"/>
            </a:xfrm>
          </p:grpSpPr>
          <p:sp>
            <p:nvSpPr>
              <p:cNvPr id="127" name="Freeform: Shape 126">
                <a:extLst>
                  <a:ext uri="{FF2B5EF4-FFF2-40B4-BE49-F238E27FC236}">
                    <a16:creationId xmlns:a16="http://schemas.microsoft.com/office/drawing/2014/main" id="{45B00FDE-F56A-436C-A547-59BF14B9C97A}"/>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0F1480F3-E366-443E-A94C-9ED934FDB4CC}"/>
                  </a:ext>
                </a:extLst>
              </p:cNvPr>
              <p:cNvGrpSpPr/>
              <p:nvPr/>
            </p:nvGrpSpPr>
            <p:grpSpPr>
              <a:xfrm>
                <a:off x="5718434" y="3411392"/>
                <a:ext cx="331095" cy="240507"/>
                <a:chOff x="5718434" y="3381512"/>
                <a:chExt cx="331095" cy="240507"/>
              </a:xfrm>
            </p:grpSpPr>
            <p:grpSp>
              <p:nvGrpSpPr>
                <p:cNvPr id="130" name="Group 129">
                  <a:extLst>
                    <a:ext uri="{FF2B5EF4-FFF2-40B4-BE49-F238E27FC236}">
                      <a16:creationId xmlns:a16="http://schemas.microsoft.com/office/drawing/2014/main" id="{8638BF93-3533-495C-B3E6-87A8AEF2FACC}"/>
                    </a:ext>
                  </a:extLst>
                </p:cNvPr>
                <p:cNvGrpSpPr/>
                <p:nvPr/>
              </p:nvGrpSpPr>
              <p:grpSpPr>
                <a:xfrm>
                  <a:off x="5718434" y="3381512"/>
                  <a:ext cx="331095" cy="205955"/>
                  <a:chOff x="1940022" y="2942066"/>
                  <a:chExt cx="2357982" cy="1466762"/>
                </a:xfrm>
              </p:grpSpPr>
              <p:sp>
                <p:nvSpPr>
                  <p:cNvPr id="132" name="Freeform: Shape 131">
                    <a:extLst>
                      <a:ext uri="{FF2B5EF4-FFF2-40B4-BE49-F238E27FC236}">
                        <a16:creationId xmlns:a16="http://schemas.microsoft.com/office/drawing/2014/main" id="{53230C44-AB89-438D-AF70-14840C08E2B9}"/>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CB9901E6-D86B-4BEC-A873-D958961A31A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3C86E447-1E64-46C2-A957-F86EE26929C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Freeform: Shape 130">
                  <a:extLst>
                    <a:ext uri="{FF2B5EF4-FFF2-40B4-BE49-F238E27FC236}">
                      <a16:creationId xmlns:a16="http://schemas.microsoft.com/office/drawing/2014/main" id="{417BB4E7-2A01-4835-B5A2-AD3B18AD3FF6}"/>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9" name="TextBox 128">
                <a:extLst>
                  <a:ext uri="{FF2B5EF4-FFF2-40B4-BE49-F238E27FC236}">
                    <a16:creationId xmlns:a16="http://schemas.microsoft.com/office/drawing/2014/main" id="{81F22940-127B-482F-A006-F7ACF7370378}"/>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91" name="Group 90">
              <a:extLst>
                <a:ext uri="{FF2B5EF4-FFF2-40B4-BE49-F238E27FC236}">
                  <a16:creationId xmlns:a16="http://schemas.microsoft.com/office/drawing/2014/main" id="{58FAAAB9-F4D0-4B82-869F-66D7BE7AA850}"/>
                </a:ext>
              </a:extLst>
            </p:cNvPr>
            <p:cNvGrpSpPr/>
            <p:nvPr/>
          </p:nvGrpSpPr>
          <p:grpSpPr>
            <a:xfrm>
              <a:off x="11574373" y="3516714"/>
              <a:ext cx="494544" cy="541543"/>
              <a:chOff x="5614157" y="3113410"/>
              <a:chExt cx="543998" cy="595697"/>
            </a:xfrm>
          </p:grpSpPr>
          <p:sp>
            <p:nvSpPr>
              <p:cNvPr id="119" name="Freeform: Shape 118">
                <a:extLst>
                  <a:ext uri="{FF2B5EF4-FFF2-40B4-BE49-F238E27FC236}">
                    <a16:creationId xmlns:a16="http://schemas.microsoft.com/office/drawing/2014/main" id="{2B430588-C25A-40D3-92DF-F393E0D2060D}"/>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295896B8-9D20-428A-B519-605DFB827A2C}"/>
                  </a:ext>
                </a:extLst>
              </p:cNvPr>
              <p:cNvGrpSpPr/>
              <p:nvPr/>
            </p:nvGrpSpPr>
            <p:grpSpPr>
              <a:xfrm>
                <a:off x="5718434" y="3411392"/>
                <a:ext cx="331095" cy="240507"/>
                <a:chOff x="5718434" y="3381512"/>
                <a:chExt cx="331095" cy="240507"/>
              </a:xfrm>
            </p:grpSpPr>
            <p:grpSp>
              <p:nvGrpSpPr>
                <p:cNvPr id="122" name="Group 121">
                  <a:extLst>
                    <a:ext uri="{FF2B5EF4-FFF2-40B4-BE49-F238E27FC236}">
                      <a16:creationId xmlns:a16="http://schemas.microsoft.com/office/drawing/2014/main" id="{67CEFC46-DF2C-4DEE-8F8A-440169B7C4A6}"/>
                    </a:ext>
                  </a:extLst>
                </p:cNvPr>
                <p:cNvGrpSpPr/>
                <p:nvPr/>
              </p:nvGrpSpPr>
              <p:grpSpPr>
                <a:xfrm>
                  <a:off x="5718434" y="3381512"/>
                  <a:ext cx="331095" cy="205955"/>
                  <a:chOff x="1940022" y="2942066"/>
                  <a:chExt cx="2357982" cy="1466762"/>
                </a:xfrm>
              </p:grpSpPr>
              <p:sp>
                <p:nvSpPr>
                  <p:cNvPr id="124" name="Freeform: Shape 123">
                    <a:extLst>
                      <a:ext uri="{FF2B5EF4-FFF2-40B4-BE49-F238E27FC236}">
                        <a16:creationId xmlns:a16="http://schemas.microsoft.com/office/drawing/2014/main" id="{B5B127F0-6C1F-4B68-989A-346FD088D79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5084C0B-D27B-4C63-9A7D-97289F3561CB}"/>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9406C20D-ECA3-494B-AB2B-825F66C3D0A8}"/>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3" name="Freeform: Shape 122">
                  <a:extLst>
                    <a:ext uri="{FF2B5EF4-FFF2-40B4-BE49-F238E27FC236}">
                      <a16:creationId xmlns:a16="http://schemas.microsoft.com/office/drawing/2014/main" id="{F9E90902-2B8F-44FA-B06C-81FCA6AB2BE8}"/>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1" name="TextBox 120">
                <a:extLst>
                  <a:ext uri="{FF2B5EF4-FFF2-40B4-BE49-F238E27FC236}">
                    <a16:creationId xmlns:a16="http://schemas.microsoft.com/office/drawing/2014/main" id="{0AF6C50E-67F2-4D6F-ADE9-8BB33A6A549C}"/>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92" name="Oval 91">
              <a:extLst>
                <a:ext uri="{FF2B5EF4-FFF2-40B4-BE49-F238E27FC236}">
                  <a16:creationId xmlns:a16="http://schemas.microsoft.com/office/drawing/2014/main" id="{289E3330-5A32-4CA7-A0BD-75C4F596202A}"/>
                </a:ext>
              </a:extLst>
            </p:cNvPr>
            <p:cNvSpPr/>
            <p:nvPr/>
          </p:nvSpPr>
          <p:spPr>
            <a:xfrm>
              <a:off x="9802433" y="1990734"/>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3" name="Group 92">
              <a:extLst>
                <a:ext uri="{FF2B5EF4-FFF2-40B4-BE49-F238E27FC236}">
                  <a16:creationId xmlns:a16="http://schemas.microsoft.com/office/drawing/2014/main" id="{48C4BF75-1F38-4298-9A74-F3CC381485D6}"/>
                </a:ext>
              </a:extLst>
            </p:cNvPr>
            <p:cNvGrpSpPr/>
            <p:nvPr/>
          </p:nvGrpSpPr>
          <p:grpSpPr>
            <a:xfrm>
              <a:off x="9924662" y="2392159"/>
              <a:ext cx="494544" cy="541543"/>
              <a:chOff x="5614157" y="3113410"/>
              <a:chExt cx="543998" cy="595697"/>
            </a:xfrm>
          </p:grpSpPr>
          <p:sp>
            <p:nvSpPr>
              <p:cNvPr id="111" name="Freeform: Shape 110">
                <a:extLst>
                  <a:ext uri="{FF2B5EF4-FFF2-40B4-BE49-F238E27FC236}">
                    <a16:creationId xmlns:a16="http://schemas.microsoft.com/office/drawing/2014/main" id="{6DB6F910-30E1-46D8-A740-CBC0B0760971}"/>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2" name="Group 111">
                <a:extLst>
                  <a:ext uri="{FF2B5EF4-FFF2-40B4-BE49-F238E27FC236}">
                    <a16:creationId xmlns:a16="http://schemas.microsoft.com/office/drawing/2014/main" id="{F217DA59-2CBF-46C6-81BB-11B01833F225}"/>
                  </a:ext>
                </a:extLst>
              </p:cNvPr>
              <p:cNvGrpSpPr/>
              <p:nvPr/>
            </p:nvGrpSpPr>
            <p:grpSpPr>
              <a:xfrm>
                <a:off x="5718434" y="3411392"/>
                <a:ext cx="331095" cy="240507"/>
                <a:chOff x="5718434" y="3381512"/>
                <a:chExt cx="331095" cy="240507"/>
              </a:xfrm>
            </p:grpSpPr>
            <p:grpSp>
              <p:nvGrpSpPr>
                <p:cNvPr id="114" name="Group 113">
                  <a:extLst>
                    <a:ext uri="{FF2B5EF4-FFF2-40B4-BE49-F238E27FC236}">
                      <a16:creationId xmlns:a16="http://schemas.microsoft.com/office/drawing/2014/main" id="{835AA908-AA6B-4560-BCF5-0003C92263E6}"/>
                    </a:ext>
                  </a:extLst>
                </p:cNvPr>
                <p:cNvGrpSpPr/>
                <p:nvPr/>
              </p:nvGrpSpPr>
              <p:grpSpPr>
                <a:xfrm>
                  <a:off x="5718434" y="3381512"/>
                  <a:ext cx="331095" cy="205955"/>
                  <a:chOff x="1940022" y="2942066"/>
                  <a:chExt cx="2357982" cy="1466762"/>
                </a:xfrm>
              </p:grpSpPr>
              <p:sp>
                <p:nvSpPr>
                  <p:cNvPr id="116" name="Freeform: Shape 115">
                    <a:extLst>
                      <a:ext uri="{FF2B5EF4-FFF2-40B4-BE49-F238E27FC236}">
                        <a16:creationId xmlns:a16="http://schemas.microsoft.com/office/drawing/2014/main" id="{08958272-64E9-4175-95E7-613797E6D15F}"/>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F0AE19A3-C22C-4BBE-8B44-0E8DFD391651}"/>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E2868A11-95AE-4FEF-8FB1-F9D7E0945FA5}"/>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5" name="Freeform: Shape 114">
                  <a:extLst>
                    <a:ext uri="{FF2B5EF4-FFF2-40B4-BE49-F238E27FC236}">
                      <a16:creationId xmlns:a16="http://schemas.microsoft.com/office/drawing/2014/main" id="{D6F976EF-4AFA-4692-9D5C-8AF2CCA05F83}"/>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3" name="TextBox 112">
                <a:extLst>
                  <a:ext uri="{FF2B5EF4-FFF2-40B4-BE49-F238E27FC236}">
                    <a16:creationId xmlns:a16="http://schemas.microsoft.com/office/drawing/2014/main" id="{73E581A1-83D9-4FE4-9391-313B89773C7F}"/>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94" name="Group 93">
              <a:extLst>
                <a:ext uri="{FF2B5EF4-FFF2-40B4-BE49-F238E27FC236}">
                  <a16:creationId xmlns:a16="http://schemas.microsoft.com/office/drawing/2014/main" id="{EBB9077C-81A3-4C6F-80EE-482B75ED6909}"/>
                </a:ext>
              </a:extLst>
            </p:cNvPr>
            <p:cNvGrpSpPr/>
            <p:nvPr/>
          </p:nvGrpSpPr>
          <p:grpSpPr>
            <a:xfrm>
              <a:off x="10508368" y="2392159"/>
              <a:ext cx="494544" cy="541543"/>
              <a:chOff x="5614157" y="3113410"/>
              <a:chExt cx="543998" cy="595697"/>
            </a:xfrm>
          </p:grpSpPr>
          <p:sp>
            <p:nvSpPr>
              <p:cNvPr id="103" name="Freeform: Shape 102">
                <a:extLst>
                  <a:ext uri="{FF2B5EF4-FFF2-40B4-BE49-F238E27FC236}">
                    <a16:creationId xmlns:a16="http://schemas.microsoft.com/office/drawing/2014/main" id="{5B4FDC0D-A86E-4C03-8F82-D108E9E288C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F0DF77F9-7140-48E0-A58E-263EDA4B7150}"/>
                  </a:ext>
                </a:extLst>
              </p:cNvPr>
              <p:cNvGrpSpPr/>
              <p:nvPr/>
            </p:nvGrpSpPr>
            <p:grpSpPr>
              <a:xfrm>
                <a:off x="5718434" y="3411392"/>
                <a:ext cx="331095" cy="240507"/>
                <a:chOff x="5718434" y="3381512"/>
                <a:chExt cx="331095" cy="240507"/>
              </a:xfrm>
            </p:grpSpPr>
            <p:grpSp>
              <p:nvGrpSpPr>
                <p:cNvPr id="106" name="Group 105">
                  <a:extLst>
                    <a:ext uri="{FF2B5EF4-FFF2-40B4-BE49-F238E27FC236}">
                      <a16:creationId xmlns:a16="http://schemas.microsoft.com/office/drawing/2014/main" id="{8DEF06C5-AA43-47CA-9E35-1D9B9B32FF65}"/>
                    </a:ext>
                  </a:extLst>
                </p:cNvPr>
                <p:cNvGrpSpPr/>
                <p:nvPr/>
              </p:nvGrpSpPr>
              <p:grpSpPr>
                <a:xfrm>
                  <a:off x="5718434" y="3381512"/>
                  <a:ext cx="331095" cy="205955"/>
                  <a:chOff x="1940022" y="2942066"/>
                  <a:chExt cx="2357982" cy="1466762"/>
                </a:xfrm>
              </p:grpSpPr>
              <p:sp>
                <p:nvSpPr>
                  <p:cNvPr id="108" name="Freeform: Shape 107">
                    <a:extLst>
                      <a:ext uri="{FF2B5EF4-FFF2-40B4-BE49-F238E27FC236}">
                        <a16:creationId xmlns:a16="http://schemas.microsoft.com/office/drawing/2014/main" id="{47D38334-3F88-45D8-8E03-A2D0CA96A5F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099E44A-6F68-440E-8C2E-4B455244A77F}"/>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EA69E178-ACB8-4C70-ACBD-973B665B766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Freeform: Shape 106">
                  <a:extLst>
                    <a:ext uri="{FF2B5EF4-FFF2-40B4-BE49-F238E27FC236}">
                      <a16:creationId xmlns:a16="http://schemas.microsoft.com/office/drawing/2014/main" id="{3AF3B2C8-B48D-4ED6-A18F-D5784797AA07}"/>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5" name="TextBox 104">
                <a:extLst>
                  <a:ext uri="{FF2B5EF4-FFF2-40B4-BE49-F238E27FC236}">
                    <a16:creationId xmlns:a16="http://schemas.microsoft.com/office/drawing/2014/main" id="{B4B39835-9A20-4BF6-978F-8A54473B094D}"/>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95" name="Rectangle: Rounded Corners 94">
              <a:extLst>
                <a:ext uri="{FF2B5EF4-FFF2-40B4-BE49-F238E27FC236}">
                  <a16:creationId xmlns:a16="http://schemas.microsoft.com/office/drawing/2014/main" id="{DCA0B5BB-F3B5-43AC-B9B0-DC486D00FE0F}"/>
                </a:ext>
              </a:extLst>
            </p:cNvPr>
            <p:cNvSpPr/>
            <p:nvPr/>
          </p:nvSpPr>
          <p:spPr bwMode="auto">
            <a:xfrm>
              <a:off x="8610834" y="1902292"/>
              <a:ext cx="3712493" cy="2600500"/>
            </a:xfrm>
            <a:prstGeom prst="roundRect">
              <a:avLst/>
            </a:prstGeom>
            <a:noFill/>
            <a:ln w="28575">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EC0A186-6029-4D8F-83F4-740431272288}"/>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BEB271-03F9-4B0A-B67A-8AC02FDCF49C}"/>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E7BE262-8367-4CA2-85AF-070276272AA8}"/>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552702E-F3E0-4842-AA0D-17D2B7E44D7E}"/>
                </a:ext>
              </a:extLst>
            </p:cNvPr>
            <p:cNvCxnSpPr>
              <a:cxnSpLocks/>
              <a:stCxn id="86" idx="7"/>
              <a:endCxn id="92"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7E58FDB-952D-4557-A55B-C2FBD9FB2C72}"/>
                </a:ext>
              </a:extLst>
            </p:cNvPr>
            <p:cNvCxnSpPr>
              <a:cxnSpLocks/>
              <a:stCxn id="86" idx="6"/>
              <a:endCxn id="89"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385CAB9-869F-4ABE-9AF7-CE3309EB2E16}"/>
                </a:ext>
              </a:extLst>
            </p:cNvPr>
            <p:cNvCxnSpPr>
              <a:cxnSpLocks/>
              <a:endCxn id="89"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FD318865-2CFC-477D-B6E4-797B571F29A2}"/>
                </a:ext>
              </a:extLst>
            </p:cNvPr>
            <p:cNvSpPr txBox="1"/>
            <p:nvPr/>
          </p:nvSpPr>
          <p:spPr>
            <a:xfrm>
              <a:off x="8566943" y="1833535"/>
              <a:ext cx="1951110" cy="690226"/>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Region </a:t>
              </a:r>
            </a:p>
          </p:txBody>
        </p:sp>
      </p:grpSp>
      <p:sp>
        <p:nvSpPr>
          <p:cNvPr id="5" name="Title 1">
            <a:extLst>
              <a:ext uri="{FF2B5EF4-FFF2-40B4-BE49-F238E27FC236}">
                <a16:creationId xmlns:a16="http://schemas.microsoft.com/office/drawing/2014/main" id="{9224CE81-5286-4FBE-9946-8CF4677DE88D}"/>
              </a:ext>
            </a:extLst>
          </p:cNvPr>
          <p:cNvSpPr txBox="1">
            <a:spLocks/>
          </p:cNvSpPr>
          <p:nvPr/>
        </p:nvSpPr>
        <p:spPr>
          <a:xfrm>
            <a:off x="417717" y="379325"/>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What is an Availability Zone?</a:t>
            </a:r>
          </a:p>
        </p:txBody>
      </p:sp>
    </p:spTree>
    <p:extLst>
      <p:ext uri="{BB962C8B-B14F-4D97-AF65-F5344CB8AC3E}">
        <p14:creationId xmlns:p14="http://schemas.microsoft.com/office/powerpoint/2010/main" val="14532397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map, text&#10;&#10;Description automatically generated">
            <a:extLst>
              <a:ext uri="{FF2B5EF4-FFF2-40B4-BE49-F238E27FC236}">
                <a16:creationId xmlns:a16="http://schemas.microsoft.com/office/drawing/2014/main" id="{089C116A-ACFE-4026-BD54-F3793D09AD3C}"/>
              </a:ext>
            </a:extLst>
          </p:cNvPr>
          <p:cNvPicPr>
            <a:picLocks noChangeAspect="1"/>
          </p:cNvPicPr>
          <p:nvPr/>
        </p:nvPicPr>
        <p:blipFill rotWithShape="1">
          <a:blip r:embed="rId3">
            <a:extLst>
              <a:ext uri="{28A0092B-C50C-407E-A947-70E740481C1C}">
                <a14:useLocalDpi xmlns:a14="http://schemas.microsoft.com/office/drawing/2010/main" val="0"/>
              </a:ext>
            </a:extLst>
          </a:blip>
          <a:srcRect l="1073" t="943" r="1073" b="943"/>
          <a:stretch/>
        </p:blipFill>
        <p:spPr>
          <a:xfrm>
            <a:off x="6242137" y="294555"/>
            <a:ext cx="5319489" cy="6065755"/>
          </a:xfrm>
          <a:prstGeom prst="rect">
            <a:avLst/>
          </a:prstGeom>
        </p:spPr>
      </p:pic>
      <p:sp>
        <p:nvSpPr>
          <p:cNvPr id="46" name="Title 1">
            <a:extLst>
              <a:ext uri="{FF2B5EF4-FFF2-40B4-BE49-F238E27FC236}">
                <a16:creationId xmlns:a16="http://schemas.microsoft.com/office/drawing/2014/main" id="{4598B737-2655-9341-8001-F0B55BFAD576}"/>
              </a:ext>
            </a:extLst>
          </p:cNvPr>
          <p:cNvSpPr txBox="1">
            <a:spLocks/>
          </p:cNvSpPr>
          <p:nvPr/>
        </p:nvSpPr>
        <p:spPr>
          <a:xfrm>
            <a:off x="418739" y="214268"/>
            <a:ext cx="6591661" cy="669549"/>
          </a:xfrm>
          <a:prstGeom prst="rect">
            <a:avLst/>
          </a:prstGeom>
        </p:spPr>
        <p:txBody>
          <a:bodyPr vert="horz" wrap="square" lIns="0" tIns="0" rIns="0" bIns="0" rtlCol="0" anchor="b">
            <a:norm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49" normalizeH="0" baseline="0" noProof="0" dirty="0">
                <a:ln w="3175">
                  <a:noFill/>
                </a:ln>
                <a:solidFill>
                  <a:srgbClr val="1A1A1A"/>
                </a:solidFill>
                <a:effectLst/>
                <a:uLnTx/>
                <a:uFillTx/>
                <a:latin typeface="Segoe UI Semibold"/>
                <a:ea typeface="+mn-ea"/>
                <a:cs typeface="Segoe UI Semilight" panose="020B0402040204020203" pitchFamily="34" charset="0"/>
              </a:rPr>
              <a:t>Zone redundant configuration</a:t>
            </a:r>
          </a:p>
        </p:txBody>
      </p:sp>
      <p:sp>
        <p:nvSpPr>
          <p:cNvPr id="5" name="TextBox 4">
            <a:extLst>
              <a:ext uri="{FF2B5EF4-FFF2-40B4-BE49-F238E27FC236}">
                <a16:creationId xmlns:a16="http://schemas.microsoft.com/office/drawing/2014/main" id="{AC3FC994-3DDF-416E-A875-35E7864C0AA6}"/>
              </a:ext>
            </a:extLst>
          </p:cNvPr>
          <p:cNvSpPr txBox="1"/>
          <p:nvPr/>
        </p:nvSpPr>
        <p:spPr>
          <a:xfrm>
            <a:off x="630373" y="1303641"/>
            <a:ext cx="5233585" cy="4444037"/>
          </a:xfrm>
          <a:prstGeom prst="rect">
            <a:avLst/>
          </a:prstGeom>
          <a:noFill/>
        </p:spPr>
        <p:txBody>
          <a:bodyPr wrap="square" lIns="0" tIns="0" rIns="0" bIns="0"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243A5E"/>
                </a:solidFill>
                <a:effectLst/>
                <a:uLnTx/>
                <a:uFillTx/>
                <a:latin typeface="Segoe UI"/>
                <a:ea typeface="+mn-ea"/>
                <a:cs typeface="+mn-cs"/>
              </a:rPr>
              <a:t>Free for Business Critical/Premium</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243A5E"/>
                </a:solidFill>
                <a:effectLst/>
                <a:uLnTx/>
                <a:uFillTx/>
                <a:latin typeface="Segoe UI"/>
                <a:ea typeface="+mn-ea"/>
                <a:cs typeface="+mn-cs"/>
              </a:rPr>
              <a:t>Replicas are automatically created in 3 different zones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243A5E"/>
                </a:solidFill>
                <a:effectLst/>
                <a:uLnTx/>
                <a:uFillTx/>
                <a:latin typeface="Segoe UI"/>
                <a:ea typeface="+mn-ea"/>
                <a:cs typeface="+mn-cs"/>
              </a:rPr>
              <a:t>Must be enabled / configured</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243A5E"/>
                </a:solidFill>
                <a:effectLst/>
                <a:uLnTx/>
                <a:uFillTx/>
                <a:latin typeface="Segoe UI"/>
                <a:ea typeface="+mn-ea"/>
                <a:cs typeface="+mn-cs"/>
              </a:rPr>
              <a:t>See CAP / PACELC theorem</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243A5E"/>
              </a:solidFill>
              <a:effectLst/>
              <a:uLnTx/>
              <a:uFillTx/>
              <a:latin typeface="Segoe UI"/>
              <a:ea typeface="+mn-ea"/>
              <a:cs typeface="+mn-cs"/>
            </a:endParaRPr>
          </a:p>
        </p:txBody>
      </p:sp>
    </p:spTree>
    <p:extLst>
      <p:ext uri="{BB962C8B-B14F-4D97-AF65-F5344CB8AC3E}">
        <p14:creationId xmlns:p14="http://schemas.microsoft.com/office/powerpoint/2010/main" val="315765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Agenda</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077832"/>
            <a:ext cx="10727141" cy="3985706"/>
          </a:xfrm>
          <a:noFill/>
        </p:spPr>
        <p:txBody>
          <a:bodyPr vert="horz" wrap="square" lIns="182880" tIns="182880" rIns="182880" bIns="182880" rtlCol="0" anchor="t">
            <a:spAutoFit/>
          </a:bodyPr>
          <a:lstStyle/>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Planning and Considerations</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Understanding the SQL Server options in Azure</a:t>
            </a:r>
          </a:p>
          <a:p>
            <a:pPr marL="514350" indent="-514350">
              <a:lnSpc>
                <a:spcPct val="100000"/>
              </a:lnSpc>
              <a:spcBef>
                <a:spcPts val="0"/>
              </a:spcBef>
              <a:spcAft>
                <a:spcPts val="1800"/>
              </a:spcAft>
              <a:buClr>
                <a:srgbClr val="0070C0"/>
              </a:buClr>
              <a:buSzPct val="95000"/>
              <a:buFont typeface="+mj-lt"/>
              <a:buAutoNum type="arabicPeriod"/>
            </a:pPr>
            <a:r>
              <a:rPr lang="en-US" dirty="0">
                <a:latin typeface="Segoe UI" panose="020B0502040204020203" pitchFamily="34" charset="0"/>
                <a:cs typeface="Segoe UI" panose="020B0502040204020203" pitchFamily="34" charset="0"/>
              </a:rPr>
              <a:t>Demos &amp; Tools</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DR Planning</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Next Steps, Q&amp;A</a:t>
            </a:r>
          </a:p>
          <a:p>
            <a:pPr lvl="1">
              <a:lnSpc>
                <a:spcPct val="100000"/>
              </a:lnSpc>
              <a:spcAft>
                <a:spcPts val="1800"/>
              </a:spcAft>
              <a:buClr>
                <a:srgbClr val="0070C0"/>
              </a:buClr>
              <a:buSzPct val="95000"/>
            </a:pPr>
            <a:endParaRPr lang="en-US"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24902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599" cy="635000"/>
          </a:xfrm>
        </p:spPr>
        <p:txBody>
          <a:bodyPr vert="horz" lIns="91427" tIns="45713" rIns="91427" bIns="45713" rtlCol="0" anchor="t">
            <a:normAutofit/>
          </a:bodyPr>
          <a:lstStyle/>
          <a:p>
            <a:pPr defTabSz="914246"/>
            <a:r>
              <a:rPr lang="en-US" sz="3700" dirty="0"/>
              <a:t>Common Migration Tools</a:t>
            </a:r>
          </a:p>
        </p:txBody>
      </p:sp>
      <p:sp>
        <p:nvSpPr>
          <p:cNvPr id="10" name="Subtitle 2">
            <a:extLst>
              <a:ext uri="{FF2B5EF4-FFF2-40B4-BE49-F238E27FC236}">
                <a16:creationId xmlns:a16="http://schemas.microsoft.com/office/drawing/2014/main" id="{68B89EFD-9DCC-4368-A3A7-E38F303C9FF6}"/>
              </a:ext>
            </a:extLst>
          </p:cNvPr>
          <p:cNvSpPr>
            <a:spLocks noGrp="1"/>
          </p:cNvSpPr>
          <p:nvPr>
            <p:ph type="subTitle" idx="27"/>
          </p:nvPr>
        </p:nvSpPr>
        <p:spPr>
          <a:xfrm>
            <a:off x="457200" y="1051560"/>
            <a:ext cx="11277600" cy="685800"/>
          </a:xfrm>
        </p:spPr>
        <p:txBody>
          <a:bodyPr/>
          <a:lstStyle/>
          <a:p>
            <a:endParaRPr lang="en-US"/>
          </a:p>
        </p:txBody>
      </p:sp>
      <p:graphicFrame>
        <p:nvGraphicFramePr>
          <p:cNvPr id="5" name="Text Placeholder 2">
            <a:extLst>
              <a:ext uri="{FF2B5EF4-FFF2-40B4-BE49-F238E27FC236}">
                <a16:creationId xmlns:a16="http://schemas.microsoft.com/office/drawing/2014/main" id="{03AB82AA-B4B2-4128-8ADC-B9D84C8CC11A}"/>
              </a:ext>
            </a:extLst>
          </p:cNvPr>
          <p:cNvGraphicFramePr/>
          <p:nvPr/>
        </p:nvGraphicFramePr>
        <p:xfrm>
          <a:off x="457200" y="1866900"/>
          <a:ext cx="11277599" cy="4514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464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46C8-41C8-45CC-86A3-9BF4770E22A7}"/>
              </a:ext>
            </a:extLst>
          </p:cNvPr>
          <p:cNvSpPr>
            <a:spLocks noGrp="1"/>
          </p:cNvSpPr>
          <p:nvPr>
            <p:ph type="title"/>
          </p:nvPr>
        </p:nvSpPr>
        <p:spPr>
          <a:xfrm>
            <a:off x="588263" y="457200"/>
            <a:ext cx="11018520" cy="554061"/>
          </a:xfrm>
        </p:spPr>
        <p:txBody>
          <a:bodyPr wrap="square" anchor="t">
            <a:normAutofit/>
          </a:bodyPr>
          <a:lstStyle/>
          <a:p>
            <a:r>
              <a:rPr lang="en-US" dirty="0"/>
              <a:t>DEMO</a:t>
            </a:r>
          </a:p>
        </p:txBody>
      </p:sp>
      <p:sp>
        <p:nvSpPr>
          <p:cNvPr id="12" name="Text Placeholder 2">
            <a:extLst>
              <a:ext uri="{FF2B5EF4-FFF2-40B4-BE49-F238E27FC236}">
                <a16:creationId xmlns:a16="http://schemas.microsoft.com/office/drawing/2014/main" id="{E877F9C6-F3FD-4F3F-99B4-47B9A38EF82E}"/>
              </a:ext>
            </a:extLst>
          </p:cNvPr>
          <p:cNvSpPr>
            <a:spLocks noGrp="1"/>
          </p:cNvSpPr>
          <p:nvPr>
            <p:ph type="body" sz="quarter" idx="16"/>
          </p:nvPr>
        </p:nvSpPr>
        <p:spPr>
          <a:xfrm>
            <a:off x="326997" y="4047582"/>
            <a:ext cx="2935440" cy="615553"/>
          </a:xfrm>
        </p:spPr>
        <p:txBody>
          <a:bodyPr/>
          <a:lstStyle/>
          <a:p>
            <a:r>
              <a:rPr lang="en-US" dirty="0"/>
              <a:t>DMA – Database Migration Assistant</a:t>
            </a:r>
          </a:p>
        </p:txBody>
      </p:sp>
      <p:pic>
        <p:nvPicPr>
          <p:cNvPr id="4" name="Picture 3">
            <a:extLst>
              <a:ext uri="{FF2B5EF4-FFF2-40B4-BE49-F238E27FC236}">
                <a16:creationId xmlns:a16="http://schemas.microsoft.com/office/drawing/2014/main" id="{6F4EE45A-7A72-4FC3-ACFE-8DCC8FD0A95C}"/>
              </a:ext>
            </a:extLst>
          </p:cNvPr>
          <p:cNvPicPr>
            <a:picLocks noChangeAspect="1"/>
          </p:cNvPicPr>
          <p:nvPr/>
        </p:nvPicPr>
        <p:blipFill>
          <a:blip r:embed="rId2"/>
          <a:stretch>
            <a:fillRect/>
          </a:stretch>
        </p:blipFill>
        <p:spPr>
          <a:xfrm>
            <a:off x="326996" y="2092704"/>
            <a:ext cx="2935440" cy="1841987"/>
          </a:xfrm>
          <a:prstGeom prst="rect">
            <a:avLst/>
          </a:prstGeom>
          <a:noFill/>
        </p:spPr>
      </p:pic>
      <p:pic>
        <p:nvPicPr>
          <p:cNvPr id="7" name="Picture 6">
            <a:extLst>
              <a:ext uri="{FF2B5EF4-FFF2-40B4-BE49-F238E27FC236}">
                <a16:creationId xmlns:a16="http://schemas.microsoft.com/office/drawing/2014/main" id="{8B9151FA-98D6-435A-A508-0D7B034F6AF0}"/>
              </a:ext>
            </a:extLst>
          </p:cNvPr>
          <p:cNvPicPr>
            <a:picLocks noChangeAspect="1"/>
          </p:cNvPicPr>
          <p:nvPr/>
        </p:nvPicPr>
        <p:blipFill>
          <a:blip r:embed="rId3"/>
          <a:stretch>
            <a:fillRect/>
          </a:stretch>
        </p:blipFill>
        <p:spPr>
          <a:xfrm>
            <a:off x="3481114" y="2135802"/>
            <a:ext cx="4139297" cy="1841987"/>
          </a:xfrm>
          <a:prstGeom prst="rect">
            <a:avLst/>
          </a:prstGeom>
          <a:noFill/>
        </p:spPr>
      </p:pic>
      <p:sp>
        <p:nvSpPr>
          <p:cNvPr id="16" name="Text Placeholder 6">
            <a:extLst>
              <a:ext uri="{FF2B5EF4-FFF2-40B4-BE49-F238E27FC236}">
                <a16:creationId xmlns:a16="http://schemas.microsoft.com/office/drawing/2014/main" id="{9422146C-CC78-4941-AD73-9F8D6A79EA3C}"/>
              </a:ext>
            </a:extLst>
          </p:cNvPr>
          <p:cNvSpPr>
            <a:spLocks noGrp="1"/>
          </p:cNvSpPr>
          <p:nvPr>
            <p:ph type="body" sz="quarter" idx="18"/>
          </p:nvPr>
        </p:nvSpPr>
        <p:spPr>
          <a:xfrm>
            <a:off x="3481113" y="4052449"/>
            <a:ext cx="4139297" cy="615553"/>
          </a:xfrm>
        </p:spPr>
        <p:txBody>
          <a:bodyPr/>
          <a:lstStyle/>
          <a:p>
            <a:r>
              <a:rPr lang="en-US" dirty="0"/>
              <a:t>DMS – Database Migration Service</a:t>
            </a:r>
          </a:p>
        </p:txBody>
      </p:sp>
    </p:spTree>
    <p:extLst>
      <p:ext uri="{BB962C8B-B14F-4D97-AF65-F5344CB8AC3E}">
        <p14:creationId xmlns:p14="http://schemas.microsoft.com/office/powerpoint/2010/main" val="30972548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DA2B-24CF-482A-BEA7-25EE3E615E4F}"/>
              </a:ext>
            </a:extLst>
          </p:cNvPr>
          <p:cNvSpPr>
            <a:spLocks noGrp="1"/>
          </p:cNvSpPr>
          <p:nvPr>
            <p:ph type="title"/>
          </p:nvPr>
        </p:nvSpPr>
        <p:spPr/>
        <p:txBody>
          <a:bodyPr/>
          <a:lstStyle/>
          <a:p>
            <a:r>
              <a:rPr lang="en-US"/>
              <a:t>Database migration process overview</a:t>
            </a:r>
          </a:p>
        </p:txBody>
      </p:sp>
      <p:sp>
        <p:nvSpPr>
          <p:cNvPr id="5" name="TextBox 4">
            <a:extLst>
              <a:ext uri="{FF2B5EF4-FFF2-40B4-BE49-F238E27FC236}">
                <a16:creationId xmlns:a16="http://schemas.microsoft.com/office/drawing/2014/main" id="{57D912A5-2FD2-420C-B449-5FF6EA4C0AFF}"/>
              </a:ext>
            </a:extLst>
          </p:cNvPr>
          <p:cNvSpPr txBox="1"/>
          <p:nvPr/>
        </p:nvSpPr>
        <p:spPr>
          <a:xfrm>
            <a:off x="589045" y="3959683"/>
            <a:ext cx="1112438" cy="707841"/>
          </a:xfrm>
          <a:prstGeom prst="rect">
            <a:avLst/>
          </a:prstGeom>
          <a:noFill/>
        </p:spPr>
        <p:txBody>
          <a:bodyPr wrap="square" lIns="91427" tIns="45713" rIns="91427" bIns="45713" rtlCol="0">
            <a:spAutoFit/>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03824" y="3959683"/>
            <a:ext cx="1220154" cy="563151"/>
          </a:xfrm>
          <a:prstGeom prst="rect">
            <a:avLst/>
          </a:prstGeom>
        </p:spPr>
        <p:txBody>
          <a:bodyPr wrap="square" lIns="91427" tIns="45713" rIns="91427" bIns="45713">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126317" y="3959683"/>
            <a:ext cx="1220154" cy="1169482"/>
          </a:xfrm>
          <a:prstGeom prst="rect">
            <a:avLst/>
          </a:prstGeom>
        </p:spPr>
        <p:txBody>
          <a:bodyPr wrap="square" lIns="91427" tIns="45713" rIns="91427" bIns="45713">
            <a:spAutoFit/>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Convert the source schema to work 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42011" y="3616082"/>
            <a:ext cx="1351792" cy="892683"/>
          </a:xfrm>
          <a:prstGeom prst="rect">
            <a:avLst/>
          </a:prstGeom>
        </p:spPr>
        <p:txBody>
          <a:bodyPr wrap="square" lIns="91427" tIns="45713" rIns="91427" bIns="45713">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Remediate applications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49673" y="4401115"/>
            <a:ext cx="1312096" cy="892683"/>
          </a:xfrm>
          <a:prstGeom prst="rect">
            <a:avLst/>
          </a:prstGeom>
        </p:spPr>
        <p:txBody>
          <a:bodyPr wrap="square" lIns="91427" tIns="45713" rIns="91427" bIns="45713">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Run functional &amp; performance tests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6793" y="2369308"/>
            <a:ext cx="1775372" cy="1041805"/>
          </a:xfrm>
          <a:prstGeom prst="rect">
            <a:avLst/>
          </a:prstGeom>
        </p:spPr>
        <p:txBody>
          <a:bodyPr wrap="square" lIns="91427" tIns="45713" rIns="91427" bIns="45713">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Optimize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589046" y="2544983"/>
            <a:ext cx="1310263" cy="215444"/>
          </a:xfrm>
          <a:prstGeom prst="rect">
            <a:avLst/>
          </a:prstGeom>
          <a:noFill/>
        </p:spPr>
        <p:txBody>
          <a:bodyPr wrap="square" lIns="91427"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Pre-migration</a:t>
            </a:r>
          </a:p>
        </p:txBody>
      </p:sp>
      <p:sp>
        <p:nvSpPr>
          <p:cNvPr id="15" name="Rectangle 14">
            <a:extLst>
              <a:ext uri="{FF2B5EF4-FFF2-40B4-BE49-F238E27FC236}">
                <a16:creationId xmlns:a16="http://schemas.microsoft.com/office/drawing/2014/main" id="{5D78B3B9-38D0-4D75-AF60-F4FE286206A5}"/>
              </a:ext>
            </a:extLst>
          </p:cNvPr>
          <p:cNvSpPr/>
          <p:nvPr/>
        </p:nvSpPr>
        <p:spPr bwMode="auto">
          <a:xfrm>
            <a:off x="589045" y="2891330"/>
            <a:ext cx="3757426" cy="2524155"/>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99B6D6E4-9B4A-44D6-9485-5D99C43A7726}"/>
              </a:ext>
            </a:extLst>
          </p:cNvPr>
          <p:cNvSpPr txBox="1"/>
          <p:nvPr/>
        </p:nvSpPr>
        <p:spPr>
          <a:xfrm>
            <a:off x="888671" y="3656088"/>
            <a:ext cx="513186" cy="16158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157307" y="3656088"/>
            <a:ext cx="513186" cy="16158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479800" y="3656088"/>
            <a:ext cx="513186" cy="16158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Convert</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472931" y="2891330"/>
            <a:ext cx="3940005" cy="2524155"/>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6A9B904-C8EB-4B83-B339-CA1885D6FFE3}"/>
              </a:ext>
            </a:extLst>
          </p:cNvPr>
          <p:cNvSpPr/>
          <p:nvPr/>
        </p:nvSpPr>
        <p:spPr>
          <a:xfrm>
            <a:off x="4474565" y="3959683"/>
            <a:ext cx="1261070" cy="707841"/>
          </a:xfrm>
          <a:prstGeom prst="rect">
            <a:avLst/>
          </a:prstGeom>
        </p:spPr>
        <p:txBody>
          <a:bodyPr wrap="square" lIns="91427" tIns="45713" rIns="91427" bIns="45713">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56858" y="3959682"/>
            <a:ext cx="1336606" cy="1015602"/>
          </a:xfrm>
          <a:prstGeom prst="rect">
            <a:avLst/>
          </a:prstGeom>
        </p:spPr>
        <p:txBody>
          <a:bodyPr wrap="square" lIns="91427" tIns="45713" rIns="91427" bIns="45713">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114688" y="3959682"/>
            <a:ext cx="1336605" cy="1033982"/>
          </a:xfrm>
          <a:prstGeom prst="rect">
            <a:avLst/>
          </a:prstGeom>
        </p:spPr>
        <p:txBody>
          <a:bodyPr wrap="square" lIns="91427" tIns="45713" rIns="91427" bIns="45713">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62836" y="3656088"/>
            <a:ext cx="1084526" cy="3231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117704" y="3656088"/>
            <a:ext cx="614916" cy="16158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526395" y="3656088"/>
            <a:ext cx="513186" cy="16158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Cutover</a:t>
            </a:r>
          </a:p>
        </p:txBody>
      </p:sp>
      <p:sp>
        <p:nvSpPr>
          <p:cNvPr id="62" name="TextBox 61">
            <a:extLst>
              <a:ext uri="{FF2B5EF4-FFF2-40B4-BE49-F238E27FC236}">
                <a16:creationId xmlns:a16="http://schemas.microsoft.com/office/drawing/2014/main" id="{0EC2CE3A-5C85-4FDE-A6EB-591CBCD2C4F6}"/>
              </a:ext>
            </a:extLst>
          </p:cNvPr>
          <p:cNvSpPr txBox="1"/>
          <p:nvPr/>
        </p:nvSpPr>
        <p:spPr>
          <a:xfrm>
            <a:off x="4483744" y="2544983"/>
            <a:ext cx="1310263" cy="215444"/>
          </a:xfrm>
          <a:prstGeom prst="rect">
            <a:avLst/>
          </a:prstGeom>
          <a:noFill/>
        </p:spPr>
        <p:txBody>
          <a:bodyPr wrap="square" lIns="91427"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Migration</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471804" y="3397984"/>
            <a:ext cx="6349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6BC3383-F10E-4DC5-B97C-8FB567A1ECDB}"/>
              </a:ext>
            </a:extLst>
          </p:cNvPr>
          <p:cNvCxnSpPr/>
          <p:nvPr/>
        </p:nvCxnSpPr>
        <p:spPr>
          <a:xfrm>
            <a:off x="2739690" y="3397984"/>
            <a:ext cx="6349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A9B5B4-CA56-4E55-8000-9511D9E7AA9F}"/>
              </a:ext>
            </a:extLst>
          </p:cNvPr>
          <p:cNvCxnSpPr>
            <a:cxnSpLocks/>
          </p:cNvCxnSpPr>
          <p:nvPr/>
        </p:nvCxnSpPr>
        <p:spPr>
          <a:xfrm>
            <a:off x="4029015" y="3397984"/>
            <a:ext cx="699933"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F8D484-D9B6-4233-8C6D-44CDE7CD4DEF}"/>
              </a:ext>
            </a:extLst>
          </p:cNvPr>
          <p:cNvCxnSpPr>
            <a:cxnSpLocks/>
          </p:cNvCxnSpPr>
          <p:nvPr/>
        </p:nvCxnSpPr>
        <p:spPr>
          <a:xfrm>
            <a:off x="5491069" y="3397984"/>
            <a:ext cx="44023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D5D2DD-BA4F-4D35-BDD2-D6063225BDE8}"/>
              </a:ext>
            </a:extLst>
          </p:cNvPr>
          <p:cNvCxnSpPr>
            <a:cxnSpLocks/>
          </p:cNvCxnSpPr>
          <p:nvPr/>
        </p:nvCxnSpPr>
        <p:spPr>
          <a:xfrm>
            <a:off x="6904722" y="3397984"/>
            <a:ext cx="53390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D3FE542-6CCB-43EC-9971-EF62A05C4E4C}"/>
              </a:ext>
            </a:extLst>
          </p:cNvPr>
          <p:cNvSpPr/>
          <p:nvPr/>
        </p:nvSpPr>
        <p:spPr bwMode="auto">
          <a:xfrm>
            <a:off x="8539396" y="1824791"/>
            <a:ext cx="3063560" cy="3590694"/>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E3142F0E-2965-4C9D-8E59-E858A74C13C0}"/>
              </a:ext>
            </a:extLst>
          </p:cNvPr>
          <p:cNvCxnSpPr>
            <a:cxnSpLocks/>
          </p:cNvCxnSpPr>
          <p:nvPr/>
        </p:nvCxnSpPr>
        <p:spPr>
          <a:xfrm>
            <a:off x="8150931" y="3397984"/>
            <a:ext cx="53985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32310" y="3421396"/>
            <a:ext cx="114347" cy="741198"/>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a:off x="8972617" y="2267745"/>
            <a:ext cx="886251" cy="794201"/>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8B479A19-B3D0-4B3C-808E-BC8F3BA6F2AD}"/>
              </a:ext>
            </a:extLst>
          </p:cNvPr>
          <p:cNvSpPr txBox="1"/>
          <p:nvPr/>
        </p:nvSpPr>
        <p:spPr>
          <a:xfrm>
            <a:off x="8452016" y="1510176"/>
            <a:ext cx="1408038" cy="215444"/>
          </a:xfrm>
          <a:prstGeom prst="rect">
            <a:avLst/>
          </a:prstGeom>
          <a:noFill/>
        </p:spPr>
        <p:txBody>
          <a:bodyPr wrap="square" lIns="91427"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Post-migration</a:t>
            </a:r>
          </a:p>
        </p:txBody>
      </p:sp>
      <p:pic>
        <p:nvPicPr>
          <p:cNvPr id="20" name="Graphic 21">
            <a:extLst>
              <a:ext uri="{FF2B5EF4-FFF2-40B4-BE49-F238E27FC236}">
                <a16:creationId xmlns:a16="http://schemas.microsoft.com/office/drawing/2014/main" id="{3C433B99-D06C-47BA-8027-EE789D0BF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365" y="3089323"/>
            <a:ext cx="639142" cy="569303"/>
          </a:xfrm>
          <a:prstGeom prst="rect">
            <a:avLst/>
          </a:prstGeom>
        </p:spPr>
      </p:pic>
      <p:pic>
        <p:nvPicPr>
          <p:cNvPr id="29" name="Graphic 32">
            <a:extLst>
              <a:ext uri="{FF2B5EF4-FFF2-40B4-BE49-F238E27FC236}">
                <a16:creationId xmlns:a16="http://schemas.microsoft.com/office/drawing/2014/main" id="{4E59C2A1-21B9-4C4C-9AD5-EC88DA6A09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1518" y="2962340"/>
            <a:ext cx="814801" cy="823266"/>
          </a:xfrm>
          <a:prstGeom prst="rect">
            <a:avLst/>
          </a:prstGeom>
        </p:spPr>
      </p:pic>
      <p:pic>
        <p:nvPicPr>
          <p:cNvPr id="43" name="Graphic 44">
            <a:extLst>
              <a:ext uri="{FF2B5EF4-FFF2-40B4-BE49-F238E27FC236}">
                <a16:creationId xmlns:a16="http://schemas.microsoft.com/office/drawing/2014/main" id="{5C2B0B71-5A1B-49EC-B8D7-6CBF1C116A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2816" y="3070276"/>
            <a:ext cx="511102" cy="582002"/>
          </a:xfrm>
          <a:prstGeom prst="rect">
            <a:avLst/>
          </a:prstGeom>
        </p:spPr>
      </p:pic>
      <p:pic>
        <p:nvPicPr>
          <p:cNvPr id="47" name="Graphic 52">
            <a:extLst>
              <a:ext uri="{FF2B5EF4-FFF2-40B4-BE49-F238E27FC236}">
                <a16:creationId xmlns:a16="http://schemas.microsoft.com/office/drawing/2014/main" id="{37A5E758-4943-4800-B432-E24689BFFF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99725" y="3063927"/>
            <a:ext cx="577770" cy="586234"/>
          </a:xfrm>
          <a:prstGeom prst="rect">
            <a:avLst/>
          </a:prstGeom>
        </p:spPr>
      </p:pic>
      <p:pic>
        <p:nvPicPr>
          <p:cNvPr id="58" name="Graphic 58">
            <a:extLst>
              <a:ext uri="{FF2B5EF4-FFF2-40B4-BE49-F238E27FC236}">
                <a16:creationId xmlns:a16="http://schemas.microsoft.com/office/drawing/2014/main" id="{5B8C85FF-31E2-48F9-898E-5D457AC425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7219" y="3173977"/>
            <a:ext cx="972470" cy="442322"/>
          </a:xfrm>
          <a:prstGeom prst="rect">
            <a:avLst/>
          </a:prstGeom>
        </p:spPr>
      </p:pic>
      <p:pic>
        <p:nvPicPr>
          <p:cNvPr id="60" name="Graphic 60">
            <a:extLst>
              <a:ext uri="{FF2B5EF4-FFF2-40B4-BE49-F238E27FC236}">
                <a16:creationId xmlns:a16="http://schemas.microsoft.com/office/drawing/2014/main" id="{0A163A75-33FF-4691-BB1A-B870CC00AD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29310" y="3087207"/>
            <a:ext cx="544963" cy="590465"/>
          </a:xfrm>
          <a:prstGeom prst="rect">
            <a:avLst/>
          </a:prstGeom>
        </p:spPr>
      </p:pic>
      <p:pic>
        <p:nvPicPr>
          <p:cNvPr id="70" name="Graphic 72">
            <a:extLst>
              <a:ext uri="{FF2B5EF4-FFF2-40B4-BE49-F238E27FC236}">
                <a16:creationId xmlns:a16="http://schemas.microsoft.com/office/drawing/2014/main" id="{D90C0ADC-57C0-4E73-A4C4-70D9A1DC0F7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27151" y="1899925"/>
            <a:ext cx="566128" cy="459251"/>
          </a:xfrm>
          <a:prstGeom prst="rect">
            <a:avLst/>
          </a:prstGeom>
        </p:spPr>
      </p:pic>
      <p:pic>
        <p:nvPicPr>
          <p:cNvPr id="74" name="Graphic 78">
            <a:extLst>
              <a:ext uri="{FF2B5EF4-FFF2-40B4-BE49-F238E27FC236}">
                <a16:creationId xmlns:a16="http://schemas.microsoft.com/office/drawing/2014/main" id="{6B741679-A43E-4FB3-B252-B9228F81F5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54131" y="3814709"/>
            <a:ext cx="699458" cy="591523"/>
          </a:xfrm>
          <a:prstGeom prst="rect">
            <a:avLst/>
          </a:prstGeom>
        </p:spPr>
      </p:pic>
      <p:pic>
        <p:nvPicPr>
          <p:cNvPr id="90" name="Graphic 96">
            <a:extLst>
              <a:ext uri="{FF2B5EF4-FFF2-40B4-BE49-F238E27FC236}">
                <a16:creationId xmlns:a16="http://schemas.microsoft.com/office/drawing/2014/main" id="{B6E8776A-E4F5-46CE-A914-F2498982E81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16062" y="3088265"/>
            <a:ext cx="719564" cy="588350"/>
          </a:xfrm>
          <a:prstGeom prst="rect">
            <a:avLst/>
          </a:prstGeom>
        </p:spPr>
      </p:pic>
      <p:cxnSp>
        <p:nvCxnSpPr>
          <p:cNvPr id="97" name="Connector: Curved 96">
            <a:extLst>
              <a:ext uri="{FF2B5EF4-FFF2-40B4-BE49-F238E27FC236}">
                <a16:creationId xmlns:a16="http://schemas.microsoft.com/office/drawing/2014/main" id="{75FB1785-3FCC-4A4A-A43E-1FB3B93CD969}"/>
              </a:ext>
            </a:extLst>
          </p:cNvPr>
          <p:cNvCxnSpPr/>
          <p:nvPr/>
        </p:nvCxnSpPr>
        <p:spPr>
          <a:xfrm rot="16200000" flipH="1">
            <a:off x="9560534" y="4250494"/>
            <a:ext cx="346514" cy="831766"/>
          </a:xfrm>
          <a:prstGeom prst="curved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0318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Compatibility</a:t>
            </a:r>
            <a:endParaRPr lang="en-US" sz="3920" dirty="0">
              <a:gradFill>
                <a:gsLst>
                  <a:gs pos="21538">
                    <a:schemeClr val="tx1"/>
                  </a:gs>
                  <a:gs pos="33000">
                    <a:schemeClr val="tx1"/>
                  </a:gs>
                </a:gsLst>
                <a:lin ang="5400000" scaled="0"/>
              </a:gradFill>
            </a:endParaRPr>
          </a:p>
        </p:txBody>
      </p:sp>
      <p:sp>
        <p:nvSpPr>
          <p:cNvPr id="7" name="Rectangle 6">
            <a:extLst>
              <a:ext uri="{FF2B5EF4-FFF2-40B4-BE49-F238E27FC236}">
                <a16:creationId xmlns:a16="http://schemas.microsoft.com/office/drawing/2014/main" id="{CA978BD3-4654-4CB6-86B8-DB06B292F95A}"/>
              </a:ext>
            </a:extLst>
          </p:cNvPr>
          <p:cNvSpPr/>
          <p:nvPr/>
        </p:nvSpPr>
        <p:spPr>
          <a:xfrm>
            <a:off x="4289989" y="1365225"/>
            <a:ext cx="7805514" cy="3169649"/>
          </a:xfrm>
          <a:prstGeom prst="rect">
            <a:avLst/>
          </a:prstGeom>
        </p:spPr>
        <p:txBody>
          <a:bodyPr wrap="square">
            <a:spAutoFit/>
          </a:bodyPr>
          <a:lstStyle/>
          <a:p>
            <a:pPr marL="336080" marR="0" lvl="0"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Upgrade (including restore) </a:t>
            </a:r>
            <a:r>
              <a:rPr kumimoji="0" lang="en-GB" sz="1961" b="0" i="0" u="none" strike="noStrike" kern="1200" cap="none" spc="0" normalizeH="0" baseline="0" noProof="0" dirty="0">
                <a:ln>
                  <a:noFill/>
                </a:ln>
                <a:solidFill>
                  <a:srgbClr val="292929"/>
                </a:solidFill>
                <a:effectLst/>
                <a:uLnTx/>
                <a:uFillTx/>
                <a:latin typeface="Segoe UI Light"/>
                <a:ea typeface="+mn-ea"/>
                <a:cs typeface="+mn-cs"/>
                <a:hlinkClick r:id="rId3"/>
              </a:rPr>
              <a:t>retains compat level of database</a:t>
            </a:r>
            <a:endParaRPr kumimoji="0" lang="en-GB" sz="1961" b="0" i="0" u="none" strike="noStrike" kern="1200" cap="none" spc="0" normalizeH="0" baseline="0" noProof="0" dirty="0">
              <a:ln>
                <a:noFill/>
              </a:ln>
              <a:solidFill>
                <a:srgbClr val="292929"/>
              </a:solidFill>
              <a:effectLst/>
              <a:uLnTx/>
              <a:uFillTx/>
              <a:latin typeface="Segoe UI Light"/>
              <a:ea typeface="+mn-ea"/>
              <a:cs typeface="+mn-cs"/>
            </a:endParaRPr>
          </a:p>
          <a:p>
            <a:pPr marL="336080" marR="0" lvl="0"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Use this to </a:t>
            </a:r>
            <a:r>
              <a:rPr kumimoji="0" lang="en-GB" sz="1961" b="1" i="1" u="none" strike="noStrike" kern="1200" cap="none" spc="0" normalizeH="0" baseline="0" noProof="0" dirty="0">
                <a:ln>
                  <a:noFill/>
                </a:ln>
                <a:solidFill>
                  <a:srgbClr val="292929"/>
                </a:solidFill>
                <a:effectLst/>
                <a:uLnTx/>
                <a:uFillTx/>
                <a:latin typeface="Segoe UI Light"/>
                <a:ea typeface="+mn-ea"/>
                <a:cs typeface="+mn-cs"/>
              </a:rPr>
              <a:t>maintain functional compatibility</a:t>
            </a:r>
          </a:p>
          <a:p>
            <a:pPr marL="784187" marR="0" lvl="1"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Reserved words</a:t>
            </a:r>
          </a:p>
          <a:p>
            <a:pPr marL="784187" marR="0" lvl="1"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Query execution functionality</a:t>
            </a:r>
          </a:p>
          <a:p>
            <a:pPr marL="784187" marR="0" lvl="1"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Protect against breaking changes that are database scoped</a:t>
            </a:r>
          </a:p>
          <a:p>
            <a:pPr marL="784187" marR="0" lvl="1"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Does not protect from discontinued features</a:t>
            </a:r>
          </a:p>
          <a:p>
            <a:pPr marL="327092" marR="0" lvl="0"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Query Performance</a:t>
            </a:r>
          </a:p>
          <a:p>
            <a:pPr marL="793175" marR="0" lvl="1"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1" i="1" u="none" strike="noStrike" kern="1200" cap="none" spc="0" normalizeH="0" baseline="0" noProof="0" dirty="0">
                <a:ln>
                  <a:noFill/>
                </a:ln>
                <a:solidFill>
                  <a:srgbClr val="292929"/>
                </a:solidFill>
                <a:effectLst/>
                <a:uLnTx/>
                <a:uFillTx/>
                <a:latin typeface="Segoe UI Light"/>
                <a:ea typeface="+mn-ea"/>
                <a:cs typeface="+mn-cs"/>
              </a:rPr>
              <a:t>Not a guarantee of performance</a:t>
            </a:r>
          </a:p>
          <a:p>
            <a:pPr marL="793175" marR="0" lvl="1"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1" i="1" u="none" strike="noStrike" kern="1200" cap="none" spc="0" normalizeH="0" baseline="0" noProof="0" dirty="0">
                <a:ln>
                  <a:noFill/>
                </a:ln>
                <a:solidFill>
                  <a:srgbClr val="292929"/>
                </a:solidFill>
                <a:effectLst/>
                <a:uLnTx/>
                <a:uFillTx/>
                <a:latin typeface="Segoe UI Light"/>
                <a:ea typeface="+mn-ea"/>
                <a:cs typeface="+mn-cs"/>
              </a:rPr>
              <a:t>Microsoft will work with you if you encounter query plan changes</a:t>
            </a:r>
          </a:p>
          <a:p>
            <a:pPr marL="336080" marR="0" lvl="0"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961" b="1" i="1" u="none" strike="noStrike" kern="1200" cap="none" spc="0" normalizeH="0" baseline="0" noProof="0" dirty="0">
              <a:ln>
                <a:noFill/>
              </a:ln>
              <a:solidFill>
                <a:srgbClr val="292929"/>
              </a:solidFill>
              <a:effectLst/>
              <a:uLnTx/>
              <a:uFillTx/>
              <a:latin typeface="Segoe UI Light"/>
              <a:ea typeface="+mn-ea"/>
              <a:cs typeface="+mn-cs"/>
            </a:endParaRPr>
          </a:p>
        </p:txBody>
      </p:sp>
      <p:graphicFrame>
        <p:nvGraphicFramePr>
          <p:cNvPr id="9" name="Content Placeholder 3">
            <a:extLst>
              <a:ext uri="{FF2B5EF4-FFF2-40B4-BE49-F238E27FC236}">
                <a16:creationId xmlns:a16="http://schemas.microsoft.com/office/drawing/2014/main" id="{6567044D-3BF7-4B44-B6E7-499D624C12A5}"/>
              </a:ext>
            </a:extLst>
          </p:cNvPr>
          <p:cNvGraphicFramePr>
            <a:graphicFrameLocks/>
          </p:cNvGraphicFramePr>
          <p:nvPr/>
        </p:nvGraphicFramePr>
        <p:xfrm>
          <a:off x="312194" y="1365225"/>
          <a:ext cx="3841056" cy="4310436"/>
        </p:xfrm>
        <a:graphic>
          <a:graphicData uri="http://schemas.openxmlformats.org/drawingml/2006/table">
            <a:tbl>
              <a:tblPr firstRow="1" bandRow="1">
                <a:tableStyleId>{5C22544A-7EE6-4342-B048-85BDC9FD1C3A}</a:tableStyleId>
              </a:tblPr>
              <a:tblGrid>
                <a:gridCol w="2012262">
                  <a:extLst>
                    <a:ext uri="{9D8B030D-6E8A-4147-A177-3AD203B41FA5}">
                      <a16:colId xmlns:a16="http://schemas.microsoft.com/office/drawing/2014/main" val="171571010"/>
                    </a:ext>
                  </a:extLst>
                </a:gridCol>
                <a:gridCol w="931492">
                  <a:extLst>
                    <a:ext uri="{9D8B030D-6E8A-4147-A177-3AD203B41FA5}">
                      <a16:colId xmlns:a16="http://schemas.microsoft.com/office/drawing/2014/main" val="1788036711"/>
                    </a:ext>
                  </a:extLst>
                </a:gridCol>
                <a:gridCol w="897302">
                  <a:extLst>
                    <a:ext uri="{9D8B030D-6E8A-4147-A177-3AD203B41FA5}">
                      <a16:colId xmlns:a16="http://schemas.microsoft.com/office/drawing/2014/main" val="489813679"/>
                    </a:ext>
                  </a:extLst>
                </a:gridCol>
              </a:tblGrid>
              <a:tr h="821045">
                <a:tc>
                  <a:txBody>
                    <a:bodyPr/>
                    <a:lstStyle/>
                    <a:p>
                      <a:r>
                        <a:rPr lang="en-US" sz="1600" dirty="0"/>
                        <a:t>SQL Server Version</a:t>
                      </a:r>
                    </a:p>
                  </a:txBody>
                  <a:tcPr marL="89630" marR="89630" marT="44814" marB="44814">
                    <a:solidFill>
                      <a:srgbClr val="0070C0"/>
                    </a:solidFill>
                  </a:tcPr>
                </a:tc>
                <a:tc>
                  <a:txBody>
                    <a:bodyPr/>
                    <a:lstStyle/>
                    <a:p>
                      <a:r>
                        <a:rPr lang="en-US" sz="1600" dirty="0"/>
                        <a:t>Default Compat Level</a:t>
                      </a:r>
                    </a:p>
                  </a:txBody>
                  <a:tcPr marL="89630" marR="89630" marT="44814" marB="44814">
                    <a:solidFill>
                      <a:srgbClr val="0070C0"/>
                    </a:solidFill>
                  </a:tcPr>
                </a:tc>
                <a:tc>
                  <a:txBody>
                    <a:bodyPr/>
                    <a:lstStyle/>
                    <a:p>
                      <a:r>
                        <a:rPr lang="en-US" sz="1600" dirty="0"/>
                        <a:t>Version</a:t>
                      </a:r>
                    </a:p>
                  </a:txBody>
                  <a:tcPr marL="89630" marR="89630" marT="44814" marB="44814">
                    <a:solidFill>
                      <a:srgbClr val="0070C0"/>
                    </a:solidFill>
                  </a:tcPr>
                </a:tc>
                <a:extLst>
                  <a:ext uri="{0D108BD9-81ED-4DB2-BD59-A6C34878D82A}">
                    <a16:rowId xmlns:a16="http://schemas.microsoft.com/office/drawing/2014/main" val="287689604"/>
                  </a:ext>
                </a:extLst>
              </a:tr>
              <a:tr h="581548">
                <a:tc>
                  <a:txBody>
                    <a:bodyPr/>
                    <a:lstStyle/>
                    <a:p>
                      <a:r>
                        <a:rPr lang="en-US" sz="1600" dirty="0"/>
                        <a:t>SQL Server 2019</a:t>
                      </a:r>
                    </a:p>
                  </a:txBody>
                  <a:tcPr marL="89630" marR="89630" marT="44814" marB="44814">
                    <a:solidFill>
                      <a:schemeClr val="accent2">
                        <a:lumMod val="40000"/>
                        <a:lumOff val="60000"/>
                      </a:schemeClr>
                    </a:solidFill>
                  </a:tcPr>
                </a:tc>
                <a:tc>
                  <a:txBody>
                    <a:bodyPr/>
                    <a:lstStyle/>
                    <a:p>
                      <a:r>
                        <a:rPr lang="en-US" sz="1600" dirty="0"/>
                        <a:t>150</a:t>
                      </a:r>
                    </a:p>
                  </a:txBody>
                  <a:tcPr marL="89630" marR="89630" marT="44814" marB="44814">
                    <a:solidFill>
                      <a:schemeClr val="accent2">
                        <a:lumMod val="40000"/>
                        <a:lumOff val="60000"/>
                      </a:schemeClr>
                    </a:solidFill>
                  </a:tcPr>
                </a:tc>
                <a:tc>
                  <a:txBody>
                    <a:bodyPr/>
                    <a:lstStyle/>
                    <a:p>
                      <a:r>
                        <a:rPr lang="en-US" sz="1600" dirty="0"/>
                        <a:t>15</a:t>
                      </a:r>
                    </a:p>
                  </a:txBody>
                  <a:tcPr marL="89630" marR="89630" marT="44814" marB="44814">
                    <a:solidFill>
                      <a:schemeClr val="accent2">
                        <a:lumMod val="40000"/>
                        <a:lumOff val="60000"/>
                      </a:schemeClr>
                    </a:solidFill>
                  </a:tcPr>
                </a:tc>
                <a:extLst>
                  <a:ext uri="{0D108BD9-81ED-4DB2-BD59-A6C34878D82A}">
                    <a16:rowId xmlns:a16="http://schemas.microsoft.com/office/drawing/2014/main" val="2813076886"/>
                  </a:ext>
                </a:extLst>
              </a:tr>
              <a:tr h="581548">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600" dirty="0"/>
                        <a:t>SQL Server 2017</a:t>
                      </a:r>
                    </a:p>
                    <a:p>
                      <a:endParaRPr lang="en-US" sz="1600" dirty="0"/>
                    </a:p>
                  </a:txBody>
                  <a:tcPr marL="89630" marR="89630" marT="44814" marB="44814">
                    <a:solidFill>
                      <a:schemeClr val="accent2">
                        <a:lumMod val="20000"/>
                        <a:lumOff val="80000"/>
                      </a:schemeClr>
                    </a:solidFill>
                  </a:tcPr>
                </a:tc>
                <a:tc>
                  <a:txBody>
                    <a:bodyPr/>
                    <a:lstStyle/>
                    <a:p>
                      <a:r>
                        <a:rPr lang="en-US" sz="1600" dirty="0"/>
                        <a:t>140</a:t>
                      </a:r>
                    </a:p>
                  </a:txBody>
                  <a:tcPr marL="89630" marR="89630" marT="44814" marB="44814">
                    <a:solidFill>
                      <a:schemeClr val="accent2">
                        <a:lumMod val="20000"/>
                        <a:lumOff val="80000"/>
                      </a:schemeClr>
                    </a:solidFill>
                  </a:tcPr>
                </a:tc>
                <a:tc>
                  <a:txBody>
                    <a:bodyPr/>
                    <a:lstStyle/>
                    <a:p>
                      <a:r>
                        <a:rPr lang="en-US" sz="1600" dirty="0"/>
                        <a:t>14</a:t>
                      </a:r>
                    </a:p>
                  </a:txBody>
                  <a:tcPr marL="89630" marR="89630" marT="44814" marB="44814">
                    <a:solidFill>
                      <a:schemeClr val="accent2">
                        <a:lumMod val="20000"/>
                        <a:lumOff val="80000"/>
                      </a:schemeClr>
                    </a:solidFill>
                  </a:tcPr>
                </a:tc>
                <a:extLst>
                  <a:ext uri="{0D108BD9-81ED-4DB2-BD59-A6C34878D82A}">
                    <a16:rowId xmlns:a16="http://schemas.microsoft.com/office/drawing/2014/main" val="916753039"/>
                  </a:ext>
                </a:extLst>
              </a:tr>
              <a:tr h="581548">
                <a:tc>
                  <a:txBody>
                    <a:bodyPr/>
                    <a:lstStyle/>
                    <a:p>
                      <a:r>
                        <a:rPr lang="en-US" sz="1600" dirty="0"/>
                        <a:t>SQL Server 2016</a:t>
                      </a:r>
                    </a:p>
                  </a:txBody>
                  <a:tcPr marL="89630" marR="89630" marT="44814" marB="44814">
                    <a:solidFill>
                      <a:schemeClr val="accent2">
                        <a:lumMod val="40000"/>
                        <a:lumOff val="60000"/>
                      </a:schemeClr>
                    </a:solidFill>
                  </a:tcPr>
                </a:tc>
                <a:tc>
                  <a:txBody>
                    <a:bodyPr/>
                    <a:lstStyle/>
                    <a:p>
                      <a:r>
                        <a:rPr lang="en-US" sz="1600" dirty="0"/>
                        <a:t>130</a:t>
                      </a:r>
                    </a:p>
                  </a:txBody>
                  <a:tcPr marL="89630" marR="89630" marT="44814" marB="44814">
                    <a:solidFill>
                      <a:schemeClr val="accent2">
                        <a:lumMod val="40000"/>
                        <a:lumOff val="60000"/>
                      </a:schemeClr>
                    </a:solidFill>
                  </a:tcPr>
                </a:tc>
                <a:tc>
                  <a:txBody>
                    <a:bodyPr/>
                    <a:lstStyle/>
                    <a:p>
                      <a:r>
                        <a:rPr lang="en-US" sz="1600" dirty="0"/>
                        <a:t>13</a:t>
                      </a:r>
                    </a:p>
                  </a:txBody>
                  <a:tcPr marL="89630" marR="89630" marT="44814" marB="44814">
                    <a:solidFill>
                      <a:schemeClr val="accent2">
                        <a:lumMod val="40000"/>
                        <a:lumOff val="60000"/>
                      </a:schemeClr>
                    </a:solidFill>
                  </a:tcPr>
                </a:tc>
                <a:extLst>
                  <a:ext uri="{0D108BD9-81ED-4DB2-BD59-A6C34878D82A}">
                    <a16:rowId xmlns:a16="http://schemas.microsoft.com/office/drawing/2014/main" val="3628741438"/>
                  </a:ext>
                </a:extLst>
              </a:tr>
              <a:tr h="581548">
                <a:tc>
                  <a:txBody>
                    <a:bodyPr/>
                    <a:lstStyle/>
                    <a:p>
                      <a:r>
                        <a:rPr lang="en-US" sz="1600" dirty="0"/>
                        <a:t>SQL Server 2014</a:t>
                      </a:r>
                    </a:p>
                  </a:txBody>
                  <a:tcPr marL="89630" marR="89630" marT="44814" marB="44814">
                    <a:solidFill>
                      <a:schemeClr val="accent2">
                        <a:lumMod val="20000"/>
                        <a:lumOff val="80000"/>
                      </a:schemeClr>
                    </a:solidFill>
                  </a:tcPr>
                </a:tc>
                <a:tc>
                  <a:txBody>
                    <a:bodyPr/>
                    <a:lstStyle/>
                    <a:p>
                      <a:r>
                        <a:rPr lang="en-US" sz="1600" dirty="0"/>
                        <a:t>120</a:t>
                      </a:r>
                    </a:p>
                  </a:txBody>
                  <a:tcPr marL="89630" marR="89630" marT="44814" marB="44814">
                    <a:solidFill>
                      <a:schemeClr val="accent2">
                        <a:lumMod val="20000"/>
                        <a:lumOff val="80000"/>
                      </a:schemeClr>
                    </a:solidFill>
                  </a:tcPr>
                </a:tc>
                <a:tc>
                  <a:txBody>
                    <a:bodyPr/>
                    <a:lstStyle/>
                    <a:p>
                      <a:r>
                        <a:rPr lang="en-US" sz="1600" dirty="0"/>
                        <a:t>12</a:t>
                      </a:r>
                    </a:p>
                  </a:txBody>
                  <a:tcPr marL="89630" marR="89630" marT="44814" marB="44814">
                    <a:solidFill>
                      <a:schemeClr val="accent2">
                        <a:lumMod val="20000"/>
                        <a:lumOff val="80000"/>
                      </a:schemeClr>
                    </a:solidFill>
                  </a:tcPr>
                </a:tc>
                <a:extLst>
                  <a:ext uri="{0D108BD9-81ED-4DB2-BD59-A6C34878D82A}">
                    <a16:rowId xmlns:a16="http://schemas.microsoft.com/office/drawing/2014/main" val="973100703"/>
                  </a:ext>
                </a:extLst>
              </a:tr>
              <a:tr h="581548">
                <a:tc>
                  <a:txBody>
                    <a:bodyPr/>
                    <a:lstStyle/>
                    <a:p>
                      <a:r>
                        <a:rPr lang="en-US" sz="1600" dirty="0"/>
                        <a:t>SQL Server 2012</a:t>
                      </a:r>
                    </a:p>
                  </a:txBody>
                  <a:tcPr marL="89630" marR="89630" marT="44814" marB="44814">
                    <a:solidFill>
                      <a:schemeClr val="accent2">
                        <a:lumMod val="40000"/>
                        <a:lumOff val="60000"/>
                      </a:schemeClr>
                    </a:solidFill>
                  </a:tcPr>
                </a:tc>
                <a:tc>
                  <a:txBody>
                    <a:bodyPr/>
                    <a:lstStyle/>
                    <a:p>
                      <a:r>
                        <a:rPr lang="en-US" sz="1600" dirty="0"/>
                        <a:t>110</a:t>
                      </a:r>
                    </a:p>
                  </a:txBody>
                  <a:tcPr marL="89630" marR="89630" marT="44814" marB="44814">
                    <a:solidFill>
                      <a:schemeClr val="accent2">
                        <a:lumMod val="40000"/>
                        <a:lumOff val="60000"/>
                      </a:schemeClr>
                    </a:solidFill>
                  </a:tcPr>
                </a:tc>
                <a:tc>
                  <a:txBody>
                    <a:bodyPr/>
                    <a:lstStyle/>
                    <a:p>
                      <a:r>
                        <a:rPr lang="en-US" sz="1600" dirty="0"/>
                        <a:t>11</a:t>
                      </a:r>
                    </a:p>
                  </a:txBody>
                  <a:tcPr marL="89630" marR="89630" marT="44814" marB="44814">
                    <a:solidFill>
                      <a:schemeClr val="accent2">
                        <a:lumMod val="40000"/>
                        <a:lumOff val="60000"/>
                      </a:schemeClr>
                    </a:solidFill>
                  </a:tcPr>
                </a:tc>
                <a:extLst>
                  <a:ext uri="{0D108BD9-81ED-4DB2-BD59-A6C34878D82A}">
                    <a16:rowId xmlns:a16="http://schemas.microsoft.com/office/drawing/2014/main" val="950130688"/>
                  </a:ext>
                </a:extLst>
              </a:tr>
              <a:tr h="581548">
                <a:tc>
                  <a:txBody>
                    <a:bodyPr/>
                    <a:lstStyle/>
                    <a:p>
                      <a:r>
                        <a:rPr lang="en-US" sz="1600" dirty="0"/>
                        <a:t>SQL Server 2008 R2</a:t>
                      </a:r>
                    </a:p>
                    <a:p>
                      <a:r>
                        <a:rPr lang="en-US" sz="1600" dirty="0"/>
                        <a:t>SQL Server 2008</a:t>
                      </a:r>
                    </a:p>
                  </a:txBody>
                  <a:tcPr marL="89630" marR="89630" marT="44814" marB="44814">
                    <a:solidFill>
                      <a:schemeClr val="accent2">
                        <a:lumMod val="20000"/>
                        <a:lumOff val="80000"/>
                      </a:schemeClr>
                    </a:solidFill>
                  </a:tcPr>
                </a:tc>
                <a:tc>
                  <a:txBody>
                    <a:bodyPr/>
                    <a:lstStyle/>
                    <a:p>
                      <a:r>
                        <a:rPr lang="en-US" sz="1600" dirty="0"/>
                        <a:t>100</a:t>
                      </a:r>
                    </a:p>
                  </a:txBody>
                  <a:tcPr marL="89630" marR="89630" marT="44814" marB="44814">
                    <a:solidFill>
                      <a:schemeClr val="accent2">
                        <a:lumMod val="20000"/>
                        <a:lumOff val="80000"/>
                      </a:schemeClr>
                    </a:solidFill>
                  </a:tcPr>
                </a:tc>
                <a:tc>
                  <a:txBody>
                    <a:bodyPr/>
                    <a:lstStyle/>
                    <a:p>
                      <a:r>
                        <a:rPr lang="en-US" sz="1600" dirty="0"/>
                        <a:t>10</a:t>
                      </a:r>
                    </a:p>
                  </a:txBody>
                  <a:tcPr marL="89630" marR="89630" marT="44814" marB="44814">
                    <a:solidFill>
                      <a:schemeClr val="accent2">
                        <a:lumMod val="20000"/>
                        <a:lumOff val="80000"/>
                      </a:schemeClr>
                    </a:solidFill>
                  </a:tcPr>
                </a:tc>
                <a:extLst>
                  <a:ext uri="{0D108BD9-81ED-4DB2-BD59-A6C34878D82A}">
                    <a16:rowId xmlns:a16="http://schemas.microsoft.com/office/drawing/2014/main" val="4238490113"/>
                  </a:ext>
                </a:extLst>
              </a:tr>
            </a:tbl>
          </a:graphicData>
        </a:graphic>
      </p:graphicFrame>
      <p:sp>
        <p:nvSpPr>
          <p:cNvPr id="3" name="Rectangle 2">
            <a:extLst>
              <a:ext uri="{FF2B5EF4-FFF2-40B4-BE49-F238E27FC236}">
                <a16:creationId xmlns:a16="http://schemas.microsoft.com/office/drawing/2014/main" id="{3F3695E6-1DFC-4C20-81AB-B2653D301466}"/>
              </a:ext>
            </a:extLst>
          </p:cNvPr>
          <p:cNvSpPr/>
          <p:nvPr/>
        </p:nvSpPr>
        <p:spPr>
          <a:xfrm>
            <a:off x="5977213" y="3247991"/>
            <a:ext cx="242340" cy="36927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292929"/>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FCB7A13D-62D3-4934-A005-7F57D5817ABF}"/>
              </a:ext>
            </a:extLst>
          </p:cNvPr>
          <p:cNvSpPr/>
          <p:nvPr/>
        </p:nvSpPr>
        <p:spPr>
          <a:xfrm>
            <a:off x="4289989" y="4331128"/>
            <a:ext cx="7805514" cy="1902829"/>
          </a:xfrm>
          <a:prstGeom prst="rect">
            <a:avLst/>
          </a:prstGeom>
        </p:spPr>
        <p:txBody>
          <a:bodyPr wrap="square">
            <a:spAutoFit/>
          </a:bodyPr>
          <a:lstStyle/>
          <a:p>
            <a:pPr marL="336080" marR="0" lvl="0"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120 introduces new cardinality estimator for Queries</a:t>
            </a:r>
          </a:p>
          <a:p>
            <a:pPr marL="336080" marR="0" lvl="0"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130 and 140 introduce new query plan and execution features</a:t>
            </a:r>
          </a:p>
          <a:p>
            <a:pPr marL="336080" marR="0" lvl="0"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130 and 140 include by default QP fixes under trace flag 4199</a:t>
            </a:r>
          </a:p>
          <a:p>
            <a:pPr marL="784187" marR="0" lvl="1"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Trace flag 4199 applies for new fixes</a:t>
            </a:r>
          </a:p>
          <a:p>
            <a:pPr marL="336080" marR="0" lvl="0"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Query Store to observe performance differences</a:t>
            </a:r>
          </a:p>
          <a:p>
            <a:pPr marL="336080" marR="0" lvl="0" indent="-336080" algn="l" defTabSz="8962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61" b="0" i="0" u="none" strike="noStrike" kern="1200" cap="none" spc="0" normalizeH="0" baseline="0" noProof="0" dirty="0">
                <a:ln>
                  <a:noFill/>
                </a:ln>
                <a:solidFill>
                  <a:srgbClr val="292929"/>
                </a:solidFill>
                <a:effectLst/>
                <a:uLnTx/>
                <a:uFillTx/>
                <a:latin typeface="Segoe UI Light"/>
                <a:ea typeface="+mn-ea"/>
                <a:cs typeface="+mn-cs"/>
              </a:rPr>
              <a:t>Does not affect server wide functionality</a:t>
            </a:r>
          </a:p>
        </p:txBody>
      </p:sp>
    </p:spTree>
    <p:extLst>
      <p:ext uri="{BB962C8B-B14F-4D97-AF65-F5344CB8AC3E}">
        <p14:creationId xmlns:p14="http://schemas.microsoft.com/office/powerpoint/2010/main" val="23411203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C58D-2B8E-401D-A516-D09B20E7F169}"/>
              </a:ext>
            </a:extLst>
          </p:cNvPr>
          <p:cNvSpPr>
            <a:spLocks noGrp="1"/>
          </p:cNvSpPr>
          <p:nvPr>
            <p:ph type="title"/>
          </p:nvPr>
        </p:nvSpPr>
        <p:spPr/>
        <p:txBody>
          <a:bodyPr/>
          <a:lstStyle/>
          <a:p>
            <a:r>
              <a:rPr lang="en-US"/>
              <a:t>Azure Database Migration Service</a:t>
            </a:r>
          </a:p>
        </p:txBody>
      </p:sp>
      <p:sp>
        <p:nvSpPr>
          <p:cNvPr id="5" name="TextBox 4">
            <a:extLst>
              <a:ext uri="{FF2B5EF4-FFF2-40B4-BE49-F238E27FC236}">
                <a16:creationId xmlns:a16="http://schemas.microsoft.com/office/drawing/2014/main" id="{5EA890B2-284C-4D3A-91BD-A25AA6CC80D6}"/>
              </a:ext>
            </a:extLst>
          </p:cNvPr>
          <p:cNvSpPr txBox="1"/>
          <p:nvPr/>
        </p:nvSpPr>
        <p:spPr>
          <a:xfrm>
            <a:off x="1274508" y="1562222"/>
            <a:ext cx="5196897" cy="206963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 comprehensive service, including a detailed guide, designed for seamlessly migrating your databases to Azure</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Highly resilient and self-healing migration experience, with near-zero downtime  </a:t>
            </a:r>
          </a:p>
        </p:txBody>
      </p:sp>
      <p:sp>
        <p:nvSpPr>
          <p:cNvPr id="13" name="Rectangle 12" descr="Syncing Cloud">
            <a:extLst>
              <a:ext uri="{FF2B5EF4-FFF2-40B4-BE49-F238E27FC236}">
                <a16:creationId xmlns:a16="http://schemas.microsoft.com/office/drawing/2014/main" id="{1A6D908F-E205-4C42-81AE-2030F1B0F954}"/>
              </a:ext>
            </a:extLst>
          </p:cNvPr>
          <p:cNvSpPr/>
          <p:nvPr/>
        </p:nvSpPr>
        <p:spPr>
          <a:xfrm>
            <a:off x="419421" y="1643069"/>
            <a:ext cx="680807" cy="68080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Rectangle 13" descr="Earth Globe Americas">
            <a:extLst>
              <a:ext uri="{FF2B5EF4-FFF2-40B4-BE49-F238E27FC236}">
                <a16:creationId xmlns:a16="http://schemas.microsoft.com/office/drawing/2014/main" id="{F51FDFAA-A55A-4471-9400-AD7767A6B0DC}"/>
              </a:ext>
            </a:extLst>
          </p:cNvPr>
          <p:cNvSpPr/>
          <p:nvPr/>
        </p:nvSpPr>
        <p:spPr>
          <a:xfrm>
            <a:off x="419421" y="2894298"/>
            <a:ext cx="680807" cy="68080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6" name="Rectangle 15" descr="Cloud Computing">
            <a:extLst>
              <a:ext uri="{FF2B5EF4-FFF2-40B4-BE49-F238E27FC236}">
                <a16:creationId xmlns:a16="http://schemas.microsoft.com/office/drawing/2014/main" id="{F1E7316F-8879-4EA3-A573-2BE3CF687077}"/>
              </a:ext>
            </a:extLst>
          </p:cNvPr>
          <p:cNvSpPr/>
          <p:nvPr/>
        </p:nvSpPr>
        <p:spPr>
          <a:xfrm>
            <a:off x="419421" y="4063462"/>
            <a:ext cx="680807" cy="68080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82CBD754-B654-4939-B6E6-9579B3AD5459}"/>
              </a:ext>
            </a:extLst>
          </p:cNvPr>
          <p:cNvSpPr txBox="1"/>
          <p:nvPr/>
        </p:nvSpPr>
        <p:spPr>
          <a:xfrm>
            <a:off x="1274508" y="3962308"/>
            <a:ext cx="5193055" cy="15046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Completely automate your database migration project and find the migration scenario that best fits your needs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426C9EF-84B0-4D01-9ACD-4A4BC14A2612}"/>
              </a:ext>
            </a:extLst>
          </p:cNvPr>
          <p:cNvPicPr/>
          <p:nvPr/>
        </p:nvPicPr>
        <p:blipFill>
          <a:blip r:embed="rId8">
            <a:extLst>
              <a:ext uri="{28A0092B-C50C-407E-A947-70E740481C1C}">
                <a14:useLocalDpi xmlns:a14="http://schemas.microsoft.com/office/drawing/2010/main" val="0"/>
              </a:ext>
            </a:extLst>
          </a:blip>
          <a:stretch>
            <a:fillRect/>
          </a:stretch>
        </p:blipFill>
        <p:spPr>
          <a:xfrm>
            <a:off x="7496930" y="1468813"/>
            <a:ext cx="4369133" cy="4248894"/>
          </a:xfrm>
          <a:prstGeom prst="rect">
            <a:avLst/>
          </a:prstGeom>
        </p:spPr>
      </p:pic>
    </p:spTree>
    <p:extLst>
      <p:ext uri="{BB962C8B-B14F-4D97-AF65-F5344CB8AC3E}">
        <p14:creationId xmlns:p14="http://schemas.microsoft.com/office/powerpoint/2010/main" val="41122576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20DD-361B-4998-BDC9-0E2C61468609}"/>
              </a:ext>
            </a:extLst>
          </p:cNvPr>
          <p:cNvSpPr>
            <a:spLocks noGrp="1"/>
          </p:cNvSpPr>
          <p:nvPr>
            <p:ph type="title"/>
          </p:nvPr>
        </p:nvSpPr>
        <p:spPr/>
        <p:txBody>
          <a:bodyPr>
            <a:normAutofit fontScale="90000"/>
          </a:bodyPr>
          <a:lstStyle/>
          <a:p>
            <a:r>
              <a:rPr lang="en-US" dirty="0"/>
              <a:t>DMA – Database Migration Assistant </a:t>
            </a:r>
          </a:p>
        </p:txBody>
      </p:sp>
      <p:sp>
        <p:nvSpPr>
          <p:cNvPr id="3" name="Subtitle 2">
            <a:extLst>
              <a:ext uri="{FF2B5EF4-FFF2-40B4-BE49-F238E27FC236}">
                <a16:creationId xmlns:a16="http://schemas.microsoft.com/office/drawing/2014/main" id="{D8D78F49-54E9-436A-BBCF-A838981C6D45}"/>
              </a:ext>
            </a:extLst>
          </p:cNvPr>
          <p:cNvSpPr>
            <a:spLocks noGrp="1"/>
          </p:cNvSpPr>
          <p:nvPr>
            <p:ph type="subTitle" idx="27"/>
          </p:nvPr>
        </p:nvSpPr>
        <p:spPr/>
        <p:txBody>
          <a:bodyPr/>
          <a:lstStyle/>
          <a:p>
            <a:r>
              <a:rPr lang="en-US" dirty="0"/>
              <a:t>SKU recommendations</a:t>
            </a:r>
          </a:p>
        </p:txBody>
      </p:sp>
      <p:sp>
        <p:nvSpPr>
          <p:cNvPr id="4" name="Content Placeholder 3">
            <a:extLst>
              <a:ext uri="{FF2B5EF4-FFF2-40B4-BE49-F238E27FC236}">
                <a16:creationId xmlns:a16="http://schemas.microsoft.com/office/drawing/2014/main" id="{F0BD7D02-1906-4071-B04F-D459E0AC0E6B}"/>
              </a:ext>
            </a:extLst>
          </p:cNvPr>
          <p:cNvSpPr>
            <a:spLocks noGrp="1"/>
          </p:cNvSpPr>
          <p:nvPr>
            <p:ph idx="26"/>
          </p:nvPr>
        </p:nvSpPr>
        <p:spPr/>
        <p:txBody>
          <a:bodyPr/>
          <a:lstStyle/>
          <a:p>
            <a:endParaRPr lang="en-US"/>
          </a:p>
        </p:txBody>
      </p:sp>
      <p:pic>
        <p:nvPicPr>
          <p:cNvPr id="7" name="Picture 6">
            <a:extLst>
              <a:ext uri="{FF2B5EF4-FFF2-40B4-BE49-F238E27FC236}">
                <a16:creationId xmlns:a16="http://schemas.microsoft.com/office/drawing/2014/main" id="{C55F84E7-78B6-4E7A-A902-AC5588335551}"/>
              </a:ext>
            </a:extLst>
          </p:cNvPr>
          <p:cNvPicPr>
            <a:picLocks noChangeAspect="1"/>
          </p:cNvPicPr>
          <p:nvPr/>
        </p:nvPicPr>
        <p:blipFill>
          <a:blip r:embed="rId2"/>
          <a:stretch>
            <a:fillRect/>
          </a:stretch>
        </p:blipFill>
        <p:spPr>
          <a:xfrm>
            <a:off x="2798040" y="1491062"/>
            <a:ext cx="6627727" cy="5124454"/>
          </a:xfrm>
          <a:prstGeom prst="rect">
            <a:avLst/>
          </a:prstGeom>
        </p:spPr>
      </p:pic>
    </p:spTree>
    <p:extLst>
      <p:ext uri="{BB962C8B-B14F-4D97-AF65-F5344CB8AC3E}">
        <p14:creationId xmlns:p14="http://schemas.microsoft.com/office/powerpoint/2010/main" val="2348903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5C85-77A6-4169-A67A-6B5B13BCD249}"/>
              </a:ext>
            </a:extLst>
          </p:cNvPr>
          <p:cNvSpPr>
            <a:spLocks noGrp="1"/>
          </p:cNvSpPr>
          <p:nvPr>
            <p:ph type="title"/>
          </p:nvPr>
        </p:nvSpPr>
        <p:spPr/>
        <p:txBody>
          <a:bodyPr>
            <a:normAutofit fontScale="90000"/>
          </a:bodyPr>
          <a:lstStyle/>
          <a:p>
            <a:r>
              <a:rPr lang="en-US" dirty="0"/>
              <a:t>Common Migration Tools</a:t>
            </a:r>
          </a:p>
        </p:txBody>
      </p:sp>
      <p:sp>
        <p:nvSpPr>
          <p:cNvPr id="3" name="Subtitle 2">
            <a:extLst>
              <a:ext uri="{FF2B5EF4-FFF2-40B4-BE49-F238E27FC236}">
                <a16:creationId xmlns:a16="http://schemas.microsoft.com/office/drawing/2014/main" id="{3F840FA4-E4A5-426B-AC12-48AB6B986541}"/>
              </a:ext>
            </a:extLst>
          </p:cNvPr>
          <p:cNvSpPr>
            <a:spLocks noGrp="1"/>
          </p:cNvSpPr>
          <p:nvPr>
            <p:ph type="subTitle" idx="27"/>
          </p:nvPr>
        </p:nvSpPr>
        <p:spPr/>
        <p:txBody>
          <a:bodyPr/>
          <a:lstStyle/>
          <a:p>
            <a:r>
              <a:rPr lang="en-US" dirty="0"/>
              <a:t>DEA – Database Experimentation Assistant</a:t>
            </a:r>
          </a:p>
        </p:txBody>
      </p:sp>
      <p:sp>
        <p:nvSpPr>
          <p:cNvPr id="5" name="Content Placeholder 4">
            <a:extLst>
              <a:ext uri="{FF2B5EF4-FFF2-40B4-BE49-F238E27FC236}">
                <a16:creationId xmlns:a16="http://schemas.microsoft.com/office/drawing/2014/main" id="{95609374-FFE5-465B-A6E8-9BA3F3A91CC2}"/>
              </a:ext>
            </a:extLst>
          </p:cNvPr>
          <p:cNvSpPr>
            <a:spLocks noGrp="1"/>
          </p:cNvSpPr>
          <p:nvPr>
            <p:ph idx="33"/>
          </p:nvPr>
        </p:nvSpPr>
        <p:spPr/>
        <p:txBody>
          <a:bodyPr/>
          <a:lstStyle/>
          <a:p>
            <a:r>
              <a:rPr lang="en-US" sz="2400" dirty="0"/>
              <a:t>Compare workloads to evaluate performance/compatibility</a:t>
            </a:r>
          </a:p>
          <a:p>
            <a:r>
              <a:rPr lang="en-US" sz="2400" dirty="0"/>
              <a:t>Captures Trace or </a:t>
            </a:r>
            <a:r>
              <a:rPr lang="en-US" sz="2400" dirty="0" err="1"/>
              <a:t>XEvents</a:t>
            </a:r>
            <a:endParaRPr lang="en-US" sz="2400" dirty="0"/>
          </a:p>
          <a:p>
            <a:r>
              <a:rPr lang="en-US" sz="2400" dirty="0"/>
              <a:t>Supports SQL Server, Azure SQL DB, Managed Instance</a:t>
            </a:r>
          </a:p>
        </p:txBody>
      </p:sp>
      <p:pic>
        <p:nvPicPr>
          <p:cNvPr id="7" name="Picture 6">
            <a:extLst>
              <a:ext uri="{FF2B5EF4-FFF2-40B4-BE49-F238E27FC236}">
                <a16:creationId xmlns:a16="http://schemas.microsoft.com/office/drawing/2014/main" id="{98B74E1B-4734-4798-8FFA-FBE24E196721}"/>
              </a:ext>
            </a:extLst>
          </p:cNvPr>
          <p:cNvPicPr>
            <a:picLocks noChangeAspect="1"/>
          </p:cNvPicPr>
          <p:nvPr/>
        </p:nvPicPr>
        <p:blipFill>
          <a:blip r:embed="rId2"/>
          <a:stretch>
            <a:fillRect/>
          </a:stretch>
        </p:blipFill>
        <p:spPr>
          <a:xfrm>
            <a:off x="6861498" y="1818409"/>
            <a:ext cx="4873301" cy="4221007"/>
          </a:xfrm>
          <a:prstGeom prst="rect">
            <a:avLst/>
          </a:prstGeom>
        </p:spPr>
      </p:pic>
    </p:spTree>
    <p:extLst>
      <p:ext uri="{BB962C8B-B14F-4D97-AF65-F5344CB8AC3E}">
        <p14:creationId xmlns:p14="http://schemas.microsoft.com/office/powerpoint/2010/main" val="1896546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5C85-77A6-4169-A67A-6B5B13BCD249}"/>
              </a:ext>
            </a:extLst>
          </p:cNvPr>
          <p:cNvSpPr>
            <a:spLocks noGrp="1"/>
          </p:cNvSpPr>
          <p:nvPr>
            <p:ph type="title"/>
          </p:nvPr>
        </p:nvSpPr>
        <p:spPr>
          <a:xfrm>
            <a:off x="457200" y="457200"/>
            <a:ext cx="11277599" cy="635000"/>
          </a:xfrm>
        </p:spPr>
        <p:txBody>
          <a:bodyPr anchor="t">
            <a:normAutofit/>
          </a:bodyPr>
          <a:lstStyle/>
          <a:p>
            <a:r>
              <a:rPr lang="en-US" dirty="0"/>
              <a:t>Common Migration Tools</a:t>
            </a:r>
          </a:p>
        </p:txBody>
      </p:sp>
      <p:sp>
        <p:nvSpPr>
          <p:cNvPr id="3" name="Subtitle 2">
            <a:extLst>
              <a:ext uri="{FF2B5EF4-FFF2-40B4-BE49-F238E27FC236}">
                <a16:creationId xmlns:a16="http://schemas.microsoft.com/office/drawing/2014/main" id="{3F840FA4-E4A5-426B-AC12-48AB6B986541}"/>
              </a:ext>
            </a:extLst>
          </p:cNvPr>
          <p:cNvSpPr>
            <a:spLocks noGrp="1"/>
          </p:cNvSpPr>
          <p:nvPr>
            <p:ph type="subTitle" idx="27"/>
          </p:nvPr>
        </p:nvSpPr>
        <p:spPr>
          <a:xfrm>
            <a:off x="457200" y="1051560"/>
            <a:ext cx="11277600" cy="685800"/>
          </a:xfrm>
        </p:spPr>
        <p:txBody>
          <a:bodyPr>
            <a:normAutofit/>
          </a:bodyPr>
          <a:lstStyle/>
          <a:p>
            <a:r>
              <a:rPr lang="en-US" dirty="0"/>
              <a:t>DEA – Database Experimentation Assistant - Analysis</a:t>
            </a:r>
          </a:p>
        </p:txBody>
      </p:sp>
      <p:pic>
        <p:nvPicPr>
          <p:cNvPr id="6" name="Picture 5">
            <a:extLst>
              <a:ext uri="{FF2B5EF4-FFF2-40B4-BE49-F238E27FC236}">
                <a16:creationId xmlns:a16="http://schemas.microsoft.com/office/drawing/2014/main" id="{89AF7930-455C-4756-8982-72CD145C5048}"/>
              </a:ext>
            </a:extLst>
          </p:cNvPr>
          <p:cNvPicPr>
            <a:picLocks noChangeAspect="1"/>
          </p:cNvPicPr>
          <p:nvPr/>
        </p:nvPicPr>
        <p:blipFill>
          <a:blip r:embed="rId2"/>
          <a:stretch>
            <a:fillRect/>
          </a:stretch>
        </p:blipFill>
        <p:spPr>
          <a:xfrm>
            <a:off x="1956804" y="1441632"/>
            <a:ext cx="8096598" cy="5060373"/>
          </a:xfrm>
          <a:prstGeom prst="rect">
            <a:avLst/>
          </a:prstGeom>
          <a:noFill/>
        </p:spPr>
      </p:pic>
    </p:spTree>
    <p:extLst>
      <p:ext uri="{BB962C8B-B14F-4D97-AF65-F5344CB8AC3E}">
        <p14:creationId xmlns:p14="http://schemas.microsoft.com/office/powerpoint/2010/main" val="435557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5C85-77A6-4169-A67A-6B5B13BCD249}"/>
              </a:ext>
            </a:extLst>
          </p:cNvPr>
          <p:cNvSpPr>
            <a:spLocks noGrp="1"/>
          </p:cNvSpPr>
          <p:nvPr>
            <p:ph type="title"/>
          </p:nvPr>
        </p:nvSpPr>
        <p:spPr/>
        <p:txBody>
          <a:bodyPr>
            <a:normAutofit fontScale="90000"/>
          </a:bodyPr>
          <a:lstStyle/>
          <a:p>
            <a:r>
              <a:rPr lang="en-US" dirty="0"/>
              <a:t>Common Migration Tools</a:t>
            </a:r>
          </a:p>
        </p:txBody>
      </p:sp>
      <p:sp>
        <p:nvSpPr>
          <p:cNvPr id="3" name="Subtitle 2">
            <a:extLst>
              <a:ext uri="{FF2B5EF4-FFF2-40B4-BE49-F238E27FC236}">
                <a16:creationId xmlns:a16="http://schemas.microsoft.com/office/drawing/2014/main" id="{3F840FA4-E4A5-426B-AC12-48AB6B986541}"/>
              </a:ext>
            </a:extLst>
          </p:cNvPr>
          <p:cNvSpPr>
            <a:spLocks noGrp="1"/>
          </p:cNvSpPr>
          <p:nvPr>
            <p:ph type="subTitle" idx="27"/>
          </p:nvPr>
        </p:nvSpPr>
        <p:spPr/>
        <p:txBody>
          <a:bodyPr/>
          <a:lstStyle/>
          <a:p>
            <a:r>
              <a:rPr lang="en-US" dirty="0"/>
              <a:t>DEA – Database Experimentation Assistant - Analysis</a:t>
            </a:r>
          </a:p>
        </p:txBody>
      </p:sp>
      <p:sp>
        <p:nvSpPr>
          <p:cNvPr id="5" name="Content Placeholder 4">
            <a:extLst>
              <a:ext uri="{FF2B5EF4-FFF2-40B4-BE49-F238E27FC236}">
                <a16:creationId xmlns:a16="http://schemas.microsoft.com/office/drawing/2014/main" id="{95609374-FFE5-465B-A6E8-9BA3F3A91CC2}"/>
              </a:ext>
            </a:extLst>
          </p:cNvPr>
          <p:cNvSpPr>
            <a:spLocks noGrp="1"/>
          </p:cNvSpPr>
          <p:nvPr>
            <p:ph idx="33"/>
          </p:nvPr>
        </p:nvSpPr>
        <p:spPr>
          <a:xfrm>
            <a:off x="415637" y="4059386"/>
            <a:ext cx="11346873" cy="2680855"/>
          </a:xfrm>
        </p:spPr>
        <p:txBody>
          <a:bodyPr/>
          <a:lstStyle/>
          <a:p>
            <a:pPr algn="l">
              <a:buFont typeface="Arial" panose="020B0604020202020204" pitchFamily="34" charset="0"/>
              <a:buChar char="•"/>
            </a:pPr>
            <a:r>
              <a:rPr lang="en-US" sz="1600" b="1" i="0" dirty="0">
                <a:solidFill>
                  <a:srgbClr val="171717"/>
                </a:solidFill>
                <a:effectLst/>
                <a:latin typeface="Segoe UI" panose="020B0502040204020203" pitchFamily="34" charset="0"/>
              </a:rPr>
              <a:t>Degraded</a:t>
            </a:r>
            <a:r>
              <a:rPr lang="en-US" sz="1600" b="0" i="0" dirty="0">
                <a:solidFill>
                  <a:srgbClr val="171717"/>
                </a:solidFill>
                <a:effectLst/>
                <a:latin typeface="Segoe UI" panose="020B0502040204020203" pitchFamily="34" charset="0"/>
              </a:rPr>
              <a:t>: Queries that performed worse on Target 2 than on Target 1.</a:t>
            </a:r>
          </a:p>
          <a:p>
            <a:pPr algn="l">
              <a:buFont typeface="Arial" panose="020B0604020202020204" pitchFamily="34" charset="0"/>
              <a:buChar char="•"/>
            </a:pPr>
            <a:r>
              <a:rPr lang="en-US" sz="1600" b="1" i="0" dirty="0">
                <a:solidFill>
                  <a:srgbClr val="171717"/>
                </a:solidFill>
                <a:effectLst/>
                <a:latin typeface="Segoe UI" panose="020B0502040204020203" pitchFamily="34" charset="0"/>
              </a:rPr>
              <a:t>Errors</a:t>
            </a:r>
            <a:r>
              <a:rPr lang="en-US" sz="1600" b="0" i="0" dirty="0">
                <a:solidFill>
                  <a:srgbClr val="171717"/>
                </a:solidFill>
                <a:effectLst/>
                <a:latin typeface="Segoe UI" panose="020B0502040204020203" pitchFamily="34" charset="0"/>
              </a:rPr>
              <a:t>: Queries that showed errors at least one time on at least one of the targets.</a:t>
            </a:r>
          </a:p>
          <a:p>
            <a:pPr algn="l">
              <a:buFont typeface="Arial" panose="020B0604020202020204" pitchFamily="34" charset="0"/>
              <a:buChar char="•"/>
            </a:pPr>
            <a:r>
              <a:rPr lang="en-US" sz="1600" b="1" i="0" dirty="0">
                <a:solidFill>
                  <a:srgbClr val="171717"/>
                </a:solidFill>
                <a:effectLst/>
                <a:latin typeface="Segoe UI" panose="020B0502040204020203" pitchFamily="34" charset="0"/>
              </a:rPr>
              <a:t>Improved</a:t>
            </a:r>
            <a:r>
              <a:rPr lang="en-US" sz="1600" b="0" i="0" dirty="0">
                <a:solidFill>
                  <a:srgbClr val="171717"/>
                </a:solidFill>
                <a:effectLst/>
                <a:latin typeface="Segoe UI" panose="020B0502040204020203" pitchFamily="34" charset="0"/>
              </a:rPr>
              <a:t>: Queries that performed better on Target 2 than on Target 1.</a:t>
            </a:r>
          </a:p>
          <a:p>
            <a:pPr algn="l">
              <a:buFont typeface="Arial" panose="020B0604020202020204" pitchFamily="34" charset="0"/>
              <a:buChar char="•"/>
            </a:pPr>
            <a:r>
              <a:rPr lang="en-US" sz="1600" b="1" i="0" dirty="0">
                <a:solidFill>
                  <a:srgbClr val="171717"/>
                </a:solidFill>
                <a:effectLst/>
                <a:latin typeface="Segoe UI" panose="020B0502040204020203" pitchFamily="34" charset="0"/>
              </a:rPr>
              <a:t>Cannot Evaluate</a:t>
            </a:r>
            <a:r>
              <a:rPr lang="en-US" sz="1600" b="0" i="0" dirty="0">
                <a:solidFill>
                  <a:srgbClr val="171717"/>
                </a:solidFill>
                <a:effectLst/>
                <a:latin typeface="Segoe UI" panose="020B0502040204020203" pitchFamily="34" charset="0"/>
              </a:rPr>
              <a:t>: Queries that had a sample size too small for statistical analysis. For A/B testing analysis, DEA requires the same queries to have at least 15 executions on each target.</a:t>
            </a:r>
          </a:p>
          <a:p>
            <a:pPr algn="l">
              <a:buFont typeface="Arial" panose="020B0604020202020204" pitchFamily="34" charset="0"/>
              <a:buChar char="•"/>
            </a:pPr>
            <a:r>
              <a:rPr lang="en-US" sz="1600" b="1" i="0" dirty="0">
                <a:solidFill>
                  <a:srgbClr val="171717"/>
                </a:solidFill>
                <a:effectLst/>
                <a:latin typeface="Segoe UI" panose="020B0502040204020203" pitchFamily="34" charset="0"/>
              </a:rPr>
              <a:t>Same</a:t>
            </a:r>
            <a:r>
              <a:rPr lang="en-US" sz="1600" b="0" i="0" dirty="0">
                <a:solidFill>
                  <a:srgbClr val="171717"/>
                </a:solidFill>
                <a:effectLst/>
                <a:latin typeface="Segoe UI" panose="020B0502040204020203" pitchFamily="34" charset="0"/>
              </a:rPr>
              <a:t>: Queries that have no statistical difference between Target 1 and Target 2.</a:t>
            </a:r>
          </a:p>
        </p:txBody>
      </p:sp>
      <p:pic>
        <p:nvPicPr>
          <p:cNvPr id="6" name="Picture 5">
            <a:extLst>
              <a:ext uri="{FF2B5EF4-FFF2-40B4-BE49-F238E27FC236}">
                <a16:creationId xmlns:a16="http://schemas.microsoft.com/office/drawing/2014/main" id="{66D872C4-8599-4C60-980F-6BDC793287C7}"/>
              </a:ext>
            </a:extLst>
          </p:cNvPr>
          <p:cNvPicPr>
            <a:picLocks noChangeAspect="1"/>
          </p:cNvPicPr>
          <p:nvPr/>
        </p:nvPicPr>
        <p:blipFill>
          <a:blip r:embed="rId2"/>
          <a:stretch>
            <a:fillRect/>
          </a:stretch>
        </p:blipFill>
        <p:spPr>
          <a:xfrm>
            <a:off x="457200" y="1550329"/>
            <a:ext cx="10668000" cy="2381250"/>
          </a:xfrm>
          <a:prstGeom prst="rect">
            <a:avLst/>
          </a:prstGeom>
        </p:spPr>
      </p:pic>
    </p:spTree>
    <p:extLst>
      <p:ext uri="{BB962C8B-B14F-4D97-AF65-F5344CB8AC3E}">
        <p14:creationId xmlns:p14="http://schemas.microsoft.com/office/powerpoint/2010/main" val="234140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5C85-77A6-4169-A67A-6B5B13BCD249}"/>
              </a:ext>
            </a:extLst>
          </p:cNvPr>
          <p:cNvSpPr>
            <a:spLocks noGrp="1"/>
          </p:cNvSpPr>
          <p:nvPr>
            <p:ph type="title"/>
          </p:nvPr>
        </p:nvSpPr>
        <p:spPr/>
        <p:txBody>
          <a:bodyPr>
            <a:normAutofit fontScale="90000"/>
          </a:bodyPr>
          <a:lstStyle/>
          <a:p>
            <a:r>
              <a:rPr lang="en-US" dirty="0"/>
              <a:t>Common Migration Tools</a:t>
            </a:r>
          </a:p>
        </p:txBody>
      </p:sp>
      <p:sp>
        <p:nvSpPr>
          <p:cNvPr id="3" name="Subtitle 2">
            <a:extLst>
              <a:ext uri="{FF2B5EF4-FFF2-40B4-BE49-F238E27FC236}">
                <a16:creationId xmlns:a16="http://schemas.microsoft.com/office/drawing/2014/main" id="{3F840FA4-E4A5-426B-AC12-48AB6B986541}"/>
              </a:ext>
            </a:extLst>
          </p:cNvPr>
          <p:cNvSpPr>
            <a:spLocks noGrp="1"/>
          </p:cNvSpPr>
          <p:nvPr>
            <p:ph type="subTitle" idx="27"/>
          </p:nvPr>
        </p:nvSpPr>
        <p:spPr/>
        <p:txBody>
          <a:bodyPr/>
          <a:lstStyle/>
          <a:p>
            <a:r>
              <a:rPr lang="en-US" dirty="0"/>
              <a:t>DEA – Database Experimentation Assistant - Analysis</a:t>
            </a:r>
          </a:p>
        </p:txBody>
      </p:sp>
      <p:sp>
        <p:nvSpPr>
          <p:cNvPr id="5" name="Content Placeholder 4">
            <a:extLst>
              <a:ext uri="{FF2B5EF4-FFF2-40B4-BE49-F238E27FC236}">
                <a16:creationId xmlns:a16="http://schemas.microsoft.com/office/drawing/2014/main" id="{95609374-FFE5-465B-A6E8-9BA3F3A91CC2}"/>
              </a:ext>
            </a:extLst>
          </p:cNvPr>
          <p:cNvSpPr>
            <a:spLocks noGrp="1"/>
          </p:cNvSpPr>
          <p:nvPr>
            <p:ph idx="33"/>
          </p:nvPr>
        </p:nvSpPr>
        <p:spPr>
          <a:xfrm>
            <a:off x="415638" y="4177145"/>
            <a:ext cx="10813472" cy="2680855"/>
          </a:xfrm>
        </p:spPr>
        <p:txBody>
          <a:bodyPr/>
          <a:lstStyle/>
          <a:p>
            <a:pPr algn="l">
              <a:buFont typeface="Arial" panose="020B0604020202020204" pitchFamily="34" charset="0"/>
              <a:buChar char="•"/>
            </a:pPr>
            <a:r>
              <a:rPr lang="en-US" sz="1600" b="1" i="0" dirty="0">
                <a:solidFill>
                  <a:srgbClr val="171717"/>
                </a:solidFill>
                <a:effectLst/>
                <a:latin typeface="Segoe UI" panose="020B0502040204020203" pitchFamily="34" charset="0"/>
              </a:rPr>
              <a:t>Existing Errors</a:t>
            </a:r>
            <a:r>
              <a:rPr lang="en-US" sz="1600" b="0" i="0" dirty="0">
                <a:solidFill>
                  <a:srgbClr val="171717"/>
                </a:solidFill>
                <a:effectLst/>
                <a:latin typeface="Segoe UI" panose="020B0502040204020203" pitchFamily="34" charset="0"/>
              </a:rPr>
              <a:t>: Errors that exist on both Target 1 and Target 2.</a:t>
            </a:r>
          </a:p>
          <a:p>
            <a:pPr algn="l">
              <a:buFont typeface="Arial" panose="020B0604020202020204" pitchFamily="34" charset="0"/>
              <a:buChar char="•"/>
            </a:pPr>
            <a:r>
              <a:rPr lang="en-US" sz="1600" b="1" i="0" dirty="0">
                <a:solidFill>
                  <a:srgbClr val="171717"/>
                </a:solidFill>
                <a:effectLst/>
                <a:latin typeface="Segoe UI" panose="020B0502040204020203" pitchFamily="34" charset="0"/>
              </a:rPr>
              <a:t>New Errors</a:t>
            </a:r>
            <a:r>
              <a:rPr lang="en-US" sz="1600" b="0" i="0" dirty="0">
                <a:solidFill>
                  <a:srgbClr val="171717"/>
                </a:solidFill>
                <a:effectLst/>
                <a:latin typeface="Segoe UI" panose="020B0502040204020203" pitchFamily="34" charset="0"/>
              </a:rPr>
              <a:t>: Errors that are new on Target 2.</a:t>
            </a:r>
          </a:p>
          <a:p>
            <a:pPr algn="l">
              <a:buFont typeface="Arial" panose="020B0604020202020204" pitchFamily="34" charset="0"/>
              <a:buChar char="•"/>
            </a:pPr>
            <a:r>
              <a:rPr lang="en-US" sz="1600" b="1" i="0" dirty="0">
                <a:solidFill>
                  <a:srgbClr val="171717"/>
                </a:solidFill>
                <a:effectLst/>
                <a:latin typeface="Segoe UI" panose="020B0502040204020203" pitchFamily="34" charset="0"/>
              </a:rPr>
              <a:t>Resolved Errors</a:t>
            </a:r>
            <a:r>
              <a:rPr lang="en-US" sz="1600" b="0" i="0" dirty="0">
                <a:solidFill>
                  <a:srgbClr val="171717"/>
                </a:solidFill>
                <a:effectLst/>
                <a:latin typeface="Segoe UI" panose="020B0502040204020203" pitchFamily="34" charset="0"/>
              </a:rPr>
              <a:t>: Errors that exist on Target 1 but are resolved on Target 2.</a:t>
            </a:r>
          </a:p>
          <a:p>
            <a:pPr algn="l">
              <a:buFont typeface="Arial" panose="020B0604020202020204" pitchFamily="34" charset="0"/>
              <a:buChar char="•"/>
            </a:pPr>
            <a:r>
              <a:rPr lang="en-US" sz="1600" b="1" i="0" dirty="0">
                <a:solidFill>
                  <a:srgbClr val="171717"/>
                </a:solidFill>
                <a:effectLst/>
                <a:latin typeface="Segoe UI" panose="020B0502040204020203" pitchFamily="34" charset="0"/>
              </a:rPr>
              <a:t>Upgrade Blockers</a:t>
            </a:r>
            <a:r>
              <a:rPr lang="en-US" sz="1600" b="0" i="0" dirty="0">
                <a:solidFill>
                  <a:srgbClr val="171717"/>
                </a:solidFill>
                <a:effectLst/>
                <a:latin typeface="Segoe UI" panose="020B0502040204020203" pitchFamily="34" charset="0"/>
              </a:rPr>
              <a:t>: Errors that block upgrade to target server.</a:t>
            </a:r>
          </a:p>
        </p:txBody>
      </p:sp>
      <p:pic>
        <p:nvPicPr>
          <p:cNvPr id="7" name="Picture 6">
            <a:extLst>
              <a:ext uri="{FF2B5EF4-FFF2-40B4-BE49-F238E27FC236}">
                <a16:creationId xmlns:a16="http://schemas.microsoft.com/office/drawing/2014/main" id="{2048BCD7-C504-4FF0-9874-C47F4E53D8C1}"/>
              </a:ext>
            </a:extLst>
          </p:cNvPr>
          <p:cNvPicPr>
            <a:picLocks noChangeAspect="1"/>
          </p:cNvPicPr>
          <p:nvPr/>
        </p:nvPicPr>
        <p:blipFill>
          <a:blip r:embed="rId2"/>
          <a:stretch>
            <a:fillRect/>
          </a:stretch>
        </p:blipFill>
        <p:spPr>
          <a:xfrm>
            <a:off x="457200" y="1549112"/>
            <a:ext cx="10715625" cy="2524125"/>
          </a:xfrm>
          <a:prstGeom prst="rect">
            <a:avLst/>
          </a:prstGeom>
        </p:spPr>
      </p:pic>
    </p:spTree>
    <p:extLst>
      <p:ext uri="{BB962C8B-B14F-4D97-AF65-F5344CB8AC3E}">
        <p14:creationId xmlns:p14="http://schemas.microsoft.com/office/powerpoint/2010/main" val="188137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5C85-77A6-4169-A67A-6B5B13BCD249}"/>
              </a:ext>
            </a:extLst>
          </p:cNvPr>
          <p:cNvSpPr>
            <a:spLocks noGrp="1"/>
          </p:cNvSpPr>
          <p:nvPr>
            <p:ph type="title"/>
          </p:nvPr>
        </p:nvSpPr>
        <p:spPr>
          <a:xfrm>
            <a:off x="457200" y="457200"/>
            <a:ext cx="11277599" cy="635000"/>
          </a:xfrm>
        </p:spPr>
        <p:txBody>
          <a:bodyPr anchor="t">
            <a:normAutofit/>
          </a:bodyPr>
          <a:lstStyle/>
          <a:p>
            <a:r>
              <a:rPr lang="en-US" dirty="0"/>
              <a:t>Common Migration Tools</a:t>
            </a:r>
          </a:p>
        </p:txBody>
      </p:sp>
      <p:sp>
        <p:nvSpPr>
          <p:cNvPr id="3" name="Subtitle 2">
            <a:extLst>
              <a:ext uri="{FF2B5EF4-FFF2-40B4-BE49-F238E27FC236}">
                <a16:creationId xmlns:a16="http://schemas.microsoft.com/office/drawing/2014/main" id="{3F840FA4-E4A5-426B-AC12-48AB6B986541}"/>
              </a:ext>
            </a:extLst>
          </p:cNvPr>
          <p:cNvSpPr>
            <a:spLocks noGrp="1"/>
          </p:cNvSpPr>
          <p:nvPr>
            <p:ph type="subTitle" idx="27"/>
          </p:nvPr>
        </p:nvSpPr>
        <p:spPr>
          <a:xfrm>
            <a:off x="457200" y="1051560"/>
            <a:ext cx="11277600" cy="685800"/>
          </a:xfrm>
        </p:spPr>
        <p:txBody>
          <a:bodyPr>
            <a:normAutofit/>
          </a:bodyPr>
          <a:lstStyle/>
          <a:p>
            <a:r>
              <a:rPr lang="en-US" dirty="0"/>
              <a:t>DEA – Database Experimentation Assistant - Analysis</a:t>
            </a:r>
          </a:p>
        </p:txBody>
      </p:sp>
      <p:pic>
        <p:nvPicPr>
          <p:cNvPr id="5" name="Picture 4">
            <a:extLst>
              <a:ext uri="{FF2B5EF4-FFF2-40B4-BE49-F238E27FC236}">
                <a16:creationId xmlns:a16="http://schemas.microsoft.com/office/drawing/2014/main" id="{422D4B0B-908C-498E-9600-31B1B6CD5780}"/>
              </a:ext>
            </a:extLst>
          </p:cNvPr>
          <p:cNvPicPr>
            <a:picLocks noChangeAspect="1"/>
          </p:cNvPicPr>
          <p:nvPr/>
        </p:nvPicPr>
        <p:blipFill>
          <a:blip r:embed="rId3"/>
          <a:stretch>
            <a:fillRect/>
          </a:stretch>
        </p:blipFill>
        <p:spPr>
          <a:xfrm>
            <a:off x="2076697" y="1482807"/>
            <a:ext cx="7954490" cy="4977656"/>
          </a:xfrm>
          <a:prstGeom prst="rect">
            <a:avLst/>
          </a:prstGeom>
        </p:spPr>
      </p:pic>
    </p:spTree>
    <p:extLst>
      <p:ext uri="{BB962C8B-B14F-4D97-AF65-F5344CB8AC3E}">
        <p14:creationId xmlns:p14="http://schemas.microsoft.com/office/powerpoint/2010/main" val="3850283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Agenda</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077832"/>
            <a:ext cx="10727141" cy="3985706"/>
          </a:xfrm>
          <a:noFill/>
        </p:spPr>
        <p:txBody>
          <a:bodyPr vert="horz" wrap="square" lIns="182880" tIns="182880" rIns="182880" bIns="182880" rtlCol="0" anchor="t">
            <a:spAutoFit/>
          </a:bodyPr>
          <a:lstStyle/>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Planning and Considerations</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Understanding the SQL Server options in Azure</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Demos &amp; Tools</a:t>
            </a:r>
          </a:p>
          <a:p>
            <a:pPr marL="514350" indent="-514350">
              <a:lnSpc>
                <a:spcPct val="100000"/>
              </a:lnSpc>
              <a:spcBef>
                <a:spcPts val="0"/>
              </a:spcBef>
              <a:spcAft>
                <a:spcPts val="1800"/>
              </a:spcAft>
              <a:buClr>
                <a:srgbClr val="0070C0"/>
              </a:buClr>
              <a:buSzPct val="95000"/>
              <a:buFont typeface="+mj-lt"/>
              <a:buAutoNum type="arabicPeriod"/>
            </a:pPr>
            <a:r>
              <a:rPr lang="en-US" dirty="0">
                <a:latin typeface="Segoe UI" panose="020B0502040204020203" pitchFamily="34" charset="0"/>
                <a:cs typeface="Segoe UI" panose="020B0502040204020203" pitchFamily="34" charset="0"/>
              </a:rPr>
              <a:t>DR Planning</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Next Steps, Q&amp;A</a:t>
            </a:r>
          </a:p>
          <a:p>
            <a:pPr lvl="1">
              <a:lnSpc>
                <a:spcPct val="100000"/>
              </a:lnSpc>
              <a:spcAft>
                <a:spcPts val="1800"/>
              </a:spcAft>
              <a:buClr>
                <a:srgbClr val="0070C0"/>
              </a:buClr>
              <a:buSzPct val="95000"/>
            </a:pPr>
            <a:endParaRPr lang="en-US"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97790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65123" y="220108"/>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Overview of DR capabilities</a:t>
            </a:r>
          </a:p>
        </p:txBody>
      </p:sp>
      <p:pic>
        <p:nvPicPr>
          <p:cNvPr id="2" name="Picture 1">
            <a:extLst>
              <a:ext uri="{FF2B5EF4-FFF2-40B4-BE49-F238E27FC236}">
                <a16:creationId xmlns:a16="http://schemas.microsoft.com/office/drawing/2014/main" id="{C4573BE0-3C2C-4783-B8E5-1F8E6A04265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62970" y="1635759"/>
            <a:ext cx="6077461" cy="3375185"/>
          </a:xfrm>
          <a:custGeom>
            <a:avLst/>
            <a:gdLst>
              <a:gd name="connsiteX0" fmla="*/ 3325023 w 6077461"/>
              <a:gd name="connsiteY0" fmla="*/ 0 h 3375185"/>
              <a:gd name="connsiteX1" fmla="*/ 4789474 w 6077461"/>
              <a:gd name="connsiteY1" fmla="*/ 1393315 h 3375185"/>
              <a:gd name="connsiteX2" fmla="*/ 5593721 w 6077461"/>
              <a:gd name="connsiteY2" fmla="*/ 2017904 h 3375185"/>
              <a:gd name="connsiteX3" fmla="*/ 6071431 w 6077461"/>
              <a:gd name="connsiteY3" fmla="*/ 2448623 h 3375185"/>
              <a:gd name="connsiteX4" fmla="*/ 6077461 w 6077461"/>
              <a:gd name="connsiteY4" fmla="*/ 2472121 h 3375185"/>
              <a:gd name="connsiteX5" fmla="*/ 6077461 w 6077461"/>
              <a:gd name="connsiteY5" fmla="*/ 2877907 h 3375185"/>
              <a:gd name="connsiteX6" fmla="*/ 6055301 w 6077461"/>
              <a:gd name="connsiteY6" fmla="*/ 2949533 h 3375185"/>
              <a:gd name="connsiteX7" fmla="*/ 5425670 w 6077461"/>
              <a:gd name="connsiteY7" fmla="*/ 3375185 h 3375185"/>
              <a:gd name="connsiteX8" fmla="*/ 1356418 w 6077461"/>
              <a:gd name="connsiteY8" fmla="*/ 3375185 h 3375185"/>
              <a:gd name="connsiteX9" fmla="*/ 0 w 6077461"/>
              <a:gd name="connsiteY9" fmla="*/ 2029916 h 3375185"/>
              <a:gd name="connsiteX10" fmla="*/ 1356418 w 6077461"/>
              <a:gd name="connsiteY10" fmla="*/ 672635 h 3375185"/>
              <a:gd name="connsiteX11" fmla="*/ 1992613 w 6077461"/>
              <a:gd name="connsiteY11" fmla="*/ 840794 h 3375185"/>
              <a:gd name="connsiteX12" fmla="*/ 3325023 w 6077461"/>
              <a:gd name="connsiteY12" fmla="*/ 0 h 337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7461" h="3375185">
                <a:moveTo>
                  <a:pt x="3325023" y="0"/>
                </a:moveTo>
                <a:cubicBezTo>
                  <a:pt x="4105263" y="0"/>
                  <a:pt x="4753463" y="624590"/>
                  <a:pt x="4789474" y="1393315"/>
                </a:cubicBezTo>
                <a:cubicBezTo>
                  <a:pt x="5149584" y="1441360"/>
                  <a:pt x="5449677" y="1681587"/>
                  <a:pt x="5593721" y="2017904"/>
                </a:cubicBezTo>
                <a:cubicBezTo>
                  <a:pt x="5818791" y="2071955"/>
                  <a:pt x="5996595" y="2234108"/>
                  <a:pt x="6071431" y="2448623"/>
                </a:cubicBezTo>
                <a:lnTo>
                  <a:pt x="6077461" y="2472121"/>
                </a:lnTo>
                <a:lnTo>
                  <a:pt x="6077461" y="2877907"/>
                </a:lnTo>
                <a:lnTo>
                  <a:pt x="6055301" y="2949533"/>
                </a:lnTo>
                <a:cubicBezTo>
                  <a:pt x="5950081" y="3199519"/>
                  <a:pt x="5704755" y="3375185"/>
                  <a:pt x="5425670" y="3375185"/>
                </a:cubicBezTo>
                <a:cubicBezTo>
                  <a:pt x="5425670" y="3375185"/>
                  <a:pt x="5425670" y="3375185"/>
                  <a:pt x="1356418" y="3375185"/>
                </a:cubicBezTo>
                <a:cubicBezTo>
                  <a:pt x="612189" y="3375185"/>
                  <a:pt x="0" y="2762607"/>
                  <a:pt x="0" y="2029916"/>
                </a:cubicBezTo>
                <a:cubicBezTo>
                  <a:pt x="0" y="1285213"/>
                  <a:pt x="612189" y="672635"/>
                  <a:pt x="1356418" y="672635"/>
                </a:cubicBezTo>
                <a:cubicBezTo>
                  <a:pt x="1584488" y="672635"/>
                  <a:pt x="1800554" y="732692"/>
                  <a:pt x="1992613" y="840794"/>
                </a:cubicBezTo>
                <a:cubicBezTo>
                  <a:pt x="2232687" y="336318"/>
                  <a:pt x="2748846" y="0"/>
                  <a:pt x="3325023" y="0"/>
                </a:cubicBezTo>
                <a:close/>
              </a:path>
            </a:pathLst>
          </a:custGeom>
        </p:spPr>
      </p:pic>
      <p:sp>
        <p:nvSpPr>
          <p:cNvPr id="5" name="Text Placeholder 3">
            <a:extLst>
              <a:ext uri="{FF2B5EF4-FFF2-40B4-BE49-F238E27FC236}">
                <a16:creationId xmlns:a16="http://schemas.microsoft.com/office/drawing/2014/main" id="{CEBFD018-3D62-4A69-BD51-BEDD2399B02A}"/>
              </a:ext>
            </a:extLst>
          </p:cNvPr>
          <p:cNvSpPr txBox="1">
            <a:spLocks/>
          </p:cNvSpPr>
          <p:nvPr/>
        </p:nvSpPr>
        <p:spPr>
          <a:xfrm>
            <a:off x="551569" y="1635759"/>
            <a:ext cx="5310491" cy="3129062"/>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7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Geo-Replication</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7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Auto-failover Groups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7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Point-in-Time Restore</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7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Long-term Retention</a:t>
            </a:r>
          </a:p>
        </p:txBody>
      </p:sp>
    </p:spTree>
    <p:extLst>
      <p:ext uri="{BB962C8B-B14F-4D97-AF65-F5344CB8AC3E}">
        <p14:creationId xmlns:p14="http://schemas.microsoft.com/office/powerpoint/2010/main" val="1290283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normAutofit fontScale="90000"/>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2995613" y="2641369"/>
            <a:ext cx="62388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751513" y="2641369"/>
            <a:ext cx="62388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89950" y="2438646"/>
            <a:ext cx="664547" cy="158273"/>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664547" cy="251335"/>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AD7155D-BA59-42F4-8624-FB4372908B1F}"/>
              </a:ext>
            </a:extLst>
          </p:cNvPr>
          <p:cNvSpPr/>
          <p:nvPr/>
        </p:nvSpPr>
        <p:spPr>
          <a:xfrm>
            <a:off x="352094" y="5933374"/>
            <a:ext cx="67056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https://aka.ms/adopt</a:t>
            </a:r>
          </a:p>
        </p:txBody>
      </p: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Freeform: Shape 1236">
            <a:extLst>
              <a:ext uri="{FF2B5EF4-FFF2-40B4-BE49-F238E27FC236}">
                <a16:creationId xmlns:a16="http://schemas.microsoft.com/office/drawing/2014/main" id="{A36E4C5B-70F7-47D4-A515-746B7B40A98E}"/>
              </a:ext>
            </a:extLst>
          </p:cNvPr>
          <p:cNvSpPr>
            <a:spLocks/>
          </p:cNvSpPr>
          <p:nvPr/>
        </p:nvSpPr>
        <p:spPr bwMode="auto">
          <a:xfrm>
            <a:off x="6914969" y="1855095"/>
            <a:ext cx="5656521" cy="7081453"/>
          </a:xfrm>
          <a:custGeom>
            <a:avLst/>
            <a:gdLst>
              <a:gd name="connsiteX0" fmla="*/ 917031 w 1407169"/>
              <a:gd name="connsiteY0" fmla="*/ 1725941 h 1761649"/>
              <a:gd name="connsiteX1" fmla="*/ 934885 w 1407169"/>
              <a:gd name="connsiteY1" fmla="*/ 1743795 h 1761649"/>
              <a:gd name="connsiteX2" fmla="*/ 917031 w 1407169"/>
              <a:gd name="connsiteY2" fmla="*/ 1761649 h 1761649"/>
              <a:gd name="connsiteX3" fmla="*/ 899177 w 1407169"/>
              <a:gd name="connsiteY3" fmla="*/ 1743795 h 1761649"/>
              <a:gd name="connsiteX4" fmla="*/ 917031 w 1407169"/>
              <a:gd name="connsiteY4" fmla="*/ 1725941 h 1761649"/>
              <a:gd name="connsiteX5" fmla="*/ 875962 w 1407169"/>
              <a:gd name="connsiteY5" fmla="*/ 1725941 h 1761649"/>
              <a:gd name="connsiteX6" fmla="*/ 893816 w 1407169"/>
              <a:gd name="connsiteY6" fmla="*/ 1743795 h 1761649"/>
              <a:gd name="connsiteX7" fmla="*/ 875962 w 1407169"/>
              <a:gd name="connsiteY7" fmla="*/ 1761649 h 1761649"/>
              <a:gd name="connsiteX8" fmla="*/ 858108 w 1407169"/>
              <a:gd name="connsiteY8" fmla="*/ 1743795 h 1761649"/>
              <a:gd name="connsiteX9" fmla="*/ 875962 w 1407169"/>
              <a:gd name="connsiteY9" fmla="*/ 1725941 h 1761649"/>
              <a:gd name="connsiteX10" fmla="*/ 875962 w 1407169"/>
              <a:gd name="connsiteY10" fmla="*/ 1687035 h 1761649"/>
              <a:gd name="connsiteX11" fmla="*/ 893816 w 1407169"/>
              <a:gd name="connsiteY11" fmla="*/ 1704889 h 1761649"/>
              <a:gd name="connsiteX12" fmla="*/ 875962 w 1407169"/>
              <a:gd name="connsiteY12" fmla="*/ 1722743 h 1761649"/>
              <a:gd name="connsiteX13" fmla="*/ 858108 w 1407169"/>
              <a:gd name="connsiteY13" fmla="*/ 1704889 h 1761649"/>
              <a:gd name="connsiteX14" fmla="*/ 875962 w 1407169"/>
              <a:gd name="connsiteY14" fmla="*/ 1687035 h 1761649"/>
              <a:gd name="connsiteX15" fmla="*/ 875962 w 1407169"/>
              <a:gd name="connsiteY15" fmla="*/ 1647047 h 1761649"/>
              <a:gd name="connsiteX16" fmla="*/ 893816 w 1407169"/>
              <a:gd name="connsiteY16" fmla="*/ 1664901 h 1761649"/>
              <a:gd name="connsiteX17" fmla="*/ 875962 w 1407169"/>
              <a:gd name="connsiteY17" fmla="*/ 1682755 h 1761649"/>
              <a:gd name="connsiteX18" fmla="*/ 858108 w 1407169"/>
              <a:gd name="connsiteY18" fmla="*/ 1664901 h 1761649"/>
              <a:gd name="connsiteX19" fmla="*/ 875962 w 1407169"/>
              <a:gd name="connsiteY19" fmla="*/ 1647047 h 1761649"/>
              <a:gd name="connsiteX20" fmla="*/ 917031 w 1407169"/>
              <a:gd name="connsiteY20" fmla="*/ 1647046 h 1761649"/>
              <a:gd name="connsiteX21" fmla="*/ 934885 w 1407169"/>
              <a:gd name="connsiteY21" fmla="*/ 1664900 h 1761649"/>
              <a:gd name="connsiteX22" fmla="*/ 917031 w 1407169"/>
              <a:gd name="connsiteY22" fmla="*/ 1682754 h 1761649"/>
              <a:gd name="connsiteX23" fmla="*/ 899177 w 1407169"/>
              <a:gd name="connsiteY23" fmla="*/ 1664900 h 1761649"/>
              <a:gd name="connsiteX24" fmla="*/ 917031 w 1407169"/>
              <a:gd name="connsiteY24" fmla="*/ 1647046 h 1761649"/>
              <a:gd name="connsiteX25" fmla="*/ 917031 w 1407169"/>
              <a:gd name="connsiteY25" fmla="*/ 1608140 h 1761649"/>
              <a:gd name="connsiteX26" fmla="*/ 934885 w 1407169"/>
              <a:gd name="connsiteY26" fmla="*/ 1625994 h 1761649"/>
              <a:gd name="connsiteX27" fmla="*/ 917031 w 1407169"/>
              <a:gd name="connsiteY27" fmla="*/ 1643848 h 1761649"/>
              <a:gd name="connsiteX28" fmla="*/ 899177 w 1407169"/>
              <a:gd name="connsiteY28" fmla="*/ 1625994 h 1761649"/>
              <a:gd name="connsiteX29" fmla="*/ 917031 w 1407169"/>
              <a:gd name="connsiteY29" fmla="*/ 1608140 h 1761649"/>
              <a:gd name="connsiteX30" fmla="*/ 875962 w 1407169"/>
              <a:gd name="connsiteY30" fmla="*/ 1608140 h 1761649"/>
              <a:gd name="connsiteX31" fmla="*/ 893816 w 1407169"/>
              <a:gd name="connsiteY31" fmla="*/ 1625994 h 1761649"/>
              <a:gd name="connsiteX32" fmla="*/ 875962 w 1407169"/>
              <a:gd name="connsiteY32" fmla="*/ 1643848 h 1761649"/>
              <a:gd name="connsiteX33" fmla="*/ 858108 w 1407169"/>
              <a:gd name="connsiteY33" fmla="*/ 1625994 h 1761649"/>
              <a:gd name="connsiteX34" fmla="*/ 875962 w 1407169"/>
              <a:gd name="connsiteY34" fmla="*/ 1608140 h 1761649"/>
              <a:gd name="connsiteX35" fmla="*/ 917031 w 1407169"/>
              <a:gd name="connsiteY35" fmla="*/ 1569233 h 1761649"/>
              <a:gd name="connsiteX36" fmla="*/ 934885 w 1407169"/>
              <a:gd name="connsiteY36" fmla="*/ 1587087 h 1761649"/>
              <a:gd name="connsiteX37" fmla="*/ 917031 w 1407169"/>
              <a:gd name="connsiteY37" fmla="*/ 1604941 h 1761649"/>
              <a:gd name="connsiteX38" fmla="*/ 899177 w 1407169"/>
              <a:gd name="connsiteY38" fmla="*/ 1587087 h 1761649"/>
              <a:gd name="connsiteX39" fmla="*/ 917031 w 1407169"/>
              <a:gd name="connsiteY39" fmla="*/ 1569233 h 1761649"/>
              <a:gd name="connsiteX40" fmla="*/ 875962 w 1407169"/>
              <a:gd name="connsiteY40" fmla="*/ 1569233 h 1761649"/>
              <a:gd name="connsiteX41" fmla="*/ 893816 w 1407169"/>
              <a:gd name="connsiteY41" fmla="*/ 1587087 h 1761649"/>
              <a:gd name="connsiteX42" fmla="*/ 875962 w 1407169"/>
              <a:gd name="connsiteY42" fmla="*/ 1604941 h 1761649"/>
              <a:gd name="connsiteX43" fmla="*/ 858108 w 1407169"/>
              <a:gd name="connsiteY43" fmla="*/ 1587087 h 1761649"/>
              <a:gd name="connsiteX44" fmla="*/ 875962 w 1407169"/>
              <a:gd name="connsiteY44" fmla="*/ 1569233 h 1761649"/>
              <a:gd name="connsiteX45" fmla="*/ 961341 w 1407169"/>
              <a:gd name="connsiteY45" fmla="*/ 1529246 h 1761649"/>
              <a:gd name="connsiteX46" fmla="*/ 979195 w 1407169"/>
              <a:gd name="connsiteY46" fmla="*/ 1547100 h 1761649"/>
              <a:gd name="connsiteX47" fmla="*/ 961341 w 1407169"/>
              <a:gd name="connsiteY47" fmla="*/ 1564954 h 1761649"/>
              <a:gd name="connsiteX48" fmla="*/ 943487 w 1407169"/>
              <a:gd name="connsiteY48" fmla="*/ 1547100 h 1761649"/>
              <a:gd name="connsiteX49" fmla="*/ 961341 w 1407169"/>
              <a:gd name="connsiteY49" fmla="*/ 1529246 h 1761649"/>
              <a:gd name="connsiteX50" fmla="*/ 917031 w 1407169"/>
              <a:gd name="connsiteY50" fmla="*/ 1529246 h 1761649"/>
              <a:gd name="connsiteX51" fmla="*/ 934885 w 1407169"/>
              <a:gd name="connsiteY51" fmla="*/ 1547100 h 1761649"/>
              <a:gd name="connsiteX52" fmla="*/ 917031 w 1407169"/>
              <a:gd name="connsiteY52" fmla="*/ 1564954 h 1761649"/>
              <a:gd name="connsiteX53" fmla="*/ 899177 w 1407169"/>
              <a:gd name="connsiteY53" fmla="*/ 1547100 h 1761649"/>
              <a:gd name="connsiteX54" fmla="*/ 917031 w 1407169"/>
              <a:gd name="connsiteY54" fmla="*/ 1529246 h 1761649"/>
              <a:gd name="connsiteX55" fmla="*/ 875963 w 1407169"/>
              <a:gd name="connsiteY55" fmla="*/ 1529246 h 1761649"/>
              <a:gd name="connsiteX56" fmla="*/ 893817 w 1407169"/>
              <a:gd name="connsiteY56" fmla="*/ 1547100 h 1761649"/>
              <a:gd name="connsiteX57" fmla="*/ 875963 w 1407169"/>
              <a:gd name="connsiteY57" fmla="*/ 1564954 h 1761649"/>
              <a:gd name="connsiteX58" fmla="*/ 858109 w 1407169"/>
              <a:gd name="connsiteY58" fmla="*/ 1547100 h 1761649"/>
              <a:gd name="connsiteX59" fmla="*/ 875963 w 1407169"/>
              <a:gd name="connsiteY59" fmla="*/ 1529246 h 1761649"/>
              <a:gd name="connsiteX60" fmla="*/ 1002409 w 1407169"/>
              <a:gd name="connsiteY60" fmla="*/ 1491420 h 1761649"/>
              <a:gd name="connsiteX61" fmla="*/ 1020263 w 1407169"/>
              <a:gd name="connsiteY61" fmla="*/ 1509274 h 1761649"/>
              <a:gd name="connsiteX62" fmla="*/ 1002409 w 1407169"/>
              <a:gd name="connsiteY62" fmla="*/ 1527128 h 1761649"/>
              <a:gd name="connsiteX63" fmla="*/ 984555 w 1407169"/>
              <a:gd name="connsiteY63" fmla="*/ 1509274 h 1761649"/>
              <a:gd name="connsiteX64" fmla="*/ 1002409 w 1407169"/>
              <a:gd name="connsiteY64" fmla="*/ 1491420 h 1761649"/>
              <a:gd name="connsiteX65" fmla="*/ 961341 w 1407169"/>
              <a:gd name="connsiteY65" fmla="*/ 1491420 h 1761649"/>
              <a:gd name="connsiteX66" fmla="*/ 979195 w 1407169"/>
              <a:gd name="connsiteY66" fmla="*/ 1509274 h 1761649"/>
              <a:gd name="connsiteX67" fmla="*/ 961341 w 1407169"/>
              <a:gd name="connsiteY67" fmla="*/ 1527128 h 1761649"/>
              <a:gd name="connsiteX68" fmla="*/ 943487 w 1407169"/>
              <a:gd name="connsiteY68" fmla="*/ 1509274 h 1761649"/>
              <a:gd name="connsiteX69" fmla="*/ 961341 w 1407169"/>
              <a:gd name="connsiteY69" fmla="*/ 1491420 h 1761649"/>
              <a:gd name="connsiteX70" fmla="*/ 917031 w 1407169"/>
              <a:gd name="connsiteY70" fmla="*/ 1491420 h 1761649"/>
              <a:gd name="connsiteX71" fmla="*/ 934885 w 1407169"/>
              <a:gd name="connsiteY71" fmla="*/ 1509274 h 1761649"/>
              <a:gd name="connsiteX72" fmla="*/ 917031 w 1407169"/>
              <a:gd name="connsiteY72" fmla="*/ 1527128 h 1761649"/>
              <a:gd name="connsiteX73" fmla="*/ 899177 w 1407169"/>
              <a:gd name="connsiteY73" fmla="*/ 1509274 h 1761649"/>
              <a:gd name="connsiteX74" fmla="*/ 917031 w 1407169"/>
              <a:gd name="connsiteY74" fmla="*/ 1491420 h 1761649"/>
              <a:gd name="connsiteX75" fmla="*/ 875963 w 1407169"/>
              <a:gd name="connsiteY75" fmla="*/ 1491420 h 1761649"/>
              <a:gd name="connsiteX76" fmla="*/ 893817 w 1407169"/>
              <a:gd name="connsiteY76" fmla="*/ 1509274 h 1761649"/>
              <a:gd name="connsiteX77" fmla="*/ 875963 w 1407169"/>
              <a:gd name="connsiteY77" fmla="*/ 1527128 h 1761649"/>
              <a:gd name="connsiteX78" fmla="*/ 858109 w 1407169"/>
              <a:gd name="connsiteY78" fmla="*/ 1509274 h 1761649"/>
              <a:gd name="connsiteX79" fmla="*/ 875963 w 1407169"/>
              <a:gd name="connsiteY79" fmla="*/ 1491420 h 1761649"/>
              <a:gd name="connsiteX80" fmla="*/ 1046719 w 1407169"/>
              <a:gd name="connsiteY80" fmla="*/ 1451433 h 1761649"/>
              <a:gd name="connsiteX81" fmla="*/ 1064573 w 1407169"/>
              <a:gd name="connsiteY81" fmla="*/ 1469287 h 1761649"/>
              <a:gd name="connsiteX82" fmla="*/ 1046719 w 1407169"/>
              <a:gd name="connsiteY82" fmla="*/ 1487141 h 1761649"/>
              <a:gd name="connsiteX83" fmla="*/ 1028865 w 1407169"/>
              <a:gd name="connsiteY83" fmla="*/ 1469287 h 1761649"/>
              <a:gd name="connsiteX84" fmla="*/ 1046719 w 1407169"/>
              <a:gd name="connsiteY84" fmla="*/ 1451433 h 1761649"/>
              <a:gd name="connsiteX85" fmla="*/ 961341 w 1407169"/>
              <a:gd name="connsiteY85" fmla="*/ 1451433 h 1761649"/>
              <a:gd name="connsiteX86" fmla="*/ 979195 w 1407169"/>
              <a:gd name="connsiteY86" fmla="*/ 1469287 h 1761649"/>
              <a:gd name="connsiteX87" fmla="*/ 961341 w 1407169"/>
              <a:gd name="connsiteY87" fmla="*/ 1487141 h 1761649"/>
              <a:gd name="connsiteX88" fmla="*/ 943487 w 1407169"/>
              <a:gd name="connsiteY88" fmla="*/ 1469287 h 1761649"/>
              <a:gd name="connsiteX89" fmla="*/ 961341 w 1407169"/>
              <a:gd name="connsiteY89" fmla="*/ 1451433 h 1761649"/>
              <a:gd name="connsiteX90" fmla="*/ 875963 w 1407169"/>
              <a:gd name="connsiteY90" fmla="*/ 1451433 h 1761649"/>
              <a:gd name="connsiteX91" fmla="*/ 893817 w 1407169"/>
              <a:gd name="connsiteY91" fmla="*/ 1469287 h 1761649"/>
              <a:gd name="connsiteX92" fmla="*/ 875963 w 1407169"/>
              <a:gd name="connsiteY92" fmla="*/ 1487141 h 1761649"/>
              <a:gd name="connsiteX93" fmla="*/ 858109 w 1407169"/>
              <a:gd name="connsiteY93" fmla="*/ 1469287 h 1761649"/>
              <a:gd name="connsiteX94" fmla="*/ 875963 w 1407169"/>
              <a:gd name="connsiteY94" fmla="*/ 1451433 h 1761649"/>
              <a:gd name="connsiteX95" fmla="*/ 1002409 w 1407169"/>
              <a:gd name="connsiteY95" fmla="*/ 1451432 h 1761649"/>
              <a:gd name="connsiteX96" fmla="*/ 1020263 w 1407169"/>
              <a:gd name="connsiteY96" fmla="*/ 1469286 h 1761649"/>
              <a:gd name="connsiteX97" fmla="*/ 1002409 w 1407169"/>
              <a:gd name="connsiteY97" fmla="*/ 1487140 h 1761649"/>
              <a:gd name="connsiteX98" fmla="*/ 984555 w 1407169"/>
              <a:gd name="connsiteY98" fmla="*/ 1469286 h 1761649"/>
              <a:gd name="connsiteX99" fmla="*/ 1002409 w 1407169"/>
              <a:gd name="connsiteY99" fmla="*/ 1451432 h 1761649"/>
              <a:gd name="connsiteX100" fmla="*/ 917031 w 1407169"/>
              <a:gd name="connsiteY100" fmla="*/ 1451432 h 1761649"/>
              <a:gd name="connsiteX101" fmla="*/ 934885 w 1407169"/>
              <a:gd name="connsiteY101" fmla="*/ 1469286 h 1761649"/>
              <a:gd name="connsiteX102" fmla="*/ 917031 w 1407169"/>
              <a:gd name="connsiteY102" fmla="*/ 1487140 h 1761649"/>
              <a:gd name="connsiteX103" fmla="*/ 899177 w 1407169"/>
              <a:gd name="connsiteY103" fmla="*/ 1469286 h 1761649"/>
              <a:gd name="connsiteX104" fmla="*/ 917031 w 1407169"/>
              <a:gd name="connsiteY104" fmla="*/ 1451432 h 1761649"/>
              <a:gd name="connsiteX105" fmla="*/ 1046719 w 1407169"/>
              <a:gd name="connsiteY105" fmla="*/ 1412526 h 1761649"/>
              <a:gd name="connsiteX106" fmla="*/ 1064573 w 1407169"/>
              <a:gd name="connsiteY106" fmla="*/ 1430380 h 1761649"/>
              <a:gd name="connsiteX107" fmla="*/ 1046719 w 1407169"/>
              <a:gd name="connsiteY107" fmla="*/ 1448234 h 1761649"/>
              <a:gd name="connsiteX108" fmla="*/ 1028865 w 1407169"/>
              <a:gd name="connsiteY108" fmla="*/ 1430380 h 1761649"/>
              <a:gd name="connsiteX109" fmla="*/ 1046719 w 1407169"/>
              <a:gd name="connsiteY109" fmla="*/ 1412526 h 1761649"/>
              <a:gd name="connsiteX110" fmla="*/ 1002409 w 1407169"/>
              <a:gd name="connsiteY110" fmla="*/ 1412526 h 1761649"/>
              <a:gd name="connsiteX111" fmla="*/ 1020263 w 1407169"/>
              <a:gd name="connsiteY111" fmla="*/ 1430380 h 1761649"/>
              <a:gd name="connsiteX112" fmla="*/ 1002409 w 1407169"/>
              <a:gd name="connsiteY112" fmla="*/ 1448234 h 1761649"/>
              <a:gd name="connsiteX113" fmla="*/ 984555 w 1407169"/>
              <a:gd name="connsiteY113" fmla="*/ 1430380 h 1761649"/>
              <a:gd name="connsiteX114" fmla="*/ 1002409 w 1407169"/>
              <a:gd name="connsiteY114" fmla="*/ 1412526 h 1761649"/>
              <a:gd name="connsiteX115" fmla="*/ 961341 w 1407169"/>
              <a:gd name="connsiteY115" fmla="*/ 1412526 h 1761649"/>
              <a:gd name="connsiteX116" fmla="*/ 979195 w 1407169"/>
              <a:gd name="connsiteY116" fmla="*/ 1430380 h 1761649"/>
              <a:gd name="connsiteX117" fmla="*/ 961341 w 1407169"/>
              <a:gd name="connsiteY117" fmla="*/ 1448234 h 1761649"/>
              <a:gd name="connsiteX118" fmla="*/ 943487 w 1407169"/>
              <a:gd name="connsiteY118" fmla="*/ 1430380 h 1761649"/>
              <a:gd name="connsiteX119" fmla="*/ 961341 w 1407169"/>
              <a:gd name="connsiteY119" fmla="*/ 1412526 h 1761649"/>
              <a:gd name="connsiteX120" fmla="*/ 917031 w 1407169"/>
              <a:gd name="connsiteY120" fmla="*/ 1412526 h 1761649"/>
              <a:gd name="connsiteX121" fmla="*/ 934885 w 1407169"/>
              <a:gd name="connsiteY121" fmla="*/ 1430380 h 1761649"/>
              <a:gd name="connsiteX122" fmla="*/ 917031 w 1407169"/>
              <a:gd name="connsiteY122" fmla="*/ 1448234 h 1761649"/>
              <a:gd name="connsiteX123" fmla="*/ 899177 w 1407169"/>
              <a:gd name="connsiteY123" fmla="*/ 1430380 h 1761649"/>
              <a:gd name="connsiteX124" fmla="*/ 917031 w 1407169"/>
              <a:gd name="connsiteY124" fmla="*/ 1412526 h 1761649"/>
              <a:gd name="connsiteX125" fmla="*/ 875963 w 1407169"/>
              <a:gd name="connsiteY125" fmla="*/ 1412526 h 1761649"/>
              <a:gd name="connsiteX126" fmla="*/ 893817 w 1407169"/>
              <a:gd name="connsiteY126" fmla="*/ 1430380 h 1761649"/>
              <a:gd name="connsiteX127" fmla="*/ 875963 w 1407169"/>
              <a:gd name="connsiteY127" fmla="*/ 1448234 h 1761649"/>
              <a:gd name="connsiteX128" fmla="*/ 858109 w 1407169"/>
              <a:gd name="connsiteY128" fmla="*/ 1430380 h 1761649"/>
              <a:gd name="connsiteX129" fmla="*/ 875963 w 1407169"/>
              <a:gd name="connsiteY129" fmla="*/ 1412526 h 1761649"/>
              <a:gd name="connsiteX130" fmla="*/ 1089950 w 1407169"/>
              <a:gd name="connsiteY130" fmla="*/ 1373619 h 1761649"/>
              <a:gd name="connsiteX131" fmla="*/ 1107804 w 1407169"/>
              <a:gd name="connsiteY131" fmla="*/ 1391473 h 1761649"/>
              <a:gd name="connsiteX132" fmla="*/ 1089950 w 1407169"/>
              <a:gd name="connsiteY132" fmla="*/ 1409327 h 1761649"/>
              <a:gd name="connsiteX133" fmla="*/ 1072096 w 1407169"/>
              <a:gd name="connsiteY133" fmla="*/ 1391473 h 1761649"/>
              <a:gd name="connsiteX134" fmla="*/ 1089950 w 1407169"/>
              <a:gd name="connsiteY134" fmla="*/ 1373619 h 1761649"/>
              <a:gd name="connsiteX135" fmla="*/ 1046719 w 1407169"/>
              <a:gd name="connsiteY135" fmla="*/ 1373619 h 1761649"/>
              <a:gd name="connsiteX136" fmla="*/ 1064573 w 1407169"/>
              <a:gd name="connsiteY136" fmla="*/ 1391473 h 1761649"/>
              <a:gd name="connsiteX137" fmla="*/ 1046719 w 1407169"/>
              <a:gd name="connsiteY137" fmla="*/ 1409327 h 1761649"/>
              <a:gd name="connsiteX138" fmla="*/ 1028865 w 1407169"/>
              <a:gd name="connsiteY138" fmla="*/ 1391473 h 1761649"/>
              <a:gd name="connsiteX139" fmla="*/ 1046719 w 1407169"/>
              <a:gd name="connsiteY139" fmla="*/ 1373619 h 1761649"/>
              <a:gd name="connsiteX140" fmla="*/ 1002409 w 1407169"/>
              <a:gd name="connsiteY140" fmla="*/ 1373619 h 1761649"/>
              <a:gd name="connsiteX141" fmla="*/ 1020263 w 1407169"/>
              <a:gd name="connsiteY141" fmla="*/ 1391473 h 1761649"/>
              <a:gd name="connsiteX142" fmla="*/ 1002409 w 1407169"/>
              <a:gd name="connsiteY142" fmla="*/ 1409327 h 1761649"/>
              <a:gd name="connsiteX143" fmla="*/ 984555 w 1407169"/>
              <a:gd name="connsiteY143" fmla="*/ 1391473 h 1761649"/>
              <a:gd name="connsiteX144" fmla="*/ 1002409 w 1407169"/>
              <a:gd name="connsiteY144" fmla="*/ 1373619 h 1761649"/>
              <a:gd name="connsiteX145" fmla="*/ 961341 w 1407169"/>
              <a:gd name="connsiteY145" fmla="*/ 1373619 h 1761649"/>
              <a:gd name="connsiteX146" fmla="*/ 979195 w 1407169"/>
              <a:gd name="connsiteY146" fmla="*/ 1391473 h 1761649"/>
              <a:gd name="connsiteX147" fmla="*/ 961341 w 1407169"/>
              <a:gd name="connsiteY147" fmla="*/ 1409327 h 1761649"/>
              <a:gd name="connsiteX148" fmla="*/ 943487 w 1407169"/>
              <a:gd name="connsiteY148" fmla="*/ 1391473 h 1761649"/>
              <a:gd name="connsiteX149" fmla="*/ 961341 w 1407169"/>
              <a:gd name="connsiteY149" fmla="*/ 1373619 h 1761649"/>
              <a:gd name="connsiteX150" fmla="*/ 917031 w 1407169"/>
              <a:gd name="connsiteY150" fmla="*/ 1373619 h 1761649"/>
              <a:gd name="connsiteX151" fmla="*/ 934885 w 1407169"/>
              <a:gd name="connsiteY151" fmla="*/ 1391473 h 1761649"/>
              <a:gd name="connsiteX152" fmla="*/ 917031 w 1407169"/>
              <a:gd name="connsiteY152" fmla="*/ 1409327 h 1761649"/>
              <a:gd name="connsiteX153" fmla="*/ 899177 w 1407169"/>
              <a:gd name="connsiteY153" fmla="*/ 1391473 h 1761649"/>
              <a:gd name="connsiteX154" fmla="*/ 917031 w 1407169"/>
              <a:gd name="connsiteY154" fmla="*/ 1373619 h 1761649"/>
              <a:gd name="connsiteX155" fmla="*/ 875963 w 1407169"/>
              <a:gd name="connsiteY155" fmla="*/ 1373619 h 1761649"/>
              <a:gd name="connsiteX156" fmla="*/ 893817 w 1407169"/>
              <a:gd name="connsiteY156" fmla="*/ 1391473 h 1761649"/>
              <a:gd name="connsiteX157" fmla="*/ 875963 w 1407169"/>
              <a:gd name="connsiteY157" fmla="*/ 1409327 h 1761649"/>
              <a:gd name="connsiteX158" fmla="*/ 858109 w 1407169"/>
              <a:gd name="connsiteY158" fmla="*/ 1391473 h 1761649"/>
              <a:gd name="connsiteX159" fmla="*/ 875963 w 1407169"/>
              <a:gd name="connsiteY159" fmla="*/ 1373619 h 1761649"/>
              <a:gd name="connsiteX160" fmla="*/ 1089950 w 1407169"/>
              <a:gd name="connsiteY160" fmla="*/ 1333633 h 1761649"/>
              <a:gd name="connsiteX161" fmla="*/ 1107804 w 1407169"/>
              <a:gd name="connsiteY161" fmla="*/ 1351487 h 1761649"/>
              <a:gd name="connsiteX162" fmla="*/ 1089950 w 1407169"/>
              <a:gd name="connsiteY162" fmla="*/ 1369341 h 1761649"/>
              <a:gd name="connsiteX163" fmla="*/ 1072096 w 1407169"/>
              <a:gd name="connsiteY163" fmla="*/ 1351487 h 1761649"/>
              <a:gd name="connsiteX164" fmla="*/ 1089950 w 1407169"/>
              <a:gd name="connsiteY164" fmla="*/ 1333633 h 1761649"/>
              <a:gd name="connsiteX165" fmla="*/ 1046719 w 1407169"/>
              <a:gd name="connsiteY165" fmla="*/ 1333633 h 1761649"/>
              <a:gd name="connsiteX166" fmla="*/ 1064573 w 1407169"/>
              <a:gd name="connsiteY166" fmla="*/ 1351487 h 1761649"/>
              <a:gd name="connsiteX167" fmla="*/ 1046719 w 1407169"/>
              <a:gd name="connsiteY167" fmla="*/ 1369341 h 1761649"/>
              <a:gd name="connsiteX168" fmla="*/ 1028865 w 1407169"/>
              <a:gd name="connsiteY168" fmla="*/ 1351487 h 1761649"/>
              <a:gd name="connsiteX169" fmla="*/ 1046719 w 1407169"/>
              <a:gd name="connsiteY169" fmla="*/ 1333633 h 1761649"/>
              <a:gd name="connsiteX170" fmla="*/ 961341 w 1407169"/>
              <a:gd name="connsiteY170" fmla="*/ 1333633 h 1761649"/>
              <a:gd name="connsiteX171" fmla="*/ 979195 w 1407169"/>
              <a:gd name="connsiteY171" fmla="*/ 1351487 h 1761649"/>
              <a:gd name="connsiteX172" fmla="*/ 961341 w 1407169"/>
              <a:gd name="connsiteY172" fmla="*/ 1369341 h 1761649"/>
              <a:gd name="connsiteX173" fmla="*/ 943487 w 1407169"/>
              <a:gd name="connsiteY173" fmla="*/ 1351487 h 1761649"/>
              <a:gd name="connsiteX174" fmla="*/ 961341 w 1407169"/>
              <a:gd name="connsiteY174" fmla="*/ 1333633 h 1761649"/>
              <a:gd name="connsiteX175" fmla="*/ 1132098 w 1407169"/>
              <a:gd name="connsiteY175" fmla="*/ 1333632 h 1761649"/>
              <a:gd name="connsiteX176" fmla="*/ 1149952 w 1407169"/>
              <a:gd name="connsiteY176" fmla="*/ 1351486 h 1761649"/>
              <a:gd name="connsiteX177" fmla="*/ 1132098 w 1407169"/>
              <a:gd name="connsiteY177" fmla="*/ 1369340 h 1761649"/>
              <a:gd name="connsiteX178" fmla="*/ 1114244 w 1407169"/>
              <a:gd name="connsiteY178" fmla="*/ 1351486 h 1761649"/>
              <a:gd name="connsiteX179" fmla="*/ 1132098 w 1407169"/>
              <a:gd name="connsiteY179" fmla="*/ 1333632 h 1761649"/>
              <a:gd name="connsiteX180" fmla="*/ 1002409 w 1407169"/>
              <a:gd name="connsiteY180" fmla="*/ 1333632 h 1761649"/>
              <a:gd name="connsiteX181" fmla="*/ 1020263 w 1407169"/>
              <a:gd name="connsiteY181" fmla="*/ 1351486 h 1761649"/>
              <a:gd name="connsiteX182" fmla="*/ 1002409 w 1407169"/>
              <a:gd name="connsiteY182" fmla="*/ 1369340 h 1761649"/>
              <a:gd name="connsiteX183" fmla="*/ 984555 w 1407169"/>
              <a:gd name="connsiteY183" fmla="*/ 1351486 h 1761649"/>
              <a:gd name="connsiteX184" fmla="*/ 1002409 w 1407169"/>
              <a:gd name="connsiteY184" fmla="*/ 1333632 h 1761649"/>
              <a:gd name="connsiteX185" fmla="*/ 917031 w 1407169"/>
              <a:gd name="connsiteY185" fmla="*/ 1333632 h 1761649"/>
              <a:gd name="connsiteX186" fmla="*/ 934885 w 1407169"/>
              <a:gd name="connsiteY186" fmla="*/ 1351486 h 1761649"/>
              <a:gd name="connsiteX187" fmla="*/ 917031 w 1407169"/>
              <a:gd name="connsiteY187" fmla="*/ 1369340 h 1761649"/>
              <a:gd name="connsiteX188" fmla="*/ 899177 w 1407169"/>
              <a:gd name="connsiteY188" fmla="*/ 1351486 h 1761649"/>
              <a:gd name="connsiteX189" fmla="*/ 917031 w 1407169"/>
              <a:gd name="connsiteY189" fmla="*/ 1333632 h 1761649"/>
              <a:gd name="connsiteX190" fmla="*/ 1132098 w 1407169"/>
              <a:gd name="connsiteY190" fmla="*/ 1293646 h 1761649"/>
              <a:gd name="connsiteX191" fmla="*/ 1149952 w 1407169"/>
              <a:gd name="connsiteY191" fmla="*/ 1311500 h 1761649"/>
              <a:gd name="connsiteX192" fmla="*/ 1132098 w 1407169"/>
              <a:gd name="connsiteY192" fmla="*/ 1329354 h 1761649"/>
              <a:gd name="connsiteX193" fmla="*/ 1114244 w 1407169"/>
              <a:gd name="connsiteY193" fmla="*/ 1311500 h 1761649"/>
              <a:gd name="connsiteX194" fmla="*/ 1132098 w 1407169"/>
              <a:gd name="connsiteY194" fmla="*/ 1293646 h 1761649"/>
              <a:gd name="connsiteX195" fmla="*/ 1089950 w 1407169"/>
              <a:gd name="connsiteY195" fmla="*/ 1293646 h 1761649"/>
              <a:gd name="connsiteX196" fmla="*/ 1107804 w 1407169"/>
              <a:gd name="connsiteY196" fmla="*/ 1311500 h 1761649"/>
              <a:gd name="connsiteX197" fmla="*/ 1089950 w 1407169"/>
              <a:gd name="connsiteY197" fmla="*/ 1329354 h 1761649"/>
              <a:gd name="connsiteX198" fmla="*/ 1072096 w 1407169"/>
              <a:gd name="connsiteY198" fmla="*/ 1311500 h 1761649"/>
              <a:gd name="connsiteX199" fmla="*/ 1089950 w 1407169"/>
              <a:gd name="connsiteY199" fmla="*/ 1293646 h 1761649"/>
              <a:gd name="connsiteX200" fmla="*/ 1046719 w 1407169"/>
              <a:gd name="connsiteY200" fmla="*/ 1293646 h 1761649"/>
              <a:gd name="connsiteX201" fmla="*/ 1064573 w 1407169"/>
              <a:gd name="connsiteY201" fmla="*/ 1311500 h 1761649"/>
              <a:gd name="connsiteX202" fmla="*/ 1046719 w 1407169"/>
              <a:gd name="connsiteY202" fmla="*/ 1329354 h 1761649"/>
              <a:gd name="connsiteX203" fmla="*/ 1028865 w 1407169"/>
              <a:gd name="connsiteY203" fmla="*/ 1311500 h 1761649"/>
              <a:gd name="connsiteX204" fmla="*/ 1046719 w 1407169"/>
              <a:gd name="connsiteY204" fmla="*/ 1293646 h 1761649"/>
              <a:gd name="connsiteX205" fmla="*/ 1002409 w 1407169"/>
              <a:gd name="connsiteY205" fmla="*/ 1293646 h 1761649"/>
              <a:gd name="connsiteX206" fmla="*/ 1020263 w 1407169"/>
              <a:gd name="connsiteY206" fmla="*/ 1311500 h 1761649"/>
              <a:gd name="connsiteX207" fmla="*/ 1002409 w 1407169"/>
              <a:gd name="connsiteY207" fmla="*/ 1329354 h 1761649"/>
              <a:gd name="connsiteX208" fmla="*/ 984555 w 1407169"/>
              <a:gd name="connsiteY208" fmla="*/ 1311500 h 1761649"/>
              <a:gd name="connsiteX209" fmla="*/ 1002409 w 1407169"/>
              <a:gd name="connsiteY209" fmla="*/ 1293646 h 1761649"/>
              <a:gd name="connsiteX210" fmla="*/ 961341 w 1407169"/>
              <a:gd name="connsiteY210" fmla="*/ 1293646 h 1761649"/>
              <a:gd name="connsiteX211" fmla="*/ 979195 w 1407169"/>
              <a:gd name="connsiteY211" fmla="*/ 1311500 h 1761649"/>
              <a:gd name="connsiteX212" fmla="*/ 961341 w 1407169"/>
              <a:gd name="connsiteY212" fmla="*/ 1329354 h 1761649"/>
              <a:gd name="connsiteX213" fmla="*/ 943487 w 1407169"/>
              <a:gd name="connsiteY213" fmla="*/ 1311500 h 1761649"/>
              <a:gd name="connsiteX214" fmla="*/ 961341 w 1407169"/>
              <a:gd name="connsiteY214" fmla="*/ 1293646 h 1761649"/>
              <a:gd name="connsiteX215" fmla="*/ 917031 w 1407169"/>
              <a:gd name="connsiteY215" fmla="*/ 1293646 h 1761649"/>
              <a:gd name="connsiteX216" fmla="*/ 934885 w 1407169"/>
              <a:gd name="connsiteY216" fmla="*/ 1311500 h 1761649"/>
              <a:gd name="connsiteX217" fmla="*/ 917031 w 1407169"/>
              <a:gd name="connsiteY217" fmla="*/ 1329354 h 1761649"/>
              <a:gd name="connsiteX218" fmla="*/ 899177 w 1407169"/>
              <a:gd name="connsiteY218" fmla="*/ 1311500 h 1761649"/>
              <a:gd name="connsiteX219" fmla="*/ 917031 w 1407169"/>
              <a:gd name="connsiteY219" fmla="*/ 1293646 h 1761649"/>
              <a:gd name="connsiteX220" fmla="*/ 1175328 w 1407169"/>
              <a:gd name="connsiteY220" fmla="*/ 1216913 h 1761649"/>
              <a:gd name="connsiteX221" fmla="*/ 1193182 w 1407169"/>
              <a:gd name="connsiteY221" fmla="*/ 1234767 h 1761649"/>
              <a:gd name="connsiteX222" fmla="*/ 1175328 w 1407169"/>
              <a:gd name="connsiteY222" fmla="*/ 1252621 h 1761649"/>
              <a:gd name="connsiteX223" fmla="*/ 1157474 w 1407169"/>
              <a:gd name="connsiteY223" fmla="*/ 1234767 h 1761649"/>
              <a:gd name="connsiteX224" fmla="*/ 1175328 w 1407169"/>
              <a:gd name="connsiteY224" fmla="*/ 1216913 h 1761649"/>
              <a:gd name="connsiteX225" fmla="*/ 1089950 w 1407169"/>
              <a:gd name="connsiteY225" fmla="*/ 1216913 h 1761649"/>
              <a:gd name="connsiteX226" fmla="*/ 1107804 w 1407169"/>
              <a:gd name="connsiteY226" fmla="*/ 1234767 h 1761649"/>
              <a:gd name="connsiteX227" fmla="*/ 1102575 w 1407169"/>
              <a:gd name="connsiteY227" fmla="*/ 1247391 h 1761649"/>
              <a:gd name="connsiteX228" fmla="*/ 1090004 w 1407169"/>
              <a:gd name="connsiteY228" fmla="*/ 1252598 h 1761649"/>
              <a:gd name="connsiteX229" fmla="*/ 1102575 w 1407169"/>
              <a:gd name="connsiteY229" fmla="*/ 1257805 h 1761649"/>
              <a:gd name="connsiteX230" fmla="*/ 1107804 w 1407169"/>
              <a:gd name="connsiteY230" fmla="*/ 1270430 h 1761649"/>
              <a:gd name="connsiteX231" fmla="*/ 1089950 w 1407169"/>
              <a:gd name="connsiteY231" fmla="*/ 1288284 h 1761649"/>
              <a:gd name="connsiteX232" fmla="*/ 1072096 w 1407169"/>
              <a:gd name="connsiteY232" fmla="*/ 1270430 h 1761649"/>
              <a:gd name="connsiteX233" fmla="*/ 1077326 w 1407169"/>
              <a:gd name="connsiteY233" fmla="*/ 1257805 h 1761649"/>
              <a:gd name="connsiteX234" fmla="*/ 1089896 w 1407169"/>
              <a:gd name="connsiteY234" fmla="*/ 1252598 h 1761649"/>
              <a:gd name="connsiteX235" fmla="*/ 1077326 w 1407169"/>
              <a:gd name="connsiteY235" fmla="*/ 1247391 h 1761649"/>
              <a:gd name="connsiteX236" fmla="*/ 1072096 w 1407169"/>
              <a:gd name="connsiteY236" fmla="*/ 1234767 h 1761649"/>
              <a:gd name="connsiteX237" fmla="*/ 1089950 w 1407169"/>
              <a:gd name="connsiteY237" fmla="*/ 1216913 h 1761649"/>
              <a:gd name="connsiteX238" fmla="*/ 1046719 w 1407169"/>
              <a:gd name="connsiteY238" fmla="*/ 1216913 h 1761649"/>
              <a:gd name="connsiteX239" fmla="*/ 1064573 w 1407169"/>
              <a:gd name="connsiteY239" fmla="*/ 1234767 h 1761649"/>
              <a:gd name="connsiteX240" fmla="*/ 1059344 w 1407169"/>
              <a:gd name="connsiteY240" fmla="*/ 1247391 h 1761649"/>
              <a:gd name="connsiteX241" fmla="*/ 1046773 w 1407169"/>
              <a:gd name="connsiteY241" fmla="*/ 1252598 h 1761649"/>
              <a:gd name="connsiteX242" fmla="*/ 1059344 w 1407169"/>
              <a:gd name="connsiteY242" fmla="*/ 1257805 h 1761649"/>
              <a:gd name="connsiteX243" fmla="*/ 1064573 w 1407169"/>
              <a:gd name="connsiteY243" fmla="*/ 1270430 h 1761649"/>
              <a:gd name="connsiteX244" fmla="*/ 1046719 w 1407169"/>
              <a:gd name="connsiteY244" fmla="*/ 1288284 h 1761649"/>
              <a:gd name="connsiteX245" fmla="*/ 1028865 w 1407169"/>
              <a:gd name="connsiteY245" fmla="*/ 1270430 h 1761649"/>
              <a:gd name="connsiteX246" fmla="*/ 1034095 w 1407169"/>
              <a:gd name="connsiteY246" fmla="*/ 1257805 h 1761649"/>
              <a:gd name="connsiteX247" fmla="*/ 1046665 w 1407169"/>
              <a:gd name="connsiteY247" fmla="*/ 1252598 h 1761649"/>
              <a:gd name="connsiteX248" fmla="*/ 1034095 w 1407169"/>
              <a:gd name="connsiteY248" fmla="*/ 1247391 h 1761649"/>
              <a:gd name="connsiteX249" fmla="*/ 1028865 w 1407169"/>
              <a:gd name="connsiteY249" fmla="*/ 1234767 h 1761649"/>
              <a:gd name="connsiteX250" fmla="*/ 1046719 w 1407169"/>
              <a:gd name="connsiteY250" fmla="*/ 1216913 h 1761649"/>
              <a:gd name="connsiteX251" fmla="*/ 961341 w 1407169"/>
              <a:gd name="connsiteY251" fmla="*/ 1216913 h 1761649"/>
              <a:gd name="connsiteX252" fmla="*/ 979195 w 1407169"/>
              <a:gd name="connsiteY252" fmla="*/ 1234767 h 1761649"/>
              <a:gd name="connsiteX253" fmla="*/ 973966 w 1407169"/>
              <a:gd name="connsiteY253" fmla="*/ 1247391 h 1761649"/>
              <a:gd name="connsiteX254" fmla="*/ 961395 w 1407169"/>
              <a:gd name="connsiteY254" fmla="*/ 1252598 h 1761649"/>
              <a:gd name="connsiteX255" fmla="*/ 973966 w 1407169"/>
              <a:gd name="connsiteY255" fmla="*/ 1257805 h 1761649"/>
              <a:gd name="connsiteX256" fmla="*/ 979195 w 1407169"/>
              <a:gd name="connsiteY256" fmla="*/ 1270430 h 1761649"/>
              <a:gd name="connsiteX257" fmla="*/ 961341 w 1407169"/>
              <a:gd name="connsiteY257" fmla="*/ 1288284 h 1761649"/>
              <a:gd name="connsiteX258" fmla="*/ 943487 w 1407169"/>
              <a:gd name="connsiteY258" fmla="*/ 1270430 h 1761649"/>
              <a:gd name="connsiteX259" fmla="*/ 948717 w 1407169"/>
              <a:gd name="connsiteY259" fmla="*/ 1257805 h 1761649"/>
              <a:gd name="connsiteX260" fmla="*/ 961287 w 1407169"/>
              <a:gd name="connsiteY260" fmla="*/ 1252598 h 1761649"/>
              <a:gd name="connsiteX261" fmla="*/ 948717 w 1407169"/>
              <a:gd name="connsiteY261" fmla="*/ 1247391 h 1761649"/>
              <a:gd name="connsiteX262" fmla="*/ 943487 w 1407169"/>
              <a:gd name="connsiteY262" fmla="*/ 1234767 h 1761649"/>
              <a:gd name="connsiteX263" fmla="*/ 961341 w 1407169"/>
              <a:gd name="connsiteY263" fmla="*/ 1216913 h 1761649"/>
              <a:gd name="connsiteX264" fmla="*/ 875962 w 1407169"/>
              <a:gd name="connsiteY264" fmla="*/ 1216913 h 1761649"/>
              <a:gd name="connsiteX265" fmla="*/ 893816 w 1407169"/>
              <a:gd name="connsiteY265" fmla="*/ 1234767 h 1761649"/>
              <a:gd name="connsiteX266" fmla="*/ 888586 w 1407169"/>
              <a:gd name="connsiteY266" fmla="*/ 1247391 h 1761649"/>
              <a:gd name="connsiteX267" fmla="*/ 876017 w 1407169"/>
              <a:gd name="connsiteY267" fmla="*/ 1252598 h 1761649"/>
              <a:gd name="connsiteX268" fmla="*/ 888587 w 1407169"/>
              <a:gd name="connsiteY268" fmla="*/ 1257805 h 1761649"/>
              <a:gd name="connsiteX269" fmla="*/ 893817 w 1407169"/>
              <a:gd name="connsiteY269" fmla="*/ 1270430 h 1761649"/>
              <a:gd name="connsiteX270" fmla="*/ 875963 w 1407169"/>
              <a:gd name="connsiteY270" fmla="*/ 1288284 h 1761649"/>
              <a:gd name="connsiteX271" fmla="*/ 858109 w 1407169"/>
              <a:gd name="connsiteY271" fmla="*/ 1270430 h 1761649"/>
              <a:gd name="connsiteX272" fmla="*/ 863338 w 1407169"/>
              <a:gd name="connsiteY272" fmla="*/ 1257805 h 1761649"/>
              <a:gd name="connsiteX273" fmla="*/ 875908 w 1407169"/>
              <a:gd name="connsiteY273" fmla="*/ 1252598 h 1761649"/>
              <a:gd name="connsiteX274" fmla="*/ 863337 w 1407169"/>
              <a:gd name="connsiteY274" fmla="*/ 1247391 h 1761649"/>
              <a:gd name="connsiteX275" fmla="*/ 858108 w 1407169"/>
              <a:gd name="connsiteY275" fmla="*/ 1234767 h 1761649"/>
              <a:gd name="connsiteX276" fmla="*/ 875962 w 1407169"/>
              <a:gd name="connsiteY276" fmla="*/ 1216913 h 1761649"/>
              <a:gd name="connsiteX277" fmla="*/ 1132098 w 1407169"/>
              <a:gd name="connsiteY277" fmla="*/ 1216912 h 1761649"/>
              <a:gd name="connsiteX278" fmla="*/ 1149952 w 1407169"/>
              <a:gd name="connsiteY278" fmla="*/ 1234766 h 1761649"/>
              <a:gd name="connsiteX279" fmla="*/ 1144723 w 1407169"/>
              <a:gd name="connsiteY279" fmla="*/ 1247390 h 1761649"/>
              <a:gd name="connsiteX280" fmla="*/ 1132151 w 1407169"/>
              <a:gd name="connsiteY280" fmla="*/ 1252598 h 1761649"/>
              <a:gd name="connsiteX281" fmla="*/ 1144723 w 1407169"/>
              <a:gd name="connsiteY281" fmla="*/ 1257805 h 1761649"/>
              <a:gd name="connsiteX282" fmla="*/ 1149952 w 1407169"/>
              <a:gd name="connsiteY282" fmla="*/ 1270430 h 1761649"/>
              <a:gd name="connsiteX283" fmla="*/ 1132098 w 1407169"/>
              <a:gd name="connsiteY283" fmla="*/ 1288284 h 1761649"/>
              <a:gd name="connsiteX284" fmla="*/ 1114244 w 1407169"/>
              <a:gd name="connsiteY284" fmla="*/ 1270430 h 1761649"/>
              <a:gd name="connsiteX285" fmla="*/ 1119474 w 1407169"/>
              <a:gd name="connsiteY285" fmla="*/ 1257805 h 1761649"/>
              <a:gd name="connsiteX286" fmla="*/ 1132045 w 1407169"/>
              <a:gd name="connsiteY286" fmla="*/ 1252598 h 1761649"/>
              <a:gd name="connsiteX287" fmla="*/ 1119474 w 1407169"/>
              <a:gd name="connsiteY287" fmla="*/ 1247390 h 1761649"/>
              <a:gd name="connsiteX288" fmla="*/ 1114244 w 1407169"/>
              <a:gd name="connsiteY288" fmla="*/ 1234766 h 1761649"/>
              <a:gd name="connsiteX289" fmla="*/ 1132098 w 1407169"/>
              <a:gd name="connsiteY289" fmla="*/ 1216912 h 1761649"/>
              <a:gd name="connsiteX290" fmla="*/ 1002409 w 1407169"/>
              <a:gd name="connsiteY290" fmla="*/ 1216912 h 1761649"/>
              <a:gd name="connsiteX291" fmla="*/ 1020263 w 1407169"/>
              <a:gd name="connsiteY291" fmla="*/ 1234766 h 1761649"/>
              <a:gd name="connsiteX292" fmla="*/ 1015034 w 1407169"/>
              <a:gd name="connsiteY292" fmla="*/ 1247390 h 1761649"/>
              <a:gd name="connsiteX293" fmla="*/ 1002462 w 1407169"/>
              <a:gd name="connsiteY293" fmla="*/ 1252598 h 1761649"/>
              <a:gd name="connsiteX294" fmla="*/ 1015034 w 1407169"/>
              <a:gd name="connsiteY294" fmla="*/ 1257805 h 1761649"/>
              <a:gd name="connsiteX295" fmla="*/ 1020263 w 1407169"/>
              <a:gd name="connsiteY295" fmla="*/ 1270430 h 1761649"/>
              <a:gd name="connsiteX296" fmla="*/ 1002409 w 1407169"/>
              <a:gd name="connsiteY296" fmla="*/ 1288284 h 1761649"/>
              <a:gd name="connsiteX297" fmla="*/ 984555 w 1407169"/>
              <a:gd name="connsiteY297" fmla="*/ 1270430 h 1761649"/>
              <a:gd name="connsiteX298" fmla="*/ 989785 w 1407169"/>
              <a:gd name="connsiteY298" fmla="*/ 1257805 h 1761649"/>
              <a:gd name="connsiteX299" fmla="*/ 1002356 w 1407169"/>
              <a:gd name="connsiteY299" fmla="*/ 1252598 h 1761649"/>
              <a:gd name="connsiteX300" fmla="*/ 989785 w 1407169"/>
              <a:gd name="connsiteY300" fmla="*/ 1247390 h 1761649"/>
              <a:gd name="connsiteX301" fmla="*/ 984555 w 1407169"/>
              <a:gd name="connsiteY301" fmla="*/ 1234766 h 1761649"/>
              <a:gd name="connsiteX302" fmla="*/ 1002409 w 1407169"/>
              <a:gd name="connsiteY302" fmla="*/ 1216912 h 1761649"/>
              <a:gd name="connsiteX303" fmla="*/ 917030 w 1407169"/>
              <a:gd name="connsiteY303" fmla="*/ 1216912 h 1761649"/>
              <a:gd name="connsiteX304" fmla="*/ 934884 w 1407169"/>
              <a:gd name="connsiteY304" fmla="*/ 1234766 h 1761649"/>
              <a:gd name="connsiteX305" fmla="*/ 929655 w 1407169"/>
              <a:gd name="connsiteY305" fmla="*/ 1247390 h 1761649"/>
              <a:gd name="connsiteX306" fmla="*/ 917084 w 1407169"/>
              <a:gd name="connsiteY306" fmla="*/ 1252598 h 1761649"/>
              <a:gd name="connsiteX307" fmla="*/ 929656 w 1407169"/>
              <a:gd name="connsiteY307" fmla="*/ 1257805 h 1761649"/>
              <a:gd name="connsiteX308" fmla="*/ 934885 w 1407169"/>
              <a:gd name="connsiteY308" fmla="*/ 1270430 h 1761649"/>
              <a:gd name="connsiteX309" fmla="*/ 917031 w 1407169"/>
              <a:gd name="connsiteY309" fmla="*/ 1288284 h 1761649"/>
              <a:gd name="connsiteX310" fmla="*/ 899177 w 1407169"/>
              <a:gd name="connsiteY310" fmla="*/ 1270430 h 1761649"/>
              <a:gd name="connsiteX311" fmla="*/ 904407 w 1407169"/>
              <a:gd name="connsiteY311" fmla="*/ 1257805 h 1761649"/>
              <a:gd name="connsiteX312" fmla="*/ 916978 w 1407169"/>
              <a:gd name="connsiteY312" fmla="*/ 1252598 h 1761649"/>
              <a:gd name="connsiteX313" fmla="*/ 904406 w 1407169"/>
              <a:gd name="connsiteY313" fmla="*/ 1247390 h 1761649"/>
              <a:gd name="connsiteX314" fmla="*/ 899176 w 1407169"/>
              <a:gd name="connsiteY314" fmla="*/ 1234766 h 1761649"/>
              <a:gd name="connsiteX315" fmla="*/ 917030 w 1407169"/>
              <a:gd name="connsiteY315" fmla="*/ 1216912 h 1761649"/>
              <a:gd name="connsiteX316" fmla="*/ 831652 w 1407169"/>
              <a:gd name="connsiteY316" fmla="*/ 1216912 h 1761649"/>
              <a:gd name="connsiteX317" fmla="*/ 849506 w 1407169"/>
              <a:gd name="connsiteY317" fmla="*/ 1234766 h 1761649"/>
              <a:gd name="connsiteX318" fmla="*/ 831652 w 1407169"/>
              <a:gd name="connsiteY318" fmla="*/ 1252620 h 1761649"/>
              <a:gd name="connsiteX319" fmla="*/ 813798 w 1407169"/>
              <a:gd name="connsiteY319" fmla="*/ 1234766 h 1761649"/>
              <a:gd name="connsiteX320" fmla="*/ 831652 w 1407169"/>
              <a:gd name="connsiteY320" fmla="*/ 1216912 h 1761649"/>
              <a:gd name="connsiteX321" fmla="*/ 1175327 w 1407169"/>
              <a:gd name="connsiteY321" fmla="*/ 1178006 h 1761649"/>
              <a:gd name="connsiteX322" fmla="*/ 1193181 w 1407169"/>
              <a:gd name="connsiteY322" fmla="*/ 1195860 h 1761649"/>
              <a:gd name="connsiteX323" fmla="*/ 1175327 w 1407169"/>
              <a:gd name="connsiteY323" fmla="*/ 1213714 h 1761649"/>
              <a:gd name="connsiteX324" fmla="*/ 1157473 w 1407169"/>
              <a:gd name="connsiteY324" fmla="*/ 1195860 h 1761649"/>
              <a:gd name="connsiteX325" fmla="*/ 1175327 w 1407169"/>
              <a:gd name="connsiteY325" fmla="*/ 1178006 h 1761649"/>
              <a:gd name="connsiteX326" fmla="*/ 1132098 w 1407169"/>
              <a:gd name="connsiteY326" fmla="*/ 1178006 h 1761649"/>
              <a:gd name="connsiteX327" fmla="*/ 1149952 w 1407169"/>
              <a:gd name="connsiteY327" fmla="*/ 1195860 h 1761649"/>
              <a:gd name="connsiteX328" fmla="*/ 1132098 w 1407169"/>
              <a:gd name="connsiteY328" fmla="*/ 1213714 h 1761649"/>
              <a:gd name="connsiteX329" fmla="*/ 1114244 w 1407169"/>
              <a:gd name="connsiteY329" fmla="*/ 1195860 h 1761649"/>
              <a:gd name="connsiteX330" fmla="*/ 1132098 w 1407169"/>
              <a:gd name="connsiteY330" fmla="*/ 1178006 h 1761649"/>
              <a:gd name="connsiteX331" fmla="*/ 1089948 w 1407169"/>
              <a:gd name="connsiteY331" fmla="*/ 1178006 h 1761649"/>
              <a:gd name="connsiteX332" fmla="*/ 1107802 w 1407169"/>
              <a:gd name="connsiteY332" fmla="*/ 1195860 h 1761649"/>
              <a:gd name="connsiteX333" fmla="*/ 1089948 w 1407169"/>
              <a:gd name="connsiteY333" fmla="*/ 1213714 h 1761649"/>
              <a:gd name="connsiteX334" fmla="*/ 1072094 w 1407169"/>
              <a:gd name="connsiteY334" fmla="*/ 1195860 h 1761649"/>
              <a:gd name="connsiteX335" fmla="*/ 1089948 w 1407169"/>
              <a:gd name="connsiteY335" fmla="*/ 1178006 h 1761649"/>
              <a:gd name="connsiteX336" fmla="*/ 1046719 w 1407169"/>
              <a:gd name="connsiteY336" fmla="*/ 1178006 h 1761649"/>
              <a:gd name="connsiteX337" fmla="*/ 1064573 w 1407169"/>
              <a:gd name="connsiteY337" fmla="*/ 1195860 h 1761649"/>
              <a:gd name="connsiteX338" fmla="*/ 1046719 w 1407169"/>
              <a:gd name="connsiteY338" fmla="*/ 1213714 h 1761649"/>
              <a:gd name="connsiteX339" fmla="*/ 1028865 w 1407169"/>
              <a:gd name="connsiteY339" fmla="*/ 1195860 h 1761649"/>
              <a:gd name="connsiteX340" fmla="*/ 1046719 w 1407169"/>
              <a:gd name="connsiteY340" fmla="*/ 1178006 h 1761649"/>
              <a:gd name="connsiteX341" fmla="*/ 1002409 w 1407169"/>
              <a:gd name="connsiteY341" fmla="*/ 1178006 h 1761649"/>
              <a:gd name="connsiteX342" fmla="*/ 1020263 w 1407169"/>
              <a:gd name="connsiteY342" fmla="*/ 1195860 h 1761649"/>
              <a:gd name="connsiteX343" fmla="*/ 1002409 w 1407169"/>
              <a:gd name="connsiteY343" fmla="*/ 1213714 h 1761649"/>
              <a:gd name="connsiteX344" fmla="*/ 984555 w 1407169"/>
              <a:gd name="connsiteY344" fmla="*/ 1195860 h 1761649"/>
              <a:gd name="connsiteX345" fmla="*/ 1002409 w 1407169"/>
              <a:gd name="connsiteY345" fmla="*/ 1178006 h 1761649"/>
              <a:gd name="connsiteX346" fmla="*/ 961341 w 1407169"/>
              <a:gd name="connsiteY346" fmla="*/ 1178006 h 1761649"/>
              <a:gd name="connsiteX347" fmla="*/ 979195 w 1407169"/>
              <a:gd name="connsiteY347" fmla="*/ 1195860 h 1761649"/>
              <a:gd name="connsiteX348" fmla="*/ 961341 w 1407169"/>
              <a:gd name="connsiteY348" fmla="*/ 1213714 h 1761649"/>
              <a:gd name="connsiteX349" fmla="*/ 943487 w 1407169"/>
              <a:gd name="connsiteY349" fmla="*/ 1195860 h 1761649"/>
              <a:gd name="connsiteX350" fmla="*/ 961341 w 1407169"/>
              <a:gd name="connsiteY350" fmla="*/ 1178006 h 1761649"/>
              <a:gd name="connsiteX351" fmla="*/ 917030 w 1407169"/>
              <a:gd name="connsiteY351" fmla="*/ 1178006 h 1761649"/>
              <a:gd name="connsiteX352" fmla="*/ 934884 w 1407169"/>
              <a:gd name="connsiteY352" fmla="*/ 1195860 h 1761649"/>
              <a:gd name="connsiteX353" fmla="*/ 917030 w 1407169"/>
              <a:gd name="connsiteY353" fmla="*/ 1213714 h 1761649"/>
              <a:gd name="connsiteX354" fmla="*/ 899176 w 1407169"/>
              <a:gd name="connsiteY354" fmla="*/ 1195860 h 1761649"/>
              <a:gd name="connsiteX355" fmla="*/ 917030 w 1407169"/>
              <a:gd name="connsiteY355" fmla="*/ 1178006 h 1761649"/>
              <a:gd name="connsiteX356" fmla="*/ 875962 w 1407169"/>
              <a:gd name="connsiteY356" fmla="*/ 1178006 h 1761649"/>
              <a:gd name="connsiteX357" fmla="*/ 893816 w 1407169"/>
              <a:gd name="connsiteY357" fmla="*/ 1195860 h 1761649"/>
              <a:gd name="connsiteX358" fmla="*/ 875962 w 1407169"/>
              <a:gd name="connsiteY358" fmla="*/ 1213714 h 1761649"/>
              <a:gd name="connsiteX359" fmla="*/ 858108 w 1407169"/>
              <a:gd name="connsiteY359" fmla="*/ 1195860 h 1761649"/>
              <a:gd name="connsiteX360" fmla="*/ 875962 w 1407169"/>
              <a:gd name="connsiteY360" fmla="*/ 1178006 h 1761649"/>
              <a:gd name="connsiteX361" fmla="*/ 831652 w 1407169"/>
              <a:gd name="connsiteY361" fmla="*/ 1178006 h 1761649"/>
              <a:gd name="connsiteX362" fmla="*/ 849506 w 1407169"/>
              <a:gd name="connsiteY362" fmla="*/ 1195860 h 1761649"/>
              <a:gd name="connsiteX363" fmla="*/ 831652 w 1407169"/>
              <a:gd name="connsiteY363" fmla="*/ 1213714 h 1761649"/>
              <a:gd name="connsiteX364" fmla="*/ 813798 w 1407169"/>
              <a:gd name="connsiteY364" fmla="*/ 1195860 h 1761649"/>
              <a:gd name="connsiteX365" fmla="*/ 831652 w 1407169"/>
              <a:gd name="connsiteY365" fmla="*/ 1178006 h 1761649"/>
              <a:gd name="connsiteX366" fmla="*/ 1175327 w 1407169"/>
              <a:gd name="connsiteY366" fmla="*/ 1135857 h 1761649"/>
              <a:gd name="connsiteX367" fmla="*/ 1193181 w 1407169"/>
              <a:gd name="connsiteY367" fmla="*/ 1153711 h 1761649"/>
              <a:gd name="connsiteX368" fmla="*/ 1175327 w 1407169"/>
              <a:gd name="connsiteY368" fmla="*/ 1171565 h 1761649"/>
              <a:gd name="connsiteX369" fmla="*/ 1157473 w 1407169"/>
              <a:gd name="connsiteY369" fmla="*/ 1153711 h 1761649"/>
              <a:gd name="connsiteX370" fmla="*/ 1175327 w 1407169"/>
              <a:gd name="connsiteY370" fmla="*/ 1135857 h 1761649"/>
              <a:gd name="connsiteX371" fmla="*/ 1132098 w 1407169"/>
              <a:gd name="connsiteY371" fmla="*/ 1135857 h 1761649"/>
              <a:gd name="connsiteX372" fmla="*/ 1149952 w 1407169"/>
              <a:gd name="connsiteY372" fmla="*/ 1153711 h 1761649"/>
              <a:gd name="connsiteX373" fmla="*/ 1132098 w 1407169"/>
              <a:gd name="connsiteY373" fmla="*/ 1171565 h 1761649"/>
              <a:gd name="connsiteX374" fmla="*/ 1114244 w 1407169"/>
              <a:gd name="connsiteY374" fmla="*/ 1153711 h 1761649"/>
              <a:gd name="connsiteX375" fmla="*/ 1132098 w 1407169"/>
              <a:gd name="connsiteY375" fmla="*/ 1135857 h 1761649"/>
              <a:gd name="connsiteX376" fmla="*/ 1089948 w 1407169"/>
              <a:gd name="connsiteY376" fmla="*/ 1135857 h 1761649"/>
              <a:gd name="connsiteX377" fmla="*/ 1107802 w 1407169"/>
              <a:gd name="connsiteY377" fmla="*/ 1153711 h 1761649"/>
              <a:gd name="connsiteX378" fmla="*/ 1089948 w 1407169"/>
              <a:gd name="connsiteY378" fmla="*/ 1171565 h 1761649"/>
              <a:gd name="connsiteX379" fmla="*/ 1072094 w 1407169"/>
              <a:gd name="connsiteY379" fmla="*/ 1153711 h 1761649"/>
              <a:gd name="connsiteX380" fmla="*/ 1089948 w 1407169"/>
              <a:gd name="connsiteY380" fmla="*/ 1135857 h 1761649"/>
              <a:gd name="connsiteX381" fmla="*/ 1046719 w 1407169"/>
              <a:gd name="connsiteY381" fmla="*/ 1135857 h 1761649"/>
              <a:gd name="connsiteX382" fmla="*/ 1064573 w 1407169"/>
              <a:gd name="connsiteY382" fmla="*/ 1153711 h 1761649"/>
              <a:gd name="connsiteX383" fmla="*/ 1046719 w 1407169"/>
              <a:gd name="connsiteY383" fmla="*/ 1171565 h 1761649"/>
              <a:gd name="connsiteX384" fmla="*/ 1028865 w 1407169"/>
              <a:gd name="connsiteY384" fmla="*/ 1153711 h 1761649"/>
              <a:gd name="connsiteX385" fmla="*/ 1046719 w 1407169"/>
              <a:gd name="connsiteY385" fmla="*/ 1135857 h 1761649"/>
              <a:gd name="connsiteX386" fmla="*/ 1002409 w 1407169"/>
              <a:gd name="connsiteY386" fmla="*/ 1135857 h 1761649"/>
              <a:gd name="connsiteX387" fmla="*/ 1020263 w 1407169"/>
              <a:gd name="connsiteY387" fmla="*/ 1153711 h 1761649"/>
              <a:gd name="connsiteX388" fmla="*/ 1002409 w 1407169"/>
              <a:gd name="connsiteY388" fmla="*/ 1171565 h 1761649"/>
              <a:gd name="connsiteX389" fmla="*/ 984555 w 1407169"/>
              <a:gd name="connsiteY389" fmla="*/ 1153711 h 1761649"/>
              <a:gd name="connsiteX390" fmla="*/ 1002409 w 1407169"/>
              <a:gd name="connsiteY390" fmla="*/ 1135857 h 1761649"/>
              <a:gd name="connsiteX391" fmla="*/ 961341 w 1407169"/>
              <a:gd name="connsiteY391" fmla="*/ 1135857 h 1761649"/>
              <a:gd name="connsiteX392" fmla="*/ 979195 w 1407169"/>
              <a:gd name="connsiteY392" fmla="*/ 1153711 h 1761649"/>
              <a:gd name="connsiteX393" fmla="*/ 961341 w 1407169"/>
              <a:gd name="connsiteY393" fmla="*/ 1171565 h 1761649"/>
              <a:gd name="connsiteX394" fmla="*/ 943487 w 1407169"/>
              <a:gd name="connsiteY394" fmla="*/ 1153711 h 1761649"/>
              <a:gd name="connsiteX395" fmla="*/ 961341 w 1407169"/>
              <a:gd name="connsiteY395" fmla="*/ 1135857 h 1761649"/>
              <a:gd name="connsiteX396" fmla="*/ 917030 w 1407169"/>
              <a:gd name="connsiteY396" fmla="*/ 1135857 h 1761649"/>
              <a:gd name="connsiteX397" fmla="*/ 934884 w 1407169"/>
              <a:gd name="connsiteY397" fmla="*/ 1153711 h 1761649"/>
              <a:gd name="connsiteX398" fmla="*/ 917030 w 1407169"/>
              <a:gd name="connsiteY398" fmla="*/ 1171565 h 1761649"/>
              <a:gd name="connsiteX399" fmla="*/ 899176 w 1407169"/>
              <a:gd name="connsiteY399" fmla="*/ 1153711 h 1761649"/>
              <a:gd name="connsiteX400" fmla="*/ 917030 w 1407169"/>
              <a:gd name="connsiteY400" fmla="*/ 1135857 h 1761649"/>
              <a:gd name="connsiteX401" fmla="*/ 875962 w 1407169"/>
              <a:gd name="connsiteY401" fmla="*/ 1135857 h 1761649"/>
              <a:gd name="connsiteX402" fmla="*/ 893816 w 1407169"/>
              <a:gd name="connsiteY402" fmla="*/ 1153711 h 1761649"/>
              <a:gd name="connsiteX403" fmla="*/ 875962 w 1407169"/>
              <a:gd name="connsiteY403" fmla="*/ 1171565 h 1761649"/>
              <a:gd name="connsiteX404" fmla="*/ 858108 w 1407169"/>
              <a:gd name="connsiteY404" fmla="*/ 1153711 h 1761649"/>
              <a:gd name="connsiteX405" fmla="*/ 875962 w 1407169"/>
              <a:gd name="connsiteY405" fmla="*/ 1135857 h 1761649"/>
              <a:gd name="connsiteX406" fmla="*/ 831652 w 1407169"/>
              <a:gd name="connsiteY406" fmla="*/ 1135857 h 1761649"/>
              <a:gd name="connsiteX407" fmla="*/ 849506 w 1407169"/>
              <a:gd name="connsiteY407" fmla="*/ 1153711 h 1761649"/>
              <a:gd name="connsiteX408" fmla="*/ 831652 w 1407169"/>
              <a:gd name="connsiteY408" fmla="*/ 1171565 h 1761649"/>
              <a:gd name="connsiteX409" fmla="*/ 813798 w 1407169"/>
              <a:gd name="connsiteY409" fmla="*/ 1153711 h 1761649"/>
              <a:gd name="connsiteX410" fmla="*/ 831652 w 1407169"/>
              <a:gd name="connsiteY410" fmla="*/ 1135857 h 1761649"/>
              <a:gd name="connsiteX411" fmla="*/ 788422 w 1407169"/>
              <a:gd name="connsiteY411" fmla="*/ 1135857 h 1761649"/>
              <a:gd name="connsiteX412" fmla="*/ 806276 w 1407169"/>
              <a:gd name="connsiteY412" fmla="*/ 1153711 h 1761649"/>
              <a:gd name="connsiteX413" fmla="*/ 788422 w 1407169"/>
              <a:gd name="connsiteY413" fmla="*/ 1171565 h 1761649"/>
              <a:gd name="connsiteX414" fmla="*/ 770568 w 1407169"/>
              <a:gd name="connsiteY414" fmla="*/ 1153711 h 1761649"/>
              <a:gd name="connsiteX415" fmla="*/ 788422 w 1407169"/>
              <a:gd name="connsiteY415" fmla="*/ 1135857 h 1761649"/>
              <a:gd name="connsiteX416" fmla="*/ 1089948 w 1407169"/>
              <a:gd name="connsiteY416" fmla="*/ 1096950 h 1761649"/>
              <a:gd name="connsiteX417" fmla="*/ 1107802 w 1407169"/>
              <a:gd name="connsiteY417" fmla="*/ 1114804 h 1761649"/>
              <a:gd name="connsiteX418" fmla="*/ 1089948 w 1407169"/>
              <a:gd name="connsiteY418" fmla="*/ 1132658 h 1761649"/>
              <a:gd name="connsiteX419" fmla="*/ 1072094 w 1407169"/>
              <a:gd name="connsiteY419" fmla="*/ 1114804 h 1761649"/>
              <a:gd name="connsiteX420" fmla="*/ 1089948 w 1407169"/>
              <a:gd name="connsiteY420" fmla="*/ 1096950 h 1761649"/>
              <a:gd name="connsiteX421" fmla="*/ 1046719 w 1407169"/>
              <a:gd name="connsiteY421" fmla="*/ 1096950 h 1761649"/>
              <a:gd name="connsiteX422" fmla="*/ 1064573 w 1407169"/>
              <a:gd name="connsiteY422" fmla="*/ 1114804 h 1761649"/>
              <a:gd name="connsiteX423" fmla="*/ 1046719 w 1407169"/>
              <a:gd name="connsiteY423" fmla="*/ 1132658 h 1761649"/>
              <a:gd name="connsiteX424" fmla="*/ 1028865 w 1407169"/>
              <a:gd name="connsiteY424" fmla="*/ 1114804 h 1761649"/>
              <a:gd name="connsiteX425" fmla="*/ 1046719 w 1407169"/>
              <a:gd name="connsiteY425" fmla="*/ 1096950 h 1761649"/>
              <a:gd name="connsiteX426" fmla="*/ 1002409 w 1407169"/>
              <a:gd name="connsiteY426" fmla="*/ 1096950 h 1761649"/>
              <a:gd name="connsiteX427" fmla="*/ 1020263 w 1407169"/>
              <a:gd name="connsiteY427" fmla="*/ 1114804 h 1761649"/>
              <a:gd name="connsiteX428" fmla="*/ 1002409 w 1407169"/>
              <a:gd name="connsiteY428" fmla="*/ 1132658 h 1761649"/>
              <a:gd name="connsiteX429" fmla="*/ 984555 w 1407169"/>
              <a:gd name="connsiteY429" fmla="*/ 1114804 h 1761649"/>
              <a:gd name="connsiteX430" fmla="*/ 1002409 w 1407169"/>
              <a:gd name="connsiteY430" fmla="*/ 1096950 h 1761649"/>
              <a:gd name="connsiteX431" fmla="*/ 961341 w 1407169"/>
              <a:gd name="connsiteY431" fmla="*/ 1096950 h 1761649"/>
              <a:gd name="connsiteX432" fmla="*/ 979195 w 1407169"/>
              <a:gd name="connsiteY432" fmla="*/ 1114804 h 1761649"/>
              <a:gd name="connsiteX433" fmla="*/ 961341 w 1407169"/>
              <a:gd name="connsiteY433" fmla="*/ 1132658 h 1761649"/>
              <a:gd name="connsiteX434" fmla="*/ 943487 w 1407169"/>
              <a:gd name="connsiteY434" fmla="*/ 1114804 h 1761649"/>
              <a:gd name="connsiteX435" fmla="*/ 961341 w 1407169"/>
              <a:gd name="connsiteY435" fmla="*/ 1096950 h 1761649"/>
              <a:gd name="connsiteX436" fmla="*/ 917030 w 1407169"/>
              <a:gd name="connsiteY436" fmla="*/ 1096950 h 1761649"/>
              <a:gd name="connsiteX437" fmla="*/ 934884 w 1407169"/>
              <a:gd name="connsiteY437" fmla="*/ 1114804 h 1761649"/>
              <a:gd name="connsiteX438" fmla="*/ 917030 w 1407169"/>
              <a:gd name="connsiteY438" fmla="*/ 1132658 h 1761649"/>
              <a:gd name="connsiteX439" fmla="*/ 899176 w 1407169"/>
              <a:gd name="connsiteY439" fmla="*/ 1114804 h 1761649"/>
              <a:gd name="connsiteX440" fmla="*/ 917030 w 1407169"/>
              <a:gd name="connsiteY440" fmla="*/ 1096950 h 1761649"/>
              <a:gd name="connsiteX441" fmla="*/ 875962 w 1407169"/>
              <a:gd name="connsiteY441" fmla="*/ 1096950 h 1761649"/>
              <a:gd name="connsiteX442" fmla="*/ 893816 w 1407169"/>
              <a:gd name="connsiteY442" fmla="*/ 1114804 h 1761649"/>
              <a:gd name="connsiteX443" fmla="*/ 875962 w 1407169"/>
              <a:gd name="connsiteY443" fmla="*/ 1132658 h 1761649"/>
              <a:gd name="connsiteX444" fmla="*/ 858108 w 1407169"/>
              <a:gd name="connsiteY444" fmla="*/ 1114804 h 1761649"/>
              <a:gd name="connsiteX445" fmla="*/ 875962 w 1407169"/>
              <a:gd name="connsiteY445" fmla="*/ 1096950 h 1761649"/>
              <a:gd name="connsiteX446" fmla="*/ 831652 w 1407169"/>
              <a:gd name="connsiteY446" fmla="*/ 1096950 h 1761649"/>
              <a:gd name="connsiteX447" fmla="*/ 849506 w 1407169"/>
              <a:gd name="connsiteY447" fmla="*/ 1114804 h 1761649"/>
              <a:gd name="connsiteX448" fmla="*/ 831652 w 1407169"/>
              <a:gd name="connsiteY448" fmla="*/ 1132658 h 1761649"/>
              <a:gd name="connsiteX449" fmla="*/ 813798 w 1407169"/>
              <a:gd name="connsiteY449" fmla="*/ 1114804 h 1761649"/>
              <a:gd name="connsiteX450" fmla="*/ 831652 w 1407169"/>
              <a:gd name="connsiteY450" fmla="*/ 1096950 h 1761649"/>
              <a:gd name="connsiteX451" fmla="*/ 788422 w 1407169"/>
              <a:gd name="connsiteY451" fmla="*/ 1096950 h 1761649"/>
              <a:gd name="connsiteX452" fmla="*/ 806276 w 1407169"/>
              <a:gd name="connsiteY452" fmla="*/ 1114804 h 1761649"/>
              <a:gd name="connsiteX453" fmla="*/ 788422 w 1407169"/>
              <a:gd name="connsiteY453" fmla="*/ 1132658 h 1761649"/>
              <a:gd name="connsiteX454" fmla="*/ 770568 w 1407169"/>
              <a:gd name="connsiteY454" fmla="*/ 1114804 h 1761649"/>
              <a:gd name="connsiteX455" fmla="*/ 788422 w 1407169"/>
              <a:gd name="connsiteY455" fmla="*/ 1096950 h 1761649"/>
              <a:gd name="connsiteX456" fmla="*/ 1046719 w 1407169"/>
              <a:gd name="connsiteY456" fmla="*/ 1059125 h 1761649"/>
              <a:gd name="connsiteX457" fmla="*/ 1064573 w 1407169"/>
              <a:gd name="connsiteY457" fmla="*/ 1076979 h 1761649"/>
              <a:gd name="connsiteX458" fmla="*/ 1046719 w 1407169"/>
              <a:gd name="connsiteY458" fmla="*/ 1094833 h 1761649"/>
              <a:gd name="connsiteX459" fmla="*/ 1028865 w 1407169"/>
              <a:gd name="connsiteY459" fmla="*/ 1076979 h 1761649"/>
              <a:gd name="connsiteX460" fmla="*/ 1046719 w 1407169"/>
              <a:gd name="connsiteY460" fmla="*/ 1059125 h 1761649"/>
              <a:gd name="connsiteX461" fmla="*/ 1002409 w 1407169"/>
              <a:gd name="connsiteY461" fmla="*/ 1059125 h 1761649"/>
              <a:gd name="connsiteX462" fmla="*/ 1020263 w 1407169"/>
              <a:gd name="connsiteY462" fmla="*/ 1076979 h 1761649"/>
              <a:gd name="connsiteX463" fmla="*/ 1002409 w 1407169"/>
              <a:gd name="connsiteY463" fmla="*/ 1094833 h 1761649"/>
              <a:gd name="connsiteX464" fmla="*/ 984555 w 1407169"/>
              <a:gd name="connsiteY464" fmla="*/ 1076979 h 1761649"/>
              <a:gd name="connsiteX465" fmla="*/ 1002409 w 1407169"/>
              <a:gd name="connsiteY465" fmla="*/ 1059125 h 1761649"/>
              <a:gd name="connsiteX466" fmla="*/ 961341 w 1407169"/>
              <a:gd name="connsiteY466" fmla="*/ 1059125 h 1761649"/>
              <a:gd name="connsiteX467" fmla="*/ 979195 w 1407169"/>
              <a:gd name="connsiteY467" fmla="*/ 1076979 h 1761649"/>
              <a:gd name="connsiteX468" fmla="*/ 961341 w 1407169"/>
              <a:gd name="connsiteY468" fmla="*/ 1094833 h 1761649"/>
              <a:gd name="connsiteX469" fmla="*/ 943487 w 1407169"/>
              <a:gd name="connsiteY469" fmla="*/ 1076979 h 1761649"/>
              <a:gd name="connsiteX470" fmla="*/ 961341 w 1407169"/>
              <a:gd name="connsiteY470" fmla="*/ 1059125 h 1761649"/>
              <a:gd name="connsiteX471" fmla="*/ 917030 w 1407169"/>
              <a:gd name="connsiteY471" fmla="*/ 1059125 h 1761649"/>
              <a:gd name="connsiteX472" fmla="*/ 934884 w 1407169"/>
              <a:gd name="connsiteY472" fmla="*/ 1076979 h 1761649"/>
              <a:gd name="connsiteX473" fmla="*/ 917030 w 1407169"/>
              <a:gd name="connsiteY473" fmla="*/ 1094833 h 1761649"/>
              <a:gd name="connsiteX474" fmla="*/ 899176 w 1407169"/>
              <a:gd name="connsiteY474" fmla="*/ 1076979 h 1761649"/>
              <a:gd name="connsiteX475" fmla="*/ 917030 w 1407169"/>
              <a:gd name="connsiteY475" fmla="*/ 1059125 h 1761649"/>
              <a:gd name="connsiteX476" fmla="*/ 875962 w 1407169"/>
              <a:gd name="connsiteY476" fmla="*/ 1059125 h 1761649"/>
              <a:gd name="connsiteX477" fmla="*/ 893816 w 1407169"/>
              <a:gd name="connsiteY477" fmla="*/ 1076979 h 1761649"/>
              <a:gd name="connsiteX478" fmla="*/ 875962 w 1407169"/>
              <a:gd name="connsiteY478" fmla="*/ 1094833 h 1761649"/>
              <a:gd name="connsiteX479" fmla="*/ 858108 w 1407169"/>
              <a:gd name="connsiteY479" fmla="*/ 1076979 h 1761649"/>
              <a:gd name="connsiteX480" fmla="*/ 875962 w 1407169"/>
              <a:gd name="connsiteY480" fmla="*/ 1059125 h 1761649"/>
              <a:gd name="connsiteX481" fmla="*/ 831652 w 1407169"/>
              <a:gd name="connsiteY481" fmla="*/ 1059125 h 1761649"/>
              <a:gd name="connsiteX482" fmla="*/ 849506 w 1407169"/>
              <a:gd name="connsiteY482" fmla="*/ 1076979 h 1761649"/>
              <a:gd name="connsiteX483" fmla="*/ 831652 w 1407169"/>
              <a:gd name="connsiteY483" fmla="*/ 1094833 h 1761649"/>
              <a:gd name="connsiteX484" fmla="*/ 813798 w 1407169"/>
              <a:gd name="connsiteY484" fmla="*/ 1076979 h 1761649"/>
              <a:gd name="connsiteX485" fmla="*/ 831652 w 1407169"/>
              <a:gd name="connsiteY485" fmla="*/ 1059125 h 1761649"/>
              <a:gd name="connsiteX486" fmla="*/ 961341 w 1407169"/>
              <a:gd name="connsiteY486" fmla="*/ 1020219 h 1761649"/>
              <a:gd name="connsiteX487" fmla="*/ 979195 w 1407169"/>
              <a:gd name="connsiteY487" fmla="*/ 1038073 h 1761649"/>
              <a:gd name="connsiteX488" fmla="*/ 961341 w 1407169"/>
              <a:gd name="connsiteY488" fmla="*/ 1055927 h 1761649"/>
              <a:gd name="connsiteX489" fmla="*/ 943487 w 1407169"/>
              <a:gd name="connsiteY489" fmla="*/ 1038073 h 1761649"/>
              <a:gd name="connsiteX490" fmla="*/ 961341 w 1407169"/>
              <a:gd name="connsiteY490" fmla="*/ 1020219 h 1761649"/>
              <a:gd name="connsiteX491" fmla="*/ 917030 w 1407169"/>
              <a:gd name="connsiteY491" fmla="*/ 1020219 h 1761649"/>
              <a:gd name="connsiteX492" fmla="*/ 934884 w 1407169"/>
              <a:gd name="connsiteY492" fmla="*/ 1038073 h 1761649"/>
              <a:gd name="connsiteX493" fmla="*/ 917030 w 1407169"/>
              <a:gd name="connsiteY493" fmla="*/ 1055927 h 1761649"/>
              <a:gd name="connsiteX494" fmla="*/ 899176 w 1407169"/>
              <a:gd name="connsiteY494" fmla="*/ 1038073 h 1761649"/>
              <a:gd name="connsiteX495" fmla="*/ 917030 w 1407169"/>
              <a:gd name="connsiteY495" fmla="*/ 1020219 h 1761649"/>
              <a:gd name="connsiteX496" fmla="*/ 875962 w 1407169"/>
              <a:gd name="connsiteY496" fmla="*/ 1020219 h 1761649"/>
              <a:gd name="connsiteX497" fmla="*/ 893816 w 1407169"/>
              <a:gd name="connsiteY497" fmla="*/ 1038073 h 1761649"/>
              <a:gd name="connsiteX498" fmla="*/ 875962 w 1407169"/>
              <a:gd name="connsiteY498" fmla="*/ 1055927 h 1761649"/>
              <a:gd name="connsiteX499" fmla="*/ 858108 w 1407169"/>
              <a:gd name="connsiteY499" fmla="*/ 1038073 h 1761649"/>
              <a:gd name="connsiteX500" fmla="*/ 875962 w 1407169"/>
              <a:gd name="connsiteY500" fmla="*/ 1020219 h 1761649"/>
              <a:gd name="connsiteX501" fmla="*/ 831652 w 1407169"/>
              <a:gd name="connsiteY501" fmla="*/ 1020219 h 1761649"/>
              <a:gd name="connsiteX502" fmla="*/ 849506 w 1407169"/>
              <a:gd name="connsiteY502" fmla="*/ 1038073 h 1761649"/>
              <a:gd name="connsiteX503" fmla="*/ 831652 w 1407169"/>
              <a:gd name="connsiteY503" fmla="*/ 1055927 h 1761649"/>
              <a:gd name="connsiteX504" fmla="*/ 813798 w 1407169"/>
              <a:gd name="connsiteY504" fmla="*/ 1038073 h 1761649"/>
              <a:gd name="connsiteX505" fmla="*/ 831652 w 1407169"/>
              <a:gd name="connsiteY505" fmla="*/ 1020219 h 1761649"/>
              <a:gd name="connsiteX506" fmla="*/ 917030 w 1407169"/>
              <a:gd name="connsiteY506" fmla="*/ 980231 h 1761649"/>
              <a:gd name="connsiteX507" fmla="*/ 934884 w 1407169"/>
              <a:gd name="connsiteY507" fmla="*/ 998085 h 1761649"/>
              <a:gd name="connsiteX508" fmla="*/ 917030 w 1407169"/>
              <a:gd name="connsiteY508" fmla="*/ 1015939 h 1761649"/>
              <a:gd name="connsiteX509" fmla="*/ 899176 w 1407169"/>
              <a:gd name="connsiteY509" fmla="*/ 998085 h 1761649"/>
              <a:gd name="connsiteX510" fmla="*/ 917030 w 1407169"/>
              <a:gd name="connsiteY510" fmla="*/ 980231 h 1761649"/>
              <a:gd name="connsiteX511" fmla="*/ 875962 w 1407169"/>
              <a:gd name="connsiteY511" fmla="*/ 980231 h 1761649"/>
              <a:gd name="connsiteX512" fmla="*/ 893816 w 1407169"/>
              <a:gd name="connsiteY512" fmla="*/ 998085 h 1761649"/>
              <a:gd name="connsiteX513" fmla="*/ 875962 w 1407169"/>
              <a:gd name="connsiteY513" fmla="*/ 1015939 h 1761649"/>
              <a:gd name="connsiteX514" fmla="*/ 858108 w 1407169"/>
              <a:gd name="connsiteY514" fmla="*/ 998085 h 1761649"/>
              <a:gd name="connsiteX515" fmla="*/ 875962 w 1407169"/>
              <a:gd name="connsiteY515" fmla="*/ 980231 h 1761649"/>
              <a:gd name="connsiteX516" fmla="*/ 831652 w 1407169"/>
              <a:gd name="connsiteY516" fmla="*/ 980231 h 1761649"/>
              <a:gd name="connsiteX517" fmla="*/ 849506 w 1407169"/>
              <a:gd name="connsiteY517" fmla="*/ 998085 h 1761649"/>
              <a:gd name="connsiteX518" fmla="*/ 831652 w 1407169"/>
              <a:gd name="connsiteY518" fmla="*/ 1015939 h 1761649"/>
              <a:gd name="connsiteX519" fmla="*/ 813798 w 1407169"/>
              <a:gd name="connsiteY519" fmla="*/ 998085 h 1761649"/>
              <a:gd name="connsiteX520" fmla="*/ 831652 w 1407169"/>
              <a:gd name="connsiteY520" fmla="*/ 980231 h 1761649"/>
              <a:gd name="connsiteX521" fmla="*/ 788423 w 1407169"/>
              <a:gd name="connsiteY521" fmla="*/ 980231 h 1761649"/>
              <a:gd name="connsiteX522" fmla="*/ 806277 w 1407169"/>
              <a:gd name="connsiteY522" fmla="*/ 998085 h 1761649"/>
              <a:gd name="connsiteX523" fmla="*/ 788423 w 1407169"/>
              <a:gd name="connsiteY523" fmla="*/ 1015939 h 1761649"/>
              <a:gd name="connsiteX524" fmla="*/ 770569 w 1407169"/>
              <a:gd name="connsiteY524" fmla="*/ 998085 h 1761649"/>
              <a:gd name="connsiteX525" fmla="*/ 788423 w 1407169"/>
              <a:gd name="connsiteY525" fmla="*/ 980231 h 1761649"/>
              <a:gd name="connsiteX526" fmla="*/ 745193 w 1407169"/>
              <a:gd name="connsiteY526" fmla="*/ 980231 h 1761649"/>
              <a:gd name="connsiteX527" fmla="*/ 763047 w 1407169"/>
              <a:gd name="connsiteY527" fmla="*/ 998085 h 1761649"/>
              <a:gd name="connsiteX528" fmla="*/ 745193 w 1407169"/>
              <a:gd name="connsiteY528" fmla="*/ 1015939 h 1761649"/>
              <a:gd name="connsiteX529" fmla="*/ 727339 w 1407169"/>
              <a:gd name="connsiteY529" fmla="*/ 998085 h 1761649"/>
              <a:gd name="connsiteX530" fmla="*/ 745193 w 1407169"/>
              <a:gd name="connsiteY530" fmla="*/ 980231 h 1761649"/>
              <a:gd name="connsiteX531" fmla="*/ 745193 w 1407169"/>
              <a:gd name="connsiteY531" fmla="*/ 939163 h 1761649"/>
              <a:gd name="connsiteX532" fmla="*/ 763047 w 1407169"/>
              <a:gd name="connsiteY532" fmla="*/ 957017 h 1761649"/>
              <a:gd name="connsiteX533" fmla="*/ 745193 w 1407169"/>
              <a:gd name="connsiteY533" fmla="*/ 974871 h 1761649"/>
              <a:gd name="connsiteX534" fmla="*/ 727339 w 1407169"/>
              <a:gd name="connsiteY534" fmla="*/ 957017 h 1761649"/>
              <a:gd name="connsiteX535" fmla="*/ 745193 w 1407169"/>
              <a:gd name="connsiteY535" fmla="*/ 939163 h 1761649"/>
              <a:gd name="connsiteX536" fmla="*/ 703044 w 1407169"/>
              <a:gd name="connsiteY536" fmla="*/ 939163 h 1761649"/>
              <a:gd name="connsiteX537" fmla="*/ 720898 w 1407169"/>
              <a:gd name="connsiteY537" fmla="*/ 957017 h 1761649"/>
              <a:gd name="connsiteX538" fmla="*/ 703044 w 1407169"/>
              <a:gd name="connsiteY538" fmla="*/ 974871 h 1761649"/>
              <a:gd name="connsiteX539" fmla="*/ 685190 w 1407169"/>
              <a:gd name="connsiteY539" fmla="*/ 957017 h 1761649"/>
              <a:gd name="connsiteX540" fmla="*/ 703044 w 1407169"/>
              <a:gd name="connsiteY540" fmla="*/ 939163 h 1761649"/>
              <a:gd name="connsiteX541" fmla="*/ 875963 w 1407169"/>
              <a:gd name="connsiteY541" fmla="*/ 901337 h 1761649"/>
              <a:gd name="connsiteX542" fmla="*/ 893817 w 1407169"/>
              <a:gd name="connsiteY542" fmla="*/ 919191 h 1761649"/>
              <a:gd name="connsiteX543" fmla="*/ 875963 w 1407169"/>
              <a:gd name="connsiteY543" fmla="*/ 937045 h 1761649"/>
              <a:gd name="connsiteX544" fmla="*/ 858109 w 1407169"/>
              <a:gd name="connsiteY544" fmla="*/ 919191 h 1761649"/>
              <a:gd name="connsiteX545" fmla="*/ 875963 w 1407169"/>
              <a:gd name="connsiteY545" fmla="*/ 901337 h 1761649"/>
              <a:gd name="connsiteX546" fmla="*/ 703044 w 1407169"/>
              <a:gd name="connsiteY546" fmla="*/ 901337 h 1761649"/>
              <a:gd name="connsiteX547" fmla="*/ 720898 w 1407169"/>
              <a:gd name="connsiteY547" fmla="*/ 919191 h 1761649"/>
              <a:gd name="connsiteX548" fmla="*/ 703044 w 1407169"/>
              <a:gd name="connsiteY548" fmla="*/ 937045 h 1761649"/>
              <a:gd name="connsiteX549" fmla="*/ 685190 w 1407169"/>
              <a:gd name="connsiteY549" fmla="*/ 919191 h 1761649"/>
              <a:gd name="connsiteX550" fmla="*/ 703044 w 1407169"/>
              <a:gd name="connsiteY550" fmla="*/ 901337 h 1761649"/>
              <a:gd name="connsiteX551" fmla="*/ 659815 w 1407169"/>
              <a:gd name="connsiteY551" fmla="*/ 901337 h 1761649"/>
              <a:gd name="connsiteX552" fmla="*/ 677669 w 1407169"/>
              <a:gd name="connsiteY552" fmla="*/ 919191 h 1761649"/>
              <a:gd name="connsiteX553" fmla="*/ 659815 w 1407169"/>
              <a:gd name="connsiteY553" fmla="*/ 937045 h 1761649"/>
              <a:gd name="connsiteX554" fmla="*/ 641961 w 1407169"/>
              <a:gd name="connsiteY554" fmla="*/ 919191 h 1761649"/>
              <a:gd name="connsiteX555" fmla="*/ 659815 w 1407169"/>
              <a:gd name="connsiteY555" fmla="*/ 901337 h 1761649"/>
              <a:gd name="connsiteX556" fmla="*/ 617665 w 1407169"/>
              <a:gd name="connsiteY556" fmla="*/ 901337 h 1761649"/>
              <a:gd name="connsiteX557" fmla="*/ 635519 w 1407169"/>
              <a:gd name="connsiteY557" fmla="*/ 919191 h 1761649"/>
              <a:gd name="connsiteX558" fmla="*/ 617665 w 1407169"/>
              <a:gd name="connsiteY558" fmla="*/ 937045 h 1761649"/>
              <a:gd name="connsiteX559" fmla="*/ 599811 w 1407169"/>
              <a:gd name="connsiteY559" fmla="*/ 919191 h 1761649"/>
              <a:gd name="connsiteX560" fmla="*/ 617665 w 1407169"/>
              <a:gd name="connsiteY560" fmla="*/ 901337 h 1761649"/>
              <a:gd name="connsiteX561" fmla="*/ 575516 w 1407169"/>
              <a:gd name="connsiteY561" fmla="*/ 901337 h 1761649"/>
              <a:gd name="connsiteX562" fmla="*/ 593370 w 1407169"/>
              <a:gd name="connsiteY562" fmla="*/ 919191 h 1761649"/>
              <a:gd name="connsiteX563" fmla="*/ 575516 w 1407169"/>
              <a:gd name="connsiteY563" fmla="*/ 937045 h 1761649"/>
              <a:gd name="connsiteX564" fmla="*/ 557662 w 1407169"/>
              <a:gd name="connsiteY564" fmla="*/ 919191 h 1761649"/>
              <a:gd name="connsiteX565" fmla="*/ 575516 w 1407169"/>
              <a:gd name="connsiteY565" fmla="*/ 901337 h 1761649"/>
              <a:gd name="connsiteX566" fmla="*/ 788423 w 1407169"/>
              <a:gd name="connsiteY566" fmla="*/ 864592 h 1761649"/>
              <a:gd name="connsiteX567" fmla="*/ 806277 w 1407169"/>
              <a:gd name="connsiteY567" fmla="*/ 882446 h 1761649"/>
              <a:gd name="connsiteX568" fmla="*/ 788423 w 1407169"/>
              <a:gd name="connsiteY568" fmla="*/ 900300 h 1761649"/>
              <a:gd name="connsiteX569" fmla="*/ 770569 w 1407169"/>
              <a:gd name="connsiteY569" fmla="*/ 882446 h 1761649"/>
              <a:gd name="connsiteX570" fmla="*/ 788423 w 1407169"/>
              <a:gd name="connsiteY570" fmla="*/ 864592 h 1761649"/>
              <a:gd name="connsiteX571" fmla="*/ 703044 w 1407169"/>
              <a:gd name="connsiteY571" fmla="*/ 864592 h 1761649"/>
              <a:gd name="connsiteX572" fmla="*/ 720898 w 1407169"/>
              <a:gd name="connsiteY572" fmla="*/ 882446 h 1761649"/>
              <a:gd name="connsiteX573" fmla="*/ 703044 w 1407169"/>
              <a:gd name="connsiteY573" fmla="*/ 900300 h 1761649"/>
              <a:gd name="connsiteX574" fmla="*/ 685190 w 1407169"/>
              <a:gd name="connsiteY574" fmla="*/ 882446 h 1761649"/>
              <a:gd name="connsiteX575" fmla="*/ 703044 w 1407169"/>
              <a:gd name="connsiteY575" fmla="*/ 864592 h 1761649"/>
              <a:gd name="connsiteX576" fmla="*/ 617666 w 1407169"/>
              <a:gd name="connsiteY576" fmla="*/ 864592 h 1761649"/>
              <a:gd name="connsiteX577" fmla="*/ 635520 w 1407169"/>
              <a:gd name="connsiteY577" fmla="*/ 882446 h 1761649"/>
              <a:gd name="connsiteX578" fmla="*/ 617666 w 1407169"/>
              <a:gd name="connsiteY578" fmla="*/ 900300 h 1761649"/>
              <a:gd name="connsiteX579" fmla="*/ 599812 w 1407169"/>
              <a:gd name="connsiteY579" fmla="*/ 882446 h 1761649"/>
              <a:gd name="connsiteX580" fmla="*/ 617666 w 1407169"/>
              <a:gd name="connsiteY580" fmla="*/ 864592 h 1761649"/>
              <a:gd name="connsiteX581" fmla="*/ 575516 w 1407169"/>
              <a:gd name="connsiteY581" fmla="*/ 864592 h 1761649"/>
              <a:gd name="connsiteX582" fmla="*/ 593370 w 1407169"/>
              <a:gd name="connsiteY582" fmla="*/ 882446 h 1761649"/>
              <a:gd name="connsiteX583" fmla="*/ 575516 w 1407169"/>
              <a:gd name="connsiteY583" fmla="*/ 900300 h 1761649"/>
              <a:gd name="connsiteX584" fmla="*/ 557662 w 1407169"/>
              <a:gd name="connsiteY584" fmla="*/ 882446 h 1761649"/>
              <a:gd name="connsiteX585" fmla="*/ 575516 w 1407169"/>
              <a:gd name="connsiteY585" fmla="*/ 864592 h 1761649"/>
              <a:gd name="connsiteX586" fmla="*/ 617666 w 1407169"/>
              <a:gd name="connsiteY586" fmla="*/ 824604 h 1761649"/>
              <a:gd name="connsiteX587" fmla="*/ 635520 w 1407169"/>
              <a:gd name="connsiteY587" fmla="*/ 842458 h 1761649"/>
              <a:gd name="connsiteX588" fmla="*/ 617666 w 1407169"/>
              <a:gd name="connsiteY588" fmla="*/ 860312 h 1761649"/>
              <a:gd name="connsiteX589" fmla="*/ 599812 w 1407169"/>
              <a:gd name="connsiteY589" fmla="*/ 842458 h 1761649"/>
              <a:gd name="connsiteX590" fmla="*/ 617666 w 1407169"/>
              <a:gd name="connsiteY590" fmla="*/ 824604 h 1761649"/>
              <a:gd name="connsiteX591" fmla="*/ 575516 w 1407169"/>
              <a:gd name="connsiteY591" fmla="*/ 824604 h 1761649"/>
              <a:gd name="connsiteX592" fmla="*/ 593370 w 1407169"/>
              <a:gd name="connsiteY592" fmla="*/ 842458 h 1761649"/>
              <a:gd name="connsiteX593" fmla="*/ 575516 w 1407169"/>
              <a:gd name="connsiteY593" fmla="*/ 860312 h 1761649"/>
              <a:gd name="connsiteX594" fmla="*/ 557662 w 1407169"/>
              <a:gd name="connsiteY594" fmla="*/ 842458 h 1761649"/>
              <a:gd name="connsiteX595" fmla="*/ 575516 w 1407169"/>
              <a:gd name="connsiteY595" fmla="*/ 824604 h 1761649"/>
              <a:gd name="connsiteX596" fmla="*/ 532287 w 1407169"/>
              <a:gd name="connsiteY596" fmla="*/ 824604 h 1761649"/>
              <a:gd name="connsiteX597" fmla="*/ 550141 w 1407169"/>
              <a:gd name="connsiteY597" fmla="*/ 842458 h 1761649"/>
              <a:gd name="connsiteX598" fmla="*/ 532287 w 1407169"/>
              <a:gd name="connsiteY598" fmla="*/ 860312 h 1761649"/>
              <a:gd name="connsiteX599" fmla="*/ 514433 w 1407169"/>
              <a:gd name="connsiteY599" fmla="*/ 842458 h 1761649"/>
              <a:gd name="connsiteX600" fmla="*/ 532287 w 1407169"/>
              <a:gd name="connsiteY600" fmla="*/ 824604 h 1761649"/>
              <a:gd name="connsiteX601" fmla="*/ 788423 w 1407169"/>
              <a:gd name="connsiteY601" fmla="*/ 784616 h 1761649"/>
              <a:gd name="connsiteX602" fmla="*/ 806277 w 1407169"/>
              <a:gd name="connsiteY602" fmla="*/ 802470 h 1761649"/>
              <a:gd name="connsiteX603" fmla="*/ 788423 w 1407169"/>
              <a:gd name="connsiteY603" fmla="*/ 820324 h 1761649"/>
              <a:gd name="connsiteX604" fmla="*/ 770569 w 1407169"/>
              <a:gd name="connsiteY604" fmla="*/ 802470 h 1761649"/>
              <a:gd name="connsiteX605" fmla="*/ 788423 w 1407169"/>
              <a:gd name="connsiteY605" fmla="*/ 784616 h 1761649"/>
              <a:gd name="connsiteX606" fmla="*/ 617665 w 1407169"/>
              <a:gd name="connsiteY606" fmla="*/ 784616 h 1761649"/>
              <a:gd name="connsiteX607" fmla="*/ 635519 w 1407169"/>
              <a:gd name="connsiteY607" fmla="*/ 802470 h 1761649"/>
              <a:gd name="connsiteX608" fmla="*/ 617665 w 1407169"/>
              <a:gd name="connsiteY608" fmla="*/ 820324 h 1761649"/>
              <a:gd name="connsiteX609" fmla="*/ 599811 w 1407169"/>
              <a:gd name="connsiteY609" fmla="*/ 802470 h 1761649"/>
              <a:gd name="connsiteX610" fmla="*/ 617665 w 1407169"/>
              <a:gd name="connsiteY610" fmla="*/ 784616 h 1761649"/>
              <a:gd name="connsiteX611" fmla="*/ 575516 w 1407169"/>
              <a:gd name="connsiteY611" fmla="*/ 784616 h 1761649"/>
              <a:gd name="connsiteX612" fmla="*/ 593370 w 1407169"/>
              <a:gd name="connsiteY612" fmla="*/ 802470 h 1761649"/>
              <a:gd name="connsiteX613" fmla="*/ 575516 w 1407169"/>
              <a:gd name="connsiteY613" fmla="*/ 820324 h 1761649"/>
              <a:gd name="connsiteX614" fmla="*/ 557662 w 1407169"/>
              <a:gd name="connsiteY614" fmla="*/ 802470 h 1761649"/>
              <a:gd name="connsiteX615" fmla="*/ 575516 w 1407169"/>
              <a:gd name="connsiteY615" fmla="*/ 784616 h 1761649"/>
              <a:gd name="connsiteX616" fmla="*/ 532287 w 1407169"/>
              <a:gd name="connsiteY616" fmla="*/ 784616 h 1761649"/>
              <a:gd name="connsiteX617" fmla="*/ 550141 w 1407169"/>
              <a:gd name="connsiteY617" fmla="*/ 802470 h 1761649"/>
              <a:gd name="connsiteX618" fmla="*/ 532287 w 1407169"/>
              <a:gd name="connsiteY618" fmla="*/ 820324 h 1761649"/>
              <a:gd name="connsiteX619" fmla="*/ 514433 w 1407169"/>
              <a:gd name="connsiteY619" fmla="*/ 802470 h 1761649"/>
              <a:gd name="connsiteX620" fmla="*/ 532287 w 1407169"/>
              <a:gd name="connsiteY620" fmla="*/ 784616 h 1761649"/>
              <a:gd name="connsiteX621" fmla="*/ 490138 w 1407169"/>
              <a:gd name="connsiteY621" fmla="*/ 784616 h 1761649"/>
              <a:gd name="connsiteX622" fmla="*/ 507992 w 1407169"/>
              <a:gd name="connsiteY622" fmla="*/ 802470 h 1761649"/>
              <a:gd name="connsiteX623" fmla="*/ 490138 w 1407169"/>
              <a:gd name="connsiteY623" fmla="*/ 820324 h 1761649"/>
              <a:gd name="connsiteX624" fmla="*/ 472284 w 1407169"/>
              <a:gd name="connsiteY624" fmla="*/ 802470 h 1761649"/>
              <a:gd name="connsiteX625" fmla="*/ 490138 w 1407169"/>
              <a:gd name="connsiteY625" fmla="*/ 784616 h 1761649"/>
              <a:gd name="connsiteX626" fmla="*/ 788423 w 1407169"/>
              <a:gd name="connsiteY626" fmla="*/ 745711 h 1761649"/>
              <a:gd name="connsiteX627" fmla="*/ 806277 w 1407169"/>
              <a:gd name="connsiteY627" fmla="*/ 763565 h 1761649"/>
              <a:gd name="connsiteX628" fmla="*/ 788423 w 1407169"/>
              <a:gd name="connsiteY628" fmla="*/ 781419 h 1761649"/>
              <a:gd name="connsiteX629" fmla="*/ 770569 w 1407169"/>
              <a:gd name="connsiteY629" fmla="*/ 763565 h 1761649"/>
              <a:gd name="connsiteX630" fmla="*/ 788423 w 1407169"/>
              <a:gd name="connsiteY630" fmla="*/ 745711 h 1761649"/>
              <a:gd name="connsiteX631" fmla="*/ 745193 w 1407169"/>
              <a:gd name="connsiteY631" fmla="*/ 745711 h 1761649"/>
              <a:gd name="connsiteX632" fmla="*/ 763047 w 1407169"/>
              <a:gd name="connsiteY632" fmla="*/ 763565 h 1761649"/>
              <a:gd name="connsiteX633" fmla="*/ 745193 w 1407169"/>
              <a:gd name="connsiteY633" fmla="*/ 781419 h 1761649"/>
              <a:gd name="connsiteX634" fmla="*/ 727339 w 1407169"/>
              <a:gd name="connsiteY634" fmla="*/ 763565 h 1761649"/>
              <a:gd name="connsiteX635" fmla="*/ 745193 w 1407169"/>
              <a:gd name="connsiteY635" fmla="*/ 745711 h 1761649"/>
              <a:gd name="connsiteX636" fmla="*/ 659815 w 1407169"/>
              <a:gd name="connsiteY636" fmla="*/ 745711 h 1761649"/>
              <a:gd name="connsiteX637" fmla="*/ 677669 w 1407169"/>
              <a:gd name="connsiteY637" fmla="*/ 763565 h 1761649"/>
              <a:gd name="connsiteX638" fmla="*/ 659815 w 1407169"/>
              <a:gd name="connsiteY638" fmla="*/ 781419 h 1761649"/>
              <a:gd name="connsiteX639" fmla="*/ 641961 w 1407169"/>
              <a:gd name="connsiteY639" fmla="*/ 763565 h 1761649"/>
              <a:gd name="connsiteX640" fmla="*/ 659815 w 1407169"/>
              <a:gd name="connsiteY640" fmla="*/ 745711 h 1761649"/>
              <a:gd name="connsiteX641" fmla="*/ 617665 w 1407169"/>
              <a:gd name="connsiteY641" fmla="*/ 745711 h 1761649"/>
              <a:gd name="connsiteX642" fmla="*/ 635519 w 1407169"/>
              <a:gd name="connsiteY642" fmla="*/ 763565 h 1761649"/>
              <a:gd name="connsiteX643" fmla="*/ 617665 w 1407169"/>
              <a:gd name="connsiteY643" fmla="*/ 781419 h 1761649"/>
              <a:gd name="connsiteX644" fmla="*/ 599811 w 1407169"/>
              <a:gd name="connsiteY644" fmla="*/ 763565 h 1761649"/>
              <a:gd name="connsiteX645" fmla="*/ 617665 w 1407169"/>
              <a:gd name="connsiteY645" fmla="*/ 745711 h 1761649"/>
              <a:gd name="connsiteX646" fmla="*/ 575517 w 1407169"/>
              <a:gd name="connsiteY646" fmla="*/ 745711 h 1761649"/>
              <a:gd name="connsiteX647" fmla="*/ 593371 w 1407169"/>
              <a:gd name="connsiteY647" fmla="*/ 763565 h 1761649"/>
              <a:gd name="connsiteX648" fmla="*/ 575517 w 1407169"/>
              <a:gd name="connsiteY648" fmla="*/ 781419 h 1761649"/>
              <a:gd name="connsiteX649" fmla="*/ 557663 w 1407169"/>
              <a:gd name="connsiteY649" fmla="*/ 763565 h 1761649"/>
              <a:gd name="connsiteX650" fmla="*/ 575517 w 1407169"/>
              <a:gd name="connsiteY650" fmla="*/ 745711 h 1761649"/>
              <a:gd name="connsiteX651" fmla="*/ 532287 w 1407169"/>
              <a:gd name="connsiteY651" fmla="*/ 745711 h 1761649"/>
              <a:gd name="connsiteX652" fmla="*/ 550141 w 1407169"/>
              <a:gd name="connsiteY652" fmla="*/ 763565 h 1761649"/>
              <a:gd name="connsiteX653" fmla="*/ 532287 w 1407169"/>
              <a:gd name="connsiteY653" fmla="*/ 781419 h 1761649"/>
              <a:gd name="connsiteX654" fmla="*/ 514433 w 1407169"/>
              <a:gd name="connsiteY654" fmla="*/ 763565 h 1761649"/>
              <a:gd name="connsiteX655" fmla="*/ 532287 w 1407169"/>
              <a:gd name="connsiteY655" fmla="*/ 745711 h 1761649"/>
              <a:gd name="connsiteX656" fmla="*/ 490138 w 1407169"/>
              <a:gd name="connsiteY656" fmla="*/ 745711 h 1761649"/>
              <a:gd name="connsiteX657" fmla="*/ 507992 w 1407169"/>
              <a:gd name="connsiteY657" fmla="*/ 763565 h 1761649"/>
              <a:gd name="connsiteX658" fmla="*/ 490138 w 1407169"/>
              <a:gd name="connsiteY658" fmla="*/ 781419 h 1761649"/>
              <a:gd name="connsiteX659" fmla="*/ 472284 w 1407169"/>
              <a:gd name="connsiteY659" fmla="*/ 763565 h 1761649"/>
              <a:gd name="connsiteX660" fmla="*/ 490138 w 1407169"/>
              <a:gd name="connsiteY660" fmla="*/ 745711 h 1761649"/>
              <a:gd name="connsiteX661" fmla="*/ 703044 w 1407169"/>
              <a:gd name="connsiteY661" fmla="*/ 745710 h 1761649"/>
              <a:gd name="connsiteX662" fmla="*/ 720898 w 1407169"/>
              <a:gd name="connsiteY662" fmla="*/ 763564 h 1761649"/>
              <a:gd name="connsiteX663" fmla="*/ 703044 w 1407169"/>
              <a:gd name="connsiteY663" fmla="*/ 781418 h 1761649"/>
              <a:gd name="connsiteX664" fmla="*/ 685190 w 1407169"/>
              <a:gd name="connsiteY664" fmla="*/ 763564 h 1761649"/>
              <a:gd name="connsiteX665" fmla="*/ 703044 w 1407169"/>
              <a:gd name="connsiteY665" fmla="*/ 745710 h 1761649"/>
              <a:gd name="connsiteX666" fmla="*/ 788423 w 1407169"/>
              <a:gd name="connsiteY666" fmla="*/ 706804 h 1761649"/>
              <a:gd name="connsiteX667" fmla="*/ 806277 w 1407169"/>
              <a:gd name="connsiteY667" fmla="*/ 724658 h 1761649"/>
              <a:gd name="connsiteX668" fmla="*/ 788423 w 1407169"/>
              <a:gd name="connsiteY668" fmla="*/ 742512 h 1761649"/>
              <a:gd name="connsiteX669" fmla="*/ 770569 w 1407169"/>
              <a:gd name="connsiteY669" fmla="*/ 724658 h 1761649"/>
              <a:gd name="connsiteX670" fmla="*/ 788423 w 1407169"/>
              <a:gd name="connsiteY670" fmla="*/ 706804 h 1761649"/>
              <a:gd name="connsiteX671" fmla="*/ 745193 w 1407169"/>
              <a:gd name="connsiteY671" fmla="*/ 706804 h 1761649"/>
              <a:gd name="connsiteX672" fmla="*/ 763047 w 1407169"/>
              <a:gd name="connsiteY672" fmla="*/ 724658 h 1761649"/>
              <a:gd name="connsiteX673" fmla="*/ 745193 w 1407169"/>
              <a:gd name="connsiteY673" fmla="*/ 742512 h 1761649"/>
              <a:gd name="connsiteX674" fmla="*/ 727339 w 1407169"/>
              <a:gd name="connsiteY674" fmla="*/ 724658 h 1761649"/>
              <a:gd name="connsiteX675" fmla="*/ 745193 w 1407169"/>
              <a:gd name="connsiteY675" fmla="*/ 706804 h 1761649"/>
              <a:gd name="connsiteX676" fmla="*/ 703044 w 1407169"/>
              <a:gd name="connsiteY676" fmla="*/ 706804 h 1761649"/>
              <a:gd name="connsiteX677" fmla="*/ 720898 w 1407169"/>
              <a:gd name="connsiteY677" fmla="*/ 724658 h 1761649"/>
              <a:gd name="connsiteX678" fmla="*/ 703044 w 1407169"/>
              <a:gd name="connsiteY678" fmla="*/ 742512 h 1761649"/>
              <a:gd name="connsiteX679" fmla="*/ 685190 w 1407169"/>
              <a:gd name="connsiteY679" fmla="*/ 724658 h 1761649"/>
              <a:gd name="connsiteX680" fmla="*/ 703044 w 1407169"/>
              <a:gd name="connsiteY680" fmla="*/ 706804 h 1761649"/>
              <a:gd name="connsiteX681" fmla="*/ 659815 w 1407169"/>
              <a:gd name="connsiteY681" fmla="*/ 706804 h 1761649"/>
              <a:gd name="connsiteX682" fmla="*/ 677669 w 1407169"/>
              <a:gd name="connsiteY682" fmla="*/ 724658 h 1761649"/>
              <a:gd name="connsiteX683" fmla="*/ 659815 w 1407169"/>
              <a:gd name="connsiteY683" fmla="*/ 742512 h 1761649"/>
              <a:gd name="connsiteX684" fmla="*/ 641961 w 1407169"/>
              <a:gd name="connsiteY684" fmla="*/ 724658 h 1761649"/>
              <a:gd name="connsiteX685" fmla="*/ 659815 w 1407169"/>
              <a:gd name="connsiteY685" fmla="*/ 706804 h 1761649"/>
              <a:gd name="connsiteX686" fmla="*/ 617665 w 1407169"/>
              <a:gd name="connsiteY686" fmla="*/ 706804 h 1761649"/>
              <a:gd name="connsiteX687" fmla="*/ 635519 w 1407169"/>
              <a:gd name="connsiteY687" fmla="*/ 724658 h 1761649"/>
              <a:gd name="connsiteX688" fmla="*/ 617665 w 1407169"/>
              <a:gd name="connsiteY688" fmla="*/ 742512 h 1761649"/>
              <a:gd name="connsiteX689" fmla="*/ 599811 w 1407169"/>
              <a:gd name="connsiteY689" fmla="*/ 724658 h 1761649"/>
              <a:gd name="connsiteX690" fmla="*/ 617665 w 1407169"/>
              <a:gd name="connsiteY690" fmla="*/ 706804 h 1761649"/>
              <a:gd name="connsiteX691" fmla="*/ 575517 w 1407169"/>
              <a:gd name="connsiteY691" fmla="*/ 706804 h 1761649"/>
              <a:gd name="connsiteX692" fmla="*/ 593371 w 1407169"/>
              <a:gd name="connsiteY692" fmla="*/ 724658 h 1761649"/>
              <a:gd name="connsiteX693" fmla="*/ 575517 w 1407169"/>
              <a:gd name="connsiteY693" fmla="*/ 742512 h 1761649"/>
              <a:gd name="connsiteX694" fmla="*/ 557663 w 1407169"/>
              <a:gd name="connsiteY694" fmla="*/ 724658 h 1761649"/>
              <a:gd name="connsiteX695" fmla="*/ 575517 w 1407169"/>
              <a:gd name="connsiteY695" fmla="*/ 706804 h 1761649"/>
              <a:gd name="connsiteX696" fmla="*/ 532287 w 1407169"/>
              <a:gd name="connsiteY696" fmla="*/ 706804 h 1761649"/>
              <a:gd name="connsiteX697" fmla="*/ 550141 w 1407169"/>
              <a:gd name="connsiteY697" fmla="*/ 724658 h 1761649"/>
              <a:gd name="connsiteX698" fmla="*/ 532287 w 1407169"/>
              <a:gd name="connsiteY698" fmla="*/ 742512 h 1761649"/>
              <a:gd name="connsiteX699" fmla="*/ 514433 w 1407169"/>
              <a:gd name="connsiteY699" fmla="*/ 724658 h 1761649"/>
              <a:gd name="connsiteX700" fmla="*/ 532287 w 1407169"/>
              <a:gd name="connsiteY700" fmla="*/ 706804 h 1761649"/>
              <a:gd name="connsiteX701" fmla="*/ 490138 w 1407169"/>
              <a:gd name="connsiteY701" fmla="*/ 706804 h 1761649"/>
              <a:gd name="connsiteX702" fmla="*/ 507992 w 1407169"/>
              <a:gd name="connsiteY702" fmla="*/ 724658 h 1761649"/>
              <a:gd name="connsiteX703" fmla="*/ 490138 w 1407169"/>
              <a:gd name="connsiteY703" fmla="*/ 742512 h 1761649"/>
              <a:gd name="connsiteX704" fmla="*/ 472284 w 1407169"/>
              <a:gd name="connsiteY704" fmla="*/ 724658 h 1761649"/>
              <a:gd name="connsiteX705" fmla="*/ 490138 w 1407169"/>
              <a:gd name="connsiteY705" fmla="*/ 706804 h 1761649"/>
              <a:gd name="connsiteX706" fmla="*/ 446909 w 1407169"/>
              <a:gd name="connsiteY706" fmla="*/ 706804 h 1761649"/>
              <a:gd name="connsiteX707" fmla="*/ 464763 w 1407169"/>
              <a:gd name="connsiteY707" fmla="*/ 724658 h 1761649"/>
              <a:gd name="connsiteX708" fmla="*/ 446909 w 1407169"/>
              <a:gd name="connsiteY708" fmla="*/ 742512 h 1761649"/>
              <a:gd name="connsiteX709" fmla="*/ 429055 w 1407169"/>
              <a:gd name="connsiteY709" fmla="*/ 724658 h 1761649"/>
              <a:gd name="connsiteX710" fmla="*/ 446909 w 1407169"/>
              <a:gd name="connsiteY710" fmla="*/ 706804 h 1761649"/>
              <a:gd name="connsiteX711" fmla="*/ 831652 w 1407169"/>
              <a:gd name="connsiteY711" fmla="*/ 668978 h 1761649"/>
              <a:gd name="connsiteX712" fmla="*/ 849506 w 1407169"/>
              <a:gd name="connsiteY712" fmla="*/ 686832 h 1761649"/>
              <a:gd name="connsiteX713" fmla="*/ 831652 w 1407169"/>
              <a:gd name="connsiteY713" fmla="*/ 704686 h 1761649"/>
              <a:gd name="connsiteX714" fmla="*/ 813798 w 1407169"/>
              <a:gd name="connsiteY714" fmla="*/ 686832 h 1761649"/>
              <a:gd name="connsiteX715" fmla="*/ 831652 w 1407169"/>
              <a:gd name="connsiteY715" fmla="*/ 668978 h 1761649"/>
              <a:gd name="connsiteX716" fmla="*/ 788422 w 1407169"/>
              <a:gd name="connsiteY716" fmla="*/ 668978 h 1761649"/>
              <a:gd name="connsiteX717" fmla="*/ 806276 w 1407169"/>
              <a:gd name="connsiteY717" fmla="*/ 686832 h 1761649"/>
              <a:gd name="connsiteX718" fmla="*/ 788422 w 1407169"/>
              <a:gd name="connsiteY718" fmla="*/ 704686 h 1761649"/>
              <a:gd name="connsiteX719" fmla="*/ 770568 w 1407169"/>
              <a:gd name="connsiteY719" fmla="*/ 686832 h 1761649"/>
              <a:gd name="connsiteX720" fmla="*/ 788422 w 1407169"/>
              <a:gd name="connsiteY720" fmla="*/ 668978 h 1761649"/>
              <a:gd name="connsiteX721" fmla="*/ 745193 w 1407169"/>
              <a:gd name="connsiteY721" fmla="*/ 668978 h 1761649"/>
              <a:gd name="connsiteX722" fmla="*/ 763047 w 1407169"/>
              <a:gd name="connsiteY722" fmla="*/ 686832 h 1761649"/>
              <a:gd name="connsiteX723" fmla="*/ 745193 w 1407169"/>
              <a:gd name="connsiteY723" fmla="*/ 704686 h 1761649"/>
              <a:gd name="connsiteX724" fmla="*/ 727339 w 1407169"/>
              <a:gd name="connsiteY724" fmla="*/ 686832 h 1761649"/>
              <a:gd name="connsiteX725" fmla="*/ 745193 w 1407169"/>
              <a:gd name="connsiteY725" fmla="*/ 668978 h 1761649"/>
              <a:gd name="connsiteX726" fmla="*/ 703044 w 1407169"/>
              <a:gd name="connsiteY726" fmla="*/ 668978 h 1761649"/>
              <a:gd name="connsiteX727" fmla="*/ 720898 w 1407169"/>
              <a:gd name="connsiteY727" fmla="*/ 686832 h 1761649"/>
              <a:gd name="connsiteX728" fmla="*/ 703044 w 1407169"/>
              <a:gd name="connsiteY728" fmla="*/ 704686 h 1761649"/>
              <a:gd name="connsiteX729" fmla="*/ 685190 w 1407169"/>
              <a:gd name="connsiteY729" fmla="*/ 686832 h 1761649"/>
              <a:gd name="connsiteX730" fmla="*/ 703044 w 1407169"/>
              <a:gd name="connsiteY730" fmla="*/ 668978 h 1761649"/>
              <a:gd name="connsiteX731" fmla="*/ 659815 w 1407169"/>
              <a:gd name="connsiteY731" fmla="*/ 668978 h 1761649"/>
              <a:gd name="connsiteX732" fmla="*/ 677669 w 1407169"/>
              <a:gd name="connsiteY732" fmla="*/ 686832 h 1761649"/>
              <a:gd name="connsiteX733" fmla="*/ 659815 w 1407169"/>
              <a:gd name="connsiteY733" fmla="*/ 704686 h 1761649"/>
              <a:gd name="connsiteX734" fmla="*/ 641961 w 1407169"/>
              <a:gd name="connsiteY734" fmla="*/ 686832 h 1761649"/>
              <a:gd name="connsiteX735" fmla="*/ 659815 w 1407169"/>
              <a:gd name="connsiteY735" fmla="*/ 668978 h 1761649"/>
              <a:gd name="connsiteX736" fmla="*/ 617666 w 1407169"/>
              <a:gd name="connsiteY736" fmla="*/ 668978 h 1761649"/>
              <a:gd name="connsiteX737" fmla="*/ 635520 w 1407169"/>
              <a:gd name="connsiteY737" fmla="*/ 686832 h 1761649"/>
              <a:gd name="connsiteX738" fmla="*/ 617666 w 1407169"/>
              <a:gd name="connsiteY738" fmla="*/ 704686 h 1761649"/>
              <a:gd name="connsiteX739" fmla="*/ 599812 w 1407169"/>
              <a:gd name="connsiteY739" fmla="*/ 686832 h 1761649"/>
              <a:gd name="connsiteX740" fmla="*/ 617666 w 1407169"/>
              <a:gd name="connsiteY740" fmla="*/ 668978 h 1761649"/>
              <a:gd name="connsiteX741" fmla="*/ 575517 w 1407169"/>
              <a:gd name="connsiteY741" fmla="*/ 668978 h 1761649"/>
              <a:gd name="connsiteX742" fmla="*/ 593371 w 1407169"/>
              <a:gd name="connsiteY742" fmla="*/ 686832 h 1761649"/>
              <a:gd name="connsiteX743" fmla="*/ 575517 w 1407169"/>
              <a:gd name="connsiteY743" fmla="*/ 704686 h 1761649"/>
              <a:gd name="connsiteX744" fmla="*/ 557663 w 1407169"/>
              <a:gd name="connsiteY744" fmla="*/ 686832 h 1761649"/>
              <a:gd name="connsiteX745" fmla="*/ 575517 w 1407169"/>
              <a:gd name="connsiteY745" fmla="*/ 668978 h 1761649"/>
              <a:gd name="connsiteX746" fmla="*/ 532287 w 1407169"/>
              <a:gd name="connsiteY746" fmla="*/ 668978 h 1761649"/>
              <a:gd name="connsiteX747" fmla="*/ 550141 w 1407169"/>
              <a:gd name="connsiteY747" fmla="*/ 686832 h 1761649"/>
              <a:gd name="connsiteX748" fmla="*/ 532287 w 1407169"/>
              <a:gd name="connsiteY748" fmla="*/ 704686 h 1761649"/>
              <a:gd name="connsiteX749" fmla="*/ 514433 w 1407169"/>
              <a:gd name="connsiteY749" fmla="*/ 686832 h 1761649"/>
              <a:gd name="connsiteX750" fmla="*/ 532287 w 1407169"/>
              <a:gd name="connsiteY750" fmla="*/ 668978 h 1761649"/>
              <a:gd name="connsiteX751" fmla="*/ 490138 w 1407169"/>
              <a:gd name="connsiteY751" fmla="*/ 668978 h 1761649"/>
              <a:gd name="connsiteX752" fmla="*/ 507992 w 1407169"/>
              <a:gd name="connsiteY752" fmla="*/ 686832 h 1761649"/>
              <a:gd name="connsiteX753" fmla="*/ 490138 w 1407169"/>
              <a:gd name="connsiteY753" fmla="*/ 704686 h 1761649"/>
              <a:gd name="connsiteX754" fmla="*/ 472284 w 1407169"/>
              <a:gd name="connsiteY754" fmla="*/ 686832 h 1761649"/>
              <a:gd name="connsiteX755" fmla="*/ 490138 w 1407169"/>
              <a:gd name="connsiteY755" fmla="*/ 668978 h 1761649"/>
              <a:gd name="connsiteX756" fmla="*/ 446909 w 1407169"/>
              <a:gd name="connsiteY756" fmla="*/ 668978 h 1761649"/>
              <a:gd name="connsiteX757" fmla="*/ 464763 w 1407169"/>
              <a:gd name="connsiteY757" fmla="*/ 686832 h 1761649"/>
              <a:gd name="connsiteX758" fmla="*/ 446909 w 1407169"/>
              <a:gd name="connsiteY758" fmla="*/ 704686 h 1761649"/>
              <a:gd name="connsiteX759" fmla="*/ 429055 w 1407169"/>
              <a:gd name="connsiteY759" fmla="*/ 686832 h 1761649"/>
              <a:gd name="connsiteX760" fmla="*/ 446909 w 1407169"/>
              <a:gd name="connsiteY760" fmla="*/ 668978 h 1761649"/>
              <a:gd name="connsiteX761" fmla="*/ 404760 w 1407169"/>
              <a:gd name="connsiteY761" fmla="*/ 668978 h 1761649"/>
              <a:gd name="connsiteX762" fmla="*/ 422614 w 1407169"/>
              <a:gd name="connsiteY762" fmla="*/ 686832 h 1761649"/>
              <a:gd name="connsiteX763" fmla="*/ 404760 w 1407169"/>
              <a:gd name="connsiteY763" fmla="*/ 704686 h 1761649"/>
              <a:gd name="connsiteX764" fmla="*/ 386906 w 1407169"/>
              <a:gd name="connsiteY764" fmla="*/ 686832 h 1761649"/>
              <a:gd name="connsiteX765" fmla="*/ 404760 w 1407169"/>
              <a:gd name="connsiteY765" fmla="*/ 668978 h 1761649"/>
              <a:gd name="connsiteX766" fmla="*/ 575517 w 1407169"/>
              <a:gd name="connsiteY766" fmla="*/ 628991 h 1761649"/>
              <a:gd name="connsiteX767" fmla="*/ 593371 w 1407169"/>
              <a:gd name="connsiteY767" fmla="*/ 646845 h 1761649"/>
              <a:gd name="connsiteX768" fmla="*/ 575517 w 1407169"/>
              <a:gd name="connsiteY768" fmla="*/ 664699 h 1761649"/>
              <a:gd name="connsiteX769" fmla="*/ 557663 w 1407169"/>
              <a:gd name="connsiteY769" fmla="*/ 646845 h 1761649"/>
              <a:gd name="connsiteX770" fmla="*/ 575517 w 1407169"/>
              <a:gd name="connsiteY770" fmla="*/ 628991 h 1761649"/>
              <a:gd name="connsiteX771" fmla="*/ 532287 w 1407169"/>
              <a:gd name="connsiteY771" fmla="*/ 628991 h 1761649"/>
              <a:gd name="connsiteX772" fmla="*/ 550141 w 1407169"/>
              <a:gd name="connsiteY772" fmla="*/ 646845 h 1761649"/>
              <a:gd name="connsiteX773" fmla="*/ 532287 w 1407169"/>
              <a:gd name="connsiteY773" fmla="*/ 664699 h 1761649"/>
              <a:gd name="connsiteX774" fmla="*/ 514433 w 1407169"/>
              <a:gd name="connsiteY774" fmla="*/ 646845 h 1761649"/>
              <a:gd name="connsiteX775" fmla="*/ 532287 w 1407169"/>
              <a:gd name="connsiteY775" fmla="*/ 628991 h 1761649"/>
              <a:gd name="connsiteX776" fmla="*/ 490138 w 1407169"/>
              <a:gd name="connsiteY776" fmla="*/ 628991 h 1761649"/>
              <a:gd name="connsiteX777" fmla="*/ 507992 w 1407169"/>
              <a:gd name="connsiteY777" fmla="*/ 646845 h 1761649"/>
              <a:gd name="connsiteX778" fmla="*/ 490138 w 1407169"/>
              <a:gd name="connsiteY778" fmla="*/ 664699 h 1761649"/>
              <a:gd name="connsiteX779" fmla="*/ 472284 w 1407169"/>
              <a:gd name="connsiteY779" fmla="*/ 646845 h 1761649"/>
              <a:gd name="connsiteX780" fmla="*/ 490138 w 1407169"/>
              <a:gd name="connsiteY780" fmla="*/ 628991 h 1761649"/>
              <a:gd name="connsiteX781" fmla="*/ 446909 w 1407169"/>
              <a:gd name="connsiteY781" fmla="*/ 628991 h 1761649"/>
              <a:gd name="connsiteX782" fmla="*/ 464763 w 1407169"/>
              <a:gd name="connsiteY782" fmla="*/ 646845 h 1761649"/>
              <a:gd name="connsiteX783" fmla="*/ 446909 w 1407169"/>
              <a:gd name="connsiteY783" fmla="*/ 664699 h 1761649"/>
              <a:gd name="connsiteX784" fmla="*/ 429055 w 1407169"/>
              <a:gd name="connsiteY784" fmla="*/ 646845 h 1761649"/>
              <a:gd name="connsiteX785" fmla="*/ 446909 w 1407169"/>
              <a:gd name="connsiteY785" fmla="*/ 628991 h 1761649"/>
              <a:gd name="connsiteX786" fmla="*/ 404760 w 1407169"/>
              <a:gd name="connsiteY786" fmla="*/ 628991 h 1761649"/>
              <a:gd name="connsiteX787" fmla="*/ 422614 w 1407169"/>
              <a:gd name="connsiteY787" fmla="*/ 646845 h 1761649"/>
              <a:gd name="connsiteX788" fmla="*/ 404760 w 1407169"/>
              <a:gd name="connsiteY788" fmla="*/ 664699 h 1761649"/>
              <a:gd name="connsiteX789" fmla="*/ 386906 w 1407169"/>
              <a:gd name="connsiteY789" fmla="*/ 646845 h 1761649"/>
              <a:gd name="connsiteX790" fmla="*/ 404760 w 1407169"/>
              <a:gd name="connsiteY790" fmla="*/ 628991 h 1761649"/>
              <a:gd name="connsiteX791" fmla="*/ 875962 w 1407169"/>
              <a:gd name="connsiteY791" fmla="*/ 628990 h 1761649"/>
              <a:gd name="connsiteX792" fmla="*/ 893816 w 1407169"/>
              <a:gd name="connsiteY792" fmla="*/ 646844 h 1761649"/>
              <a:gd name="connsiteX793" fmla="*/ 875962 w 1407169"/>
              <a:gd name="connsiteY793" fmla="*/ 664698 h 1761649"/>
              <a:gd name="connsiteX794" fmla="*/ 858108 w 1407169"/>
              <a:gd name="connsiteY794" fmla="*/ 646844 h 1761649"/>
              <a:gd name="connsiteX795" fmla="*/ 875962 w 1407169"/>
              <a:gd name="connsiteY795" fmla="*/ 628990 h 1761649"/>
              <a:gd name="connsiteX796" fmla="*/ 831652 w 1407169"/>
              <a:gd name="connsiteY796" fmla="*/ 628990 h 1761649"/>
              <a:gd name="connsiteX797" fmla="*/ 849506 w 1407169"/>
              <a:gd name="connsiteY797" fmla="*/ 646844 h 1761649"/>
              <a:gd name="connsiteX798" fmla="*/ 831652 w 1407169"/>
              <a:gd name="connsiteY798" fmla="*/ 664698 h 1761649"/>
              <a:gd name="connsiteX799" fmla="*/ 813798 w 1407169"/>
              <a:gd name="connsiteY799" fmla="*/ 646844 h 1761649"/>
              <a:gd name="connsiteX800" fmla="*/ 831652 w 1407169"/>
              <a:gd name="connsiteY800" fmla="*/ 628990 h 1761649"/>
              <a:gd name="connsiteX801" fmla="*/ 788422 w 1407169"/>
              <a:gd name="connsiteY801" fmla="*/ 628990 h 1761649"/>
              <a:gd name="connsiteX802" fmla="*/ 806276 w 1407169"/>
              <a:gd name="connsiteY802" fmla="*/ 646844 h 1761649"/>
              <a:gd name="connsiteX803" fmla="*/ 788422 w 1407169"/>
              <a:gd name="connsiteY803" fmla="*/ 664698 h 1761649"/>
              <a:gd name="connsiteX804" fmla="*/ 770568 w 1407169"/>
              <a:gd name="connsiteY804" fmla="*/ 646844 h 1761649"/>
              <a:gd name="connsiteX805" fmla="*/ 788422 w 1407169"/>
              <a:gd name="connsiteY805" fmla="*/ 628990 h 1761649"/>
              <a:gd name="connsiteX806" fmla="*/ 745193 w 1407169"/>
              <a:gd name="connsiteY806" fmla="*/ 628990 h 1761649"/>
              <a:gd name="connsiteX807" fmla="*/ 763047 w 1407169"/>
              <a:gd name="connsiteY807" fmla="*/ 646844 h 1761649"/>
              <a:gd name="connsiteX808" fmla="*/ 745193 w 1407169"/>
              <a:gd name="connsiteY808" fmla="*/ 664698 h 1761649"/>
              <a:gd name="connsiteX809" fmla="*/ 727339 w 1407169"/>
              <a:gd name="connsiteY809" fmla="*/ 646844 h 1761649"/>
              <a:gd name="connsiteX810" fmla="*/ 745193 w 1407169"/>
              <a:gd name="connsiteY810" fmla="*/ 628990 h 1761649"/>
              <a:gd name="connsiteX811" fmla="*/ 703044 w 1407169"/>
              <a:gd name="connsiteY811" fmla="*/ 628990 h 1761649"/>
              <a:gd name="connsiteX812" fmla="*/ 720898 w 1407169"/>
              <a:gd name="connsiteY812" fmla="*/ 646844 h 1761649"/>
              <a:gd name="connsiteX813" fmla="*/ 703044 w 1407169"/>
              <a:gd name="connsiteY813" fmla="*/ 664698 h 1761649"/>
              <a:gd name="connsiteX814" fmla="*/ 685190 w 1407169"/>
              <a:gd name="connsiteY814" fmla="*/ 646844 h 1761649"/>
              <a:gd name="connsiteX815" fmla="*/ 703044 w 1407169"/>
              <a:gd name="connsiteY815" fmla="*/ 628990 h 1761649"/>
              <a:gd name="connsiteX816" fmla="*/ 659815 w 1407169"/>
              <a:gd name="connsiteY816" fmla="*/ 628990 h 1761649"/>
              <a:gd name="connsiteX817" fmla="*/ 677669 w 1407169"/>
              <a:gd name="connsiteY817" fmla="*/ 646844 h 1761649"/>
              <a:gd name="connsiteX818" fmla="*/ 659815 w 1407169"/>
              <a:gd name="connsiteY818" fmla="*/ 664698 h 1761649"/>
              <a:gd name="connsiteX819" fmla="*/ 641961 w 1407169"/>
              <a:gd name="connsiteY819" fmla="*/ 646844 h 1761649"/>
              <a:gd name="connsiteX820" fmla="*/ 659815 w 1407169"/>
              <a:gd name="connsiteY820" fmla="*/ 628990 h 1761649"/>
              <a:gd name="connsiteX821" fmla="*/ 617666 w 1407169"/>
              <a:gd name="connsiteY821" fmla="*/ 628990 h 1761649"/>
              <a:gd name="connsiteX822" fmla="*/ 635520 w 1407169"/>
              <a:gd name="connsiteY822" fmla="*/ 646844 h 1761649"/>
              <a:gd name="connsiteX823" fmla="*/ 617666 w 1407169"/>
              <a:gd name="connsiteY823" fmla="*/ 664698 h 1761649"/>
              <a:gd name="connsiteX824" fmla="*/ 599812 w 1407169"/>
              <a:gd name="connsiteY824" fmla="*/ 646844 h 1761649"/>
              <a:gd name="connsiteX825" fmla="*/ 617666 w 1407169"/>
              <a:gd name="connsiteY825" fmla="*/ 628990 h 1761649"/>
              <a:gd name="connsiteX826" fmla="*/ 917031 w 1407169"/>
              <a:gd name="connsiteY826" fmla="*/ 590085 h 1761649"/>
              <a:gd name="connsiteX827" fmla="*/ 934885 w 1407169"/>
              <a:gd name="connsiteY827" fmla="*/ 607939 h 1761649"/>
              <a:gd name="connsiteX828" fmla="*/ 917031 w 1407169"/>
              <a:gd name="connsiteY828" fmla="*/ 625793 h 1761649"/>
              <a:gd name="connsiteX829" fmla="*/ 899177 w 1407169"/>
              <a:gd name="connsiteY829" fmla="*/ 607939 h 1761649"/>
              <a:gd name="connsiteX830" fmla="*/ 917031 w 1407169"/>
              <a:gd name="connsiteY830" fmla="*/ 590085 h 1761649"/>
              <a:gd name="connsiteX831" fmla="*/ 875962 w 1407169"/>
              <a:gd name="connsiteY831" fmla="*/ 590085 h 1761649"/>
              <a:gd name="connsiteX832" fmla="*/ 893816 w 1407169"/>
              <a:gd name="connsiteY832" fmla="*/ 607939 h 1761649"/>
              <a:gd name="connsiteX833" fmla="*/ 875962 w 1407169"/>
              <a:gd name="connsiteY833" fmla="*/ 625793 h 1761649"/>
              <a:gd name="connsiteX834" fmla="*/ 858108 w 1407169"/>
              <a:gd name="connsiteY834" fmla="*/ 607939 h 1761649"/>
              <a:gd name="connsiteX835" fmla="*/ 875962 w 1407169"/>
              <a:gd name="connsiteY835" fmla="*/ 590085 h 1761649"/>
              <a:gd name="connsiteX836" fmla="*/ 831652 w 1407169"/>
              <a:gd name="connsiteY836" fmla="*/ 590085 h 1761649"/>
              <a:gd name="connsiteX837" fmla="*/ 849506 w 1407169"/>
              <a:gd name="connsiteY837" fmla="*/ 607939 h 1761649"/>
              <a:gd name="connsiteX838" fmla="*/ 831652 w 1407169"/>
              <a:gd name="connsiteY838" fmla="*/ 625793 h 1761649"/>
              <a:gd name="connsiteX839" fmla="*/ 813798 w 1407169"/>
              <a:gd name="connsiteY839" fmla="*/ 607939 h 1761649"/>
              <a:gd name="connsiteX840" fmla="*/ 831652 w 1407169"/>
              <a:gd name="connsiteY840" fmla="*/ 590085 h 1761649"/>
              <a:gd name="connsiteX841" fmla="*/ 788422 w 1407169"/>
              <a:gd name="connsiteY841" fmla="*/ 590085 h 1761649"/>
              <a:gd name="connsiteX842" fmla="*/ 806276 w 1407169"/>
              <a:gd name="connsiteY842" fmla="*/ 607939 h 1761649"/>
              <a:gd name="connsiteX843" fmla="*/ 788422 w 1407169"/>
              <a:gd name="connsiteY843" fmla="*/ 625793 h 1761649"/>
              <a:gd name="connsiteX844" fmla="*/ 770568 w 1407169"/>
              <a:gd name="connsiteY844" fmla="*/ 607939 h 1761649"/>
              <a:gd name="connsiteX845" fmla="*/ 788422 w 1407169"/>
              <a:gd name="connsiteY845" fmla="*/ 590085 h 1761649"/>
              <a:gd name="connsiteX846" fmla="*/ 745193 w 1407169"/>
              <a:gd name="connsiteY846" fmla="*/ 590085 h 1761649"/>
              <a:gd name="connsiteX847" fmla="*/ 763047 w 1407169"/>
              <a:gd name="connsiteY847" fmla="*/ 607939 h 1761649"/>
              <a:gd name="connsiteX848" fmla="*/ 745193 w 1407169"/>
              <a:gd name="connsiteY848" fmla="*/ 625793 h 1761649"/>
              <a:gd name="connsiteX849" fmla="*/ 727339 w 1407169"/>
              <a:gd name="connsiteY849" fmla="*/ 607939 h 1761649"/>
              <a:gd name="connsiteX850" fmla="*/ 745193 w 1407169"/>
              <a:gd name="connsiteY850" fmla="*/ 590085 h 1761649"/>
              <a:gd name="connsiteX851" fmla="*/ 703044 w 1407169"/>
              <a:gd name="connsiteY851" fmla="*/ 590085 h 1761649"/>
              <a:gd name="connsiteX852" fmla="*/ 720898 w 1407169"/>
              <a:gd name="connsiteY852" fmla="*/ 607939 h 1761649"/>
              <a:gd name="connsiteX853" fmla="*/ 703044 w 1407169"/>
              <a:gd name="connsiteY853" fmla="*/ 625793 h 1761649"/>
              <a:gd name="connsiteX854" fmla="*/ 685190 w 1407169"/>
              <a:gd name="connsiteY854" fmla="*/ 607939 h 1761649"/>
              <a:gd name="connsiteX855" fmla="*/ 703044 w 1407169"/>
              <a:gd name="connsiteY855" fmla="*/ 590085 h 1761649"/>
              <a:gd name="connsiteX856" fmla="*/ 659815 w 1407169"/>
              <a:gd name="connsiteY856" fmla="*/ 590085 h 1761649"/>
              <a:gd name="connsiteX857" fmla="*/ 677669 w 1407169"/>
              <a:gd name="connsiteY857" fmla="*/ 607939 h 1761649"/>
              <a:gd name="connsiteX858" fmla="*/ 659815 w 1407169"/>
              <a:gd name="connsiteY858" fmla="*/ 625793 h 1761649"/>
              <a:gd name="connsiteX859" fmla="*/ 641961 w 1407169"/>
              <a:gd name="connsiteY859" fmla="*/ 607939 h 1761649"/>
              <a:gd name="connsiteX860" fmla="*/ 659815 w 1407169"/>
              <a:gd name="connsiteY860" fmla="*/ 590085 h 1761649"/>
              <a:gd name="connsiteX861" fmla="*/ 617665 w 1407169"/>
              <a:gd name="connsiteY861" fmla="*/ 590085 h 1761649"/>
              <a:gd name="connsiteX862" fmla="*/ 635519 w 1407169"/>
              <a:gd name="connsiteY862" fmla="*/ 607939 h 1761649"/>
              <a:gd name="connsiteX863" fmla="*/ 617665 w 1407169"/>
              <a:gd name="connsiteY863" fmla="*/ 625793 h 1761649"/>
              <a:gd name="connsiteX864" fmla="*/ 599811 w 1407169"/>
              <a:gd name="connsiteY864" fmla="*/ 607939 h 1761649"/>
              <a:gd name="connsiteX865" fmla="*/ 617665 w 1407169"/>
              <a:gd name="connsiteY865" fmla="*/ 590085 h 1761649"/>
              <a:gd name="connsiteX866" fmla="*/ 575517 w 1407169"/>
              <a:gd name="connsiteY866" fmla="*/ 590085 h 1761649"/>
              <a:gd name="connsiteX867" fmla="*/ 593371 w 1407169"/>
              <a:gd name="connsiteY867" fmla="*/ 607939 h 1761649"/>
              <a:gd name="connsiteX868" fmla="*/ 575517 w 1407169"/>
              <a:gd name="connsiteY868" fmla="*/ 625793 h 1761649"/>
              <a:gd name="connsiteX869" fmla="*/ 557663 w 1407169"/>
              <a:gd name="connsiteY869" fmla="*/ 607939 h 1761649"/>
              <a:gd name="connsiteX870" fmla="*/ 575517 w 1407169"/>
              <a:gd name="connsiteY870" fmla="*/ 590085 h 1761649"/>
              <a:gd name="connsiteX871" fmla="*/ 532287 w 1407169"/>
              <a:gd name="connsiteY871" fmla="*/ 590085 h 1761649"/>
              <a:gd name="connsiteX872" fmla="*/ 550141 w 1407169"/>
              <a:gd name="connsiteY872" fmla="*/ 607939 h 1761649"/>
              <a:gd name="connsiteX873" fmla="*/ 532287 w 1407169"/>
              <a:gd name="connsiteY873" fmla="*/ 625793 h 1761649"/>
              <a:gd name="connsiteX874" fmla="*/ 514433 w 1407169"/>
              <a:gd name="connsiteY874" fmla="*/ 607939 h 1761649"/>
              <a:gd name="connsiteX875" fmla="*/ 532287 w 1407169"/>
              <a:gd name="connsiteY875" fmla="*/ 590085 h 1761649"/>
              <a:gd name="connsiteX876" fmla="*/ 490138 w 1407169"/>
              <a:gd name="connsiteY876" fmla="*/ 590085 h 1761649"/>
              <a:gd name="connsiteX877" fmla="*/ 507992 w 1407169"/>
              <a:gd name="connsiteY877" fmla="*/ 607939 h 1761649"/>
              <a:gd name="connsiteX878" fmla="*/ 490138 w 1407169"/>
              <a:gd name="connsiteY878" fmla="*/ 625793 h 1761649"/>
              <a:gd name="connsiteX879" fmla="*/ 472284 w 1407169"/>
              <a:gd name="connsiteY879" fmla="*/ 607939 h 1761649"/>
              <a:gd name="connsiteX880" fmla="*/ 490138 w 1407169"/>
              <a:gd name="connsiteY880" fmla="*/ 590085 h 1761649"/>
              <a:gd name="connsiteX881" fmla="*/ 446909 w 1407169"/>
              <a:gd name="connsiteY881" fmla="*/ 590085 h 1761649"/>
              <a:gd name="connsiteX882" fmla="*/ 464763 w 1407169"/>
              <a:gd name="connsiteY882" fmla="*/ 607939 h 1761649"/>
              <a:gd name="connsiteX883" fmla="*/ 446909 w 1407169"/>
              <a:gd name="connsiteY883" fmla="*/ 625793 h 1761649"/>
              <a:gd name="connsiteX884" fmla="*/ 429055 w 1407169"/>
              <a:gd name="connsiteY884" fmla="*/ 607939 h 1761649"/>
              <a:gd name="connsiteX885" fmla="*/ 446909 w 1407169"/>
              <a:gd name="connsiteY885" fmla="*/ 590085 h 1761649"/>
              <a:gd name="connsiteX886" fmla="*/ 404760 w 1407169"/>
              <a:gd name="connsiteY886" fmla="*/ 590085 h 1761649"/>
              <a:gd name="connsiteX887" fmla="*/ 422614 w 1407169"/>
              <a:gd name="connsiteY887" fmla="*/ 607939 h 1761649"/>
              <a:gd name="connsiteX888" fmla="*/ 404760 w 1407169"/>
              <a:gd name="connsiteY888" fmla="*/ 625793 h 1761649"/>
              <a:gd name="connsiteX889" fmla="*/ 386906 w 1407169"/>
              <a:gd name="connsiteY889" fmla="*/ 607939 h 1761649"/>
              <a:gd name="connsiteX890" fmla="*/ 404760 w 1407169"/>
              <a:gd name="connsiteY890" fmla="*/ 590085 h 1761649"/>
              <a:gd name="connsiteX891" fmla="*/ 1002409 w 1407169"/>
              <a:gd name="connsiteY891" fmla="*/ 552259 h 1761649"/>
              <a:gd name="connsiteX892" fmla="*/ 1020263 w 1407169"/>
              <a:gd name="connsiteY892" fmla="*/ 570113 h 1761649"/>
              <a:gd name="connsiteX893" fmla="*/ 1002409 w 1407169"/>
              <a:gd name="connsiteY893" fmla="*/ 587967 h 1761649"/>
              <a:gd name="connsiteX894" fmla="*/ 984555 w 1407169"/>
              <a:gd name="connsiteY894" fmla="*/ 570113 h 1761649"/>
              <a:gd name="connsiteX895" fmla="*/ 1002409 w 1407169"/>
              <a:gd name="connsiteY895" fmla="*/ 552259 h 1761649"/>
              <a:gd name="connsiteX896" fmla="*/ 961341 w 1407169"/>
              <a:gd name="connsiteY896" fmla="*/ 552259 h 1761649"/>
              <a:gd name="connsiteX897" fmla="*/ 979195 w 1407169"/>
              <a:gd name="connsiteY897" fmla="*/ 570113 h 1761649"/>
              <a:gd name="connsiteX898" fmla="*/ 961341 w 1407169"/>
              <a:gd name="connsiteY898" fmla="*/ 587967 h 1761649"/>
              <a:gd name="connsiteX899" fmla="*/ 943487 w 1407169"/>
              <a:gd name="connsiteY899" fmla="*/ 570113 h 1761649"/>
              <a:gd name="connsiteX900" fmla="*/ 961341 w 1407169"/>
              <a:gd name="connsiteY900" fmla="*/ 552259 h 1761649"/>
              <a:gd name="connsiteX901" fmla="*/ 917031 w 1407169"/>
              <a:gd name="connsiteY901" fmla="*/ 552259 h 1761649"/>
              <a:gd name="connsiteX902" fmla="*/ 934885 w 1407169"/>
              <a:gd name="connsiteY902" fmla="*/ 570113 h 1761649"/>
              <a:gd name="connsiteX903" fmla="*/ 917031 w 1407169"/>
              <a:gd name="connsiteY903" fmla="*/ 587967 h 1761649"/>
              <a:gd name="connsiteX904" fmla="*/ 899177 w 1407169"/>
              <a:gd name="connsiteY904" fmla="*/ 570113 h 1761649"/>
              <a:gd name="connsiteX905" fmla="*/ 917031 w 1407169"/>
              <a:gd name="connsiteY905" fmla="*/ 552259 h 1761649"/>
              <a:gd name="connsiteX906" fmla="*/ 875962 w 1407169"/>
              <a:gd name="connsiteY906" fmla="*/ 552259 h 1761649"/>
              <a:gd name="connsiteX907" fmla="*/ 893816 w 1407169"/>
              <a:gd name="connsiteY907" fmla="*/ 570113 h 1761649"/>
              <a:gd name="connsiteX908" fmla="*/ 875962 w 1407169"/>
              <a:gd name="connsiteY908" fmla="*/ 587967 h 1761649"/>
              <a:gd name="connsiteX909" fmla="*/ 858108 w 1407169"/>
              <a:gd name="connsiteY909" fmla="*/ 570113 h 1761649"/>
              <a:gd name="connsiteX910" fmla="*/ 875962 w 1407169"/>
              <a:gd name="connsiteY910" fmla="*/ 552259 h 1761649"/>
              <a:gd name="connsiteX911" fmla="*/ 831652 w 1407169"/>
              <a:gd name="connsiteY911" fmla="*/ 552259 h 1761649"/>
              <a:gd name="connsiteX912" fmla="*/ 849506 w 1407169"/>
              <a:gd name="connsiteY912" fmla="*/ 570113 h 1761649"/>
              <a:gd name="connsiteX913" fmla="*/ 831652 w 1407169"/>
              <a:gd name="connsiteY913" fmla="*/ 587967 h 1761649"/>
              <a:gd name="connsiteX914" fmla="*/ 813798 w 1407169"/>
              <a:gd name="connsiteY914" fmla="*/ 570113 h 1761649"/>
              <a:gd name="connsiteX915" fmla="*/ 831652 w 1407169"/>
              <a:gd name="connsiteY915" fmla="*/ 552259 h 1761649"/>
              <a:gd name="connsiteX916" fmla="*/ 788422 w 1407169"/>
              <a:gd name="connsiteY916" fmla="*/ 552259 h 1761649"/>
              <a:gd name="connsiteX917" fmla="*/ 806276 w 1407169"/>
              <a:gd name="connsiteY917" fmla="*/ 570113 h 1761649"/>
              <a:gd name="connsiteX918" fmla="*/ 788422 w 1407169"/>
              <a:gd name="connsiteY918" fmla="*/ 587967 h 1761649"/>
              <a:gd name="connsiteX919" fmla="*/ 770568 w 1407169"/>
              <a:gd name="connsiteY919" fmla="*/ 570113 h 1761649"/>
              <a:gd name="connsiteX920" fmla="*/ 788422 w 1407169"/>
              <a:gd name="connsiteY920" fmla="*/ 552259 h 1761649"/>
              <a:gd name="connsiteX921" fmla="*/ 745193 w 1407169"/>
              <a:gd name="connsiteY921" fmla="*/ 552259 h 1761649"/>
              <a:gd name="connsiteX922" fmla="*/ 763047 w 1407169"/>
              <a:gd name="connsiteY922" fmla="*/ 570113 h 1761649"/>
              <a:gd name="connsiteX923" fmla="*/ 745193 w 1407169"/>
              <a:gd name="connsiteY923" fmla="*/ 587967 h 1761649"/>
              <a:gd name="connsiteX924" fmla="*/ 727339 w 1407169"/>
              <a:gd name="connsiteY924" fmla="*/ 570113 h 1761649"/>
              <a:gd name="connsiteX925" fmla="*/ 745193 w 1407169"/>
              <a:gd name="connsiteY925" fmla="*/ 552259 h 1761649"/>
              <a:gd name="connsiteX926" fmla="*/ 703044 w 1407169"/>
              <a:gd name="connsiteY926" fmla="*/ 552259 h 1761649"/>
              <a:gd name="connsiteX927" fmla="*/ 720898 w 1407169"/>
              <a:gd name="connsiteY927" fmla="*/ 570113 h 1761649"/>
              <a:gd name="connsiteX928" fmla="*/ 703044 w 1407169"/>
              <a:gd name="connsiteY928" fmla="*/ 587967 h 1761649"/>
              <a:gd name="connsiteX929" fmla="*/ 685190 w 1407169"/>
              <a:gd name="connsiteY929" fmla="*/ 570113 h 1761649"/>
              <a:gd name="connsiteX930" fmla="*/ 703044 w 1407169"/>
              <a:gd name="connsiteY930" fmla="*/ 552259 h 1761649"/>
              <a:gd name="connsiteX931" fmla="*/ 659815 w 1407169"/>
              <a:gd name="connsiteY931" fmla="*/ 552259 h 1761649"/>
              <a:gd name="connsiteX932" fmla="*/ 677669 w 1407169"/>
              <a:gd name="connsiteY932" fmla="*/ 570113 h 1761649"/>
              <a:gd name="connsiteX933" fmla="*/ 659815 w 1407169"/>
              <a:gd name="connsiteY933" fmla="*/ 587967 h 1761649"/>
              <a:gd name="connsiteX934" fmla="*/ 641961 w 1407169"/>
              <a:gd name="connsiteY934" fmla="*/ 570113 h 1761649"/>
              <a:gd name="connsiteX935" fmla="*/ 659815 w 1407169"/>
              <a:gd name="connsiteY935" fmla="*/ 552259 h 1761649"/>
              <a:gd name="connsiteX936" fmla="*/ 617666 w 1407169"/>
              <a:gd name="connsiteY936" fmla="*/ 552259 h 1761649"/>
              <a:gd name="connsiteX937" fmla="*/ 635520 w 1407169"/>
              <a:gd name="connsiteY937" fmla="*/ 570113 h 1761649"/>
              <a:gd name="connsiteX938" fmla="*/ 617666 w 1407169"/>
              <a:gd name="connsiteY938" fmla="*/ 587967 h 1761649"/>
              <a:gd name="connsiteX939" fmla="*/ 599812 w 1407169"/>
              <a:gd name="connsiteY939" fmla="*/ 570113 h 1761649"/>
              <a:gd name="connsiteX940" fmla="*/ 617666 w 1407169"/>
              <a:gd name="connsiteY940" fmla="*/ 552259 h 1761649"/>
              <a:gd name="connsiteX941" fmla="*/ 575517 w 1407169"/>
              <a:gd name="connsiteY941" fmla="*/ 552259 h 1761649"/>
              <a:gd name="connsiteX942" fmla="*/ 593371 w 1407169"/>
              <a:gd name="connsiteY942" fmla="*/ 570113 h 1761649"/>
              <a:gd name="connsiteX943" fmla="*/ 575517 w 1407169"/>
              <a:gd name="connsiteY943" fmla="*/ 587967 h 1761649"/>
              <a:gd name="connsiteX944" fmla="*/ 557663 w 1407169"/>
              <a:gd name="connsiteY944" fmla="*/ 570113 h 1761649"/>
              <a:gd name="connsiteX945" fmla="*/ 575517 w 1407169"/>
              <a:gd name="connsiteY945" fmla="*/ 552259 h 1761649"/>
              <a:gd name="connsiteX946" fmla="*/ 532287 w 1407169"/>
              <a:gd name="connsiteY946" fmla="*/ 552259 h 1761649"/>
              <a:gd name="connsiteX947" fmla="*/ 550141 w 1407169"/>
              <a:gd name="connsiteY947" fmla="*/ 570113 h 1761649"/>
              <a:gd name="connsiteX948" fmla="*/ 532287 w 1407169"/>
              <a:gd name="connsiteY948" fmla="*/ 587967 h 1761649"/>
              <a:gd name="connsiteX949" fmla="*/ 514433 w 1407169"/>
              <a:gd name="connsiteY949" fmla="*/ 570113 h 1761649"/>
              <a:gd name="connsiteX950" fmla="*/ 532287 w 1407169"/>
              <a:gd name="connsiteY950" fmla="*/ 552259 h 1761649"/>
              <a:gd name="connsiteX951" fmla="*/ 490138 w 1407169"/>
              <a:gd name="connsiteY951" fmla="*/ 552259 h 1761649"/>
              <a:gd name="connsiteX952" fmla="*/ 507992 w 1407169"/>
              <a:gd name="connsiteY952" fmla="*/ 570113 h 1761649"/>
              <a:gd name="connsiteX953" fmla="*/ 490138 w 1407169"/>
              <a:gd name="connsiteY953" fmla="*/ 587967 h 1761649"/>
              <a:gd name="connsiteX954" fmla="*/ 472284 w 1407169"/>
              <a:gd name="connsiteY954" fmla="*/ 570113 h 1761649"/>
              <a:gd name="connsiteX955" fmla="*/ 490138 w 1407169"/>
              <a:gd name="connsiteY955" fmla="*/ 552259 h 1761649"/>
              <a:gd name="connsiteX956" fmla="*/ 446909 w 1407169"/>
              <a:gd name="connsiteY956" fmla="*/ 552259 h 1761649"/>
              <a:gd name="connsiteX957" fmla="*/ 464763 w 1407169"/>
              <a:gd name="connsiteY957" fmla="*/ 570113 h 1761649"/>
              <a:gd name="connsiteX958" fmla="*/ 446909 w 1407169"/>
              <a:gd name="connsiteY958" fmla="*/ 587967 h 1761649"/>
              <a:gd name="connsiteX959" fmla="*/ 429055 w 1407169"/>
              <a:gd name="connsiteY959" fmla="*/ 570113 h 1761649"/>
              <a:gd name="connsiteX960" fmla="*/ 446909 w 1407169"/>
              <a:gd name="connsiteY960" fmla="*/ 552259 h 1761649"/>
              <a:gd name="connsiteX961" fmla="*/ 404760 w 1407169"/>
              <a:gd name="connsiteY961" fmla="*/ 552259 h 1761649"/>
              <a:gd name="connsiteX962" fmla="*/ 422614 w 1407169"/>
              <a:gd name="connsiteY962" fmla="*/ 570113 h 1761649"/>
              <a:gd name="connsiteX963" fmla="*/ 404760 w 1407169"/>
              <a:gd name="connsiteY963" fmla="*/ 587967 h 1761649"/>
              <a:gd name="connsiteX964" fmla="*/ 386906 w 1407169"/>
              <a:gd name="connsiteY964" fmla="*/ 570113 h 1761649"/>
              <a:gd name="connsiteX965" fmla="*/ 404760 w 1407169"/>
              <a:gd name="connsiteY965" fmla="*/ 552259 h 1761649"/>
              <a:gd name="connsiteX966" fmla="*/ 1002409 w 1407169"/>
              <a:gd name="connsiteY966" fmla="*/ 511191 h 1761649"/>
              <a:gd name="connsiteX967" fmla="*/ 1020263 w 1407169"/>
              <a:gd name="connsiteY967" fmla="*/ 529045 h 1761649"/>
              <a:gd name="connsiteX968" fmla="*/ 1002409 w 1407169"/>
              <a:gd name="connsiteY968" fmla="*/ 546899 h 1761649"/>
              <a:gd name="connsiteX969" fmla="*/ 984555 w 1407169"/>
              <a:gd name="connsiteY969" fmla="*/ 529045 h 1761649"/>
              <a:gd name="connsiteX970" fmla="*/ 1002409 w 1407169"/>
              <a:gd name="connsiteY970" fmla="*/ 511191 h 1761649"/>
              <a:gd name="connsiteX971" fmla="*/ 961341 w 1407169"/>
              <a:gd name="connsiteY971" fmla="*/ 511191 h 1761649"/>
              <a:gd name="connsiteX972" fmla="*/ 979195 w 1407169"/>
              <a:gd name="connsiteY972" fmla="*/ 529045 h 1761649"/>
              <a:gd name="connsiteX973" fmla="*/ 961341 w 1407169"/>
              <a:gd name="connsiteY973" fmla="*/ 546899 h 1761649"/>
              <a:gd name="connsiteX974" fmla="*/ 943487 w 1407169"/>
              <a:gd name="connsiteY974" fmla="*/ 529045 h 1761649"/>
              <a:gd name="connsiteX975" fmla="*/ 961341 w 1407169"/>
              <a:gd name="connsiteY975" fmla="*/ 511191 h 1761649"/>
              <a:gd name="connsiteX976" fmla="*/ 917031 w 1407169"/>
              <a:gd name="connsiteY976" fmla="*/ 511191 h 1761649"/>
              <a:gd name="connsiteX977" fmla="*/ 934885 w 1407169"/>
              <a:gd name="connsiteY977" fmla="*/ 529045 h 1761649"/>
              <a:gd name="connsiteX978" fmla="*/ 917031 w 1407169"/>
              <a:gd name="connsiteY978" fmla="*/ 546899 h 1761649"/>
              <a:gd name="connsiteX979" fmla="*/ 899177 w 1407169"/>
              <a:gd name="connsiteY979" fmla="*/ 529045 h 1761649"/>
              <a:gd name="connsiteX980" fmla="*/ 917031 w 1407169"/>
              <a:gd name="connsiteY980" fmla="*/ 511191 h 1761649"/>
              <a:gd name="connsiteX981" fmla="*/ 875962 w 1407169"/>
              <a:gd name="connsiteY981" fmla="*/ 511191 h 1761649"/>
              <a:gd name="connsiteX982" fmla="*/ 893816 w 1407169"/>
              <a:gd name="connsiteY982" fmla="*/ 529045 h 1761649"/>
              <a:gd name="connsiteX983" fmla="*/ 875962 w 1407169"/>
              <a:gd name="connsiteY983" fmla="*/ 546899 h 1761649"/>
              <a:gd name="connsiteX984" fmla="*/ 858108 w 1407169"/>
              <a:gd name="connsiteY984" fmla="*/ 529045 h 1761649"/>
              <a:gd name="connsiteX985" fmla="*/ 875962 w 1407169"/>
              <a:gd name="connsiteY985" fmla="*/ 511191 h 1761649"/>
              <a:gd name="connsiteX986" fmla="*/ 831652 w 1407169"/>
              <a:gd name="connsiteY986" fmla="*/ 511191 h 1761649"/>
              <a:gd name="connsiteX987" fmla="*/ 849506 w 1407169"/>
              <a:gd name="connsiteY987" fmla="*/ 529045 h 1761649"/>
              <a:gd name="connsiteX988" fmla="*/ 831652 w 1407169"/>
              <a:gd name="connsiteY988" fmla="*/ 546899 h 1761649"/>
              <a:gd name="connsiteX989" fmla="*/ 813798 w 1407169"/>
              <a:gd name="connsiteY989" fmla="*/ 529045 h 1761649"/>
              <a:gd name="connsiteX990" fmla="*/ 831652 w 1407169"/>
              <a:gd name="connsiteY990" fmla="*/ 511191 h 1761649"/>
              <a:gd name="connsiteX991" fmla="*/ 788422 w 1407169"/>
              <a:gd name="connsiteY991" fmla="*/ 511191 h 1761649"/>
              <a:gd name="connsiteX992" fmla="*/ 806276 w 1407169"/>
              <a:gd name="connsiteY992" fmla="*/ 529045 h 1761649"/>
              <a:gd name="connsiteX993" fmla="*/ 788422 w 1407169"/>
              <a:gd name="connsiteY993" fmla="*/ 546899 h 1761649"/>
              <a:gd name="connsiteX994" fmla="*/ 770568 w 1407169"/>
              <a:gd name="connsiteY994" fmla="*/ 529045 h 1761649"/>
              <a:gd name="connsiteX995" fmla="*/ 788422 w 1407169"/>
              <a:gd name="connsiteY995" fmla="*/ 511191 h 1761649"/>
              <a:gd name="connsiteX996" fmla="*/ 745193 w 1407169"/>
              <a:gd name="connsiteY996" fmla="*/ 511191 h 1761649"/>
              <a:gd name="connsiteX997" fmla="*/ 763047 w 1407169"/>
              <a:gd name="connsiteY997" fmla="*/ 529045 h 1761649"/>
              <a:gd name="connsiteX998" fmla="*/ 745193 w 1407169"/>
              <a:gd name="connsiteY998" fmla="*/ 546899 h 1761649"/>
              <a:gd name="connsiteX999" fmla="*/ 727339 w 1407169"/>
              <a:gd name="connsiteY999" fmla="*/ 529045 h 1761649"/>
              <a:gd name="connsiteX1000" fmla="*/ 745193 w 1407169"/>
              <a:gd name="connsiteY1000" fmla="*/ 511191 h 1761649"/>
              <a:gd name="connsiteX1001" fmla="*/ 703044 w 1407169"/>
              <a:gd name="connsiteY1001" fmla="*/ 511191 h 1761649"/>
              <a:gd name="connsiteX1002" fmla="*/ 720898 w 1407169"/>
              <a:gd name="connsiteY1002" fmla="*/ 529045 h 1761649"/>
              <a:gd name="connsiteX1003" fmla="*/ 703044 w 1407169"/>
              <a:gd name="connsiteY1003" fmla="*/ 546899 h 1761649"/>
              <a:gd name="connsiteX1004" fmla="*/ 685190 w 1407169"/>
              <a:gd name="connsiteY1004" fmla="*/ 529045 h 1761649"/>
              <a:gd name="connsiteX1005" fmla="*/ 703044 w 1407169"/>
              <a:gd name="connsiteY1005" fmla="*/ 511191 h 1761649"/>
              <a:gd name="connsiteX1006" fmla="*/ 659815 w 1407169"/>
              <a:gd name="connsiteY1006" fmla="*/ 511191 h 1761649"/>
              <a:gd name="connsiteX1007" fmla="*/ 677669 w 1407169"/>
              <a:gd name="connsiteY1007" fmla="*/ 529045 h 1761649"/>
              <a:gd name="connsiteX1008" fmla="*/ 659815 w 1407169"/>
              <a:gd name="connsiteY1008" fmla="*/ 546899 h 1761649"/>
              <a:gd name="connsiteX1009" fmla="*/ 641961 w 1407169"/>
              <a:gd name="connsiteY1009" fmla="*/ 529045 h 1761649"/>
              <a:gd name="connsiteX1010" fmla="*/ 659815 w 1407169"/>
              <a:gd name="connsiteY1010" fmla="*/ 511191 h 1761649"/>
              <a:gd name="connsiteX1011" fmla="*/ 617665 w 1407169"/>
              <a:gd name="connsiteY1011" fmla="*/ 511191 h 1761649"/>
              <a:gd name="connsiteX1012" fmla="*/ 635519 w 1407169"/>
              <a:gd name="connsiteY1012" fmla="*/ 529045 h 1761649"/>
              <a:gd name="connsiteX1013" fmla="*/ 617665 w 1407169"/>
              <a:gd name="connsiteY1013" fmla="*/ 546899 h 1761649"/>
              <a:gd name="connsiteX1014" fmla="*/ 599811 w 1407169"/>
              <a:gd name="connsiteY1014" fmla="*/ 529045 h 1761649"/>
              <a:gd name="connsiteX1015" fmla="*/ 617665 w 1407169"/>
              <a:gd name="connsiteY1015" fmla="*/ 511191 h 1761649"/>
              <a:gd name="connsiteX1016" fmla="*/ 575516 w 1407169"/>
              <a:gd name="connsiteY1016" fmla="*/ 511191 h 1761649"/>
              <a:gd name="connsiteX1017" fmla="*/ 593370 w 1407169"/>
              <a:gd name="connsiteY1017" fmla="*/ 529045 h 1761649"/>
              <a:gd name="connsiteX1018" fmla="*/ 575516 w 1407169"/>
              <a:gd name="connsiteY1018" fmla="*/ 546899 h 1761649"/>
              <a:gd name="connsiteX1019" fmla="*/ 557662 w 1407169"/>
              <a:gd name="connsiteY1019" fmla="*/ 529045 h 1761649"/>
              <a:gd name="connsiteX1020" fmla="*/ 575516 w 1407169"/>
              <a:gd name="connsiteY1020" fmla="*/ 511191 h 1761649"/>
              <a:gd name="connsiteX1021" fmla="*/ 532287 w 1407169"/>
              <a:gd name="connsiteY1021" fmla="*/ 511191 h 1761649"/>
              <a:gd name="connsiteX1022" fmla="*/ 550141 w 1407169"/>
              <a:gd name="connsiteY1022" fmla="*/ 529045 h 1761649"/>
              <a:gd name="connsiteX1023" fmla="*/ 532287 w 1407169"/>
              <a:gd name="connsiteY1023" fmla="*/ 546899 h 1761649"/>
              <a:gd name="connsiteX1024" fmla="*/ 514433 w 1407169"/>
              <a:gd name="connsiteY1024" fmla="*/ 529045 h 1761649"/>
              <a:gd name="connsiteX1025" fmla="*/ 532287 w 1407169"/>
              <a:gd name="connsiteY1025" fmla="*/ 511191 h 1761649"/>
              <a:gd name="connsiteX1026" fmla="*/ 490138 w 1407169"/>
              <a:gd name="connsiteY1026" fmla="*/ 511191 h 1761649"/>
              <a:gd name="connsiteX1027" fmla="*/ 507992 w 1407169"/>
              <a:gd name="connsiteY1027" fmla="*/ 529045 h 1761649"/>
              <a:gd name="connsiteX1028" fmla="*/ 490138 w 1407169"/>
              <a:gd name="connsiteY1028" fmla="*/ 546899 h 1761649"/>
              <a:gd name="connsiteX1029" fmla="*/ 472284 w 1407169"/>
              <a:gd name="connsiteY1029" fmla="*/ 529045 h 1761649"/>
              <a:gd name="connsiteX1030" fmla="*/ 490138 w 1407169"/>
              <a:gd name="connsiteY1030" fmla="*/ 511191 h 1761649"/>
              <a:gd name="connsiteX1031" fmla="*/ 446908 w 1407169"/>
              <a:gd name="connsiteY1031" fmla="*/ 511191 h 1761649"/>
              <a:gd name="connsiteX1032" fmla="*/ 464762 w 1407169"/>
              <a:gd name="connsiteY1032" fmla="*/ 529045 h 1761649"/>
              <a:gd name="connsiteX1033" fmla="*/ 446908 w 1407169"/>
              <a:gd name="connsiteY1033" fmla="*/ 546899 h 1761649"/>
              <a:gd name="connsiteX1034" fmla="*/ 429054 w 1407169"/>
              <a:gd name="connsiteY1034" fmla="*/ 529045 h 1761649"/>
              <a:gd name="connsiteX1035" fmla="*/ 446908 w 1407169"/>
              <a:gd name="connsiteY1035" fmla="*/ 511191 h 1761649"/>
              <a:gd name="connsiteX1036" fmla="*/ 404759 w 1407169"/>
              <a:gd name="connsiteY1036" fmla="*/ 511191 h 1761649"/>
              <a:gd name="connsiteX1037" fmla="*/ 422613 w 1407169"/>
              <a:gd name="connsiteY1037" fmla="*/ 529045 h 1761649"/>
              <a:gd name="connsiteX1038" fmla="*/ 404759 w 1407169"/>
              <a:gd name="connsiteY1038" fmla="*/ 546899 h 1761649"/>
              <a:gd name="connsiteX1039" fmla="*/ 386905 w 1407169"/>
              <a:gd name="connsiteY1039" fmla="*/ 529045 h 1761649"/>
              <a:gd name="connsiteX1040" fmla="*/ 404759 w 1407169"/>
              <a:gd name="connsiteY1040" fmla="*/ 511191 h 1761649"/>
              <a:gd name="connsiteX1041" fmla="*/ 1002409 w 1407169"/>
              <a:gd name="connsiteY1041" fmla="*/ 472283 h 1761649"/>
              <a:gd name="connsiteX1042" fmla="*/ 1020263 w 1407169"/>
              <a:gd name="connsiteY1042" fmla="*/ 490137 h 1761649"/>
              <a:gd name="connsiteX1043" fmla="*/ 1002409 w 1407169"/>
              <a:gd name="connsiteY1043" fmla="*/ 507991 h 1761649"/>
              <a:gd name="connsiteX1044" fmla="*/ 984555 w 1407169"/>
              <a:gd name="connsiteY1044" fmla="*/ 490137 h 1761649"/>
              <a:gd name="connsiteX1045" fmla="*/ 1002409 w 1407169"/>
              <a:gd name="connsiteY1045" fmla="*/ 472283 h 1761649"/>
              <a:gd name="connsiteX1046" fmla="*/ 961341 w 1407169"/>
              <a:gd name="connsiteY1046" fmla="*/ 472283 h 1761649"/>
              <a:gd name="connsiteX1047" fmla="*/ 979195 w 1407169"/>
              <a:gd name="connsiteY1047" fmla="*/ 490137 h 1761649"/>
              <a:gd name="connsiteX1048" fmla="*/ 961341 w 1407169"/>
              <a:gd name="connsiteY1048" fmla="*/ 507991 h 1761649"/>
              <a:gd name="connsiteX1049" fmla="*/ 943487 w 1407169"/>
              <a:gd name="connsiteY1049" fmla="*/ 490137 h 1761649"/>
              <a:gd name="connsiteX1050" fmla="*/ 961341 w 1407169"/>
              <a:gd name="connsiteY1050" fmla="*/ 472283 h 1761649"/>
              <a:gd name="connsiteX1051" fmla="*/ 917031 w 1407169"/>
              <a:gd name="connsiteY1051" fmla="*/ 472283 h 1761649"/>
              <a:gd name="connsiteX1052" fmla="*/ 934885 w 1407169"/>
              <a:gd name="connsiteY1052" fmla="*/ 490137 h 1761649"/>
              <a:gd name="connsiteX1053" fmla="*/ 917031 w 1407169"/>
              <a:gd name="connsiteY1053" fmla="*/ 507991 h 1761649"/>
              <a:gd name="connsiteX1054" fmla="*/ 899177 w 1407169"/>
              <a:gd name="connsiteY1054" fmla="*/ 490137 h 1761649"/>
              <a:gd name="connsiteX1055" fmla="*/ 917031 w 1407169"/>
              <a:gd name="connsiteY1055" fmla="*/ 472283 h 1761649"/>
              <a:gd name="connsiteX1056" fmla="*/ 875962 w 1407169"/>
              <a:gd name="connsiteY1056" fmla="*/ 472283 h 1761649"/>
              <a:gd name="connsiteX1057" fmla="*/ 893816 w 1407169"/>
              <a:gd name="connsiteY1057" fmla="*/ 490137 h 1761649"/>
              <a:gd name="connsiteX1058" fmla="*/ 875962 w 1407169"/>
              <a:gd name="connsiteY1058" fmla="*/ 507991 h 1761649"/>
              <a:gd name="connsiteX1059" fmla="*/ 858108 w 1407169"/>
              <a:gd name="connsiteY1059" fmla="*/ 490137 h 1761649"/>
              <a:gd name="connsiteX1060" fmla="*/ 875962 w 1407169"/>
              <a:gd name="connsiteY1060" fmla="*/ 472283 h 1761649"/>
              <a:gd name="connsiteX1061" fmla="*/ 831652 w 1407169"/>
              <a:gd name="connsiteY1061" fmla="*/ 472283 h 1761649"/>
              <a:gd name="connsiteX1062" fmla="*/ 849506 w 1407169"/>
              <a:gd name="connsiteY1062" fmla="*/ 490137 h 1761649"/>
              <a:gd name="connsiteX1063" fmla="*/ 831652 w 1407169"/>
              <a:gd name="connsiteY1063" fmla="*/ 507991 h 1761649"/>
              <a:gd name="connsiteX1064" fmla="*/ 813798 w 1407169"/>
              <a:gd name="connsiteY1064" fmla="*/ 490137 h 1761649"/>
              <a:gd name="connsiteX1065" fmla="*/ 831652 w 1407169"/>
              <a:gd name="connsiteY1065" fmla="*/ 472283 h 1761649"/>
              <a:gd name="connsiteX1066" fmla="*/ 788422 w 1407169"/>
              <a:gd name="connsiteY1066" fmla="*/ 472283 h 1761649"/>
              <a:gd name="connsiteX1067" fmla="*/ 806276 w 1407169"/>
              <a:gd name="connsiteY1067" fmla="*/ 490137 h 1761649"/>
              <a:gd name="connsiteX1068" fmla="*/ 788422 w 1407169"/>
              <a:gd name="connsiteY1068" fmla="*/ 507991 h 1761649"/>
              <a:gd name="connsiteX1069" fmla="*/ 770568 w 1407169"/>
              <a:gd name="connsiteY1069" fmla="*/ 490137 h 1761649"/>
              <a:gd name="connsiteX1070" fmla="*/ 788422 w 1407169"/>
              <a:gd name="connsiteY1070" fmla="*/ 472283 h 1761649"/>
              <a:gd name="connsiteX1071" fmla="*/ 745193 w 1407169"/>
              <a:gd name="connsiteY1071" fmla="*/ 472283 h 1761649"/>
              <a:gd name="connsiteX1072" fmla="*/ 763047 w 1407169"/>
              <a:gd name="connsiteY1072" fmla="*/ 490137 h 1761649"/>
              <a:gd name="connsiteX1073" fmla="*/ 745193 w 1407169"/>
              <a:gd name="connsiteY1073" fmla="*/ 507991 h 1761649"/>
              <a:gd name="connsiteX1074" fmla="*/ 727339 w 1407169"/>
              <a:gd name="connsiteY1074" fmla="*/ 490137 h 1761649"/>
              <a:gd name="connsiteX1075" fmla="*/ 745193 w 1407169"/>
              <a:gd name="connsiteY1075" fmla="*/ 472283 h 1761649"/>
              <a:gd name="connsiteX1076" fmla="*/ 703044 w 1407169"/>
              <a:gd name="connsiteY1076" fmla="*/ 472283 h 1761649"/>
              <a:gd name="connsiteX1077" fmla="*/ 720898 w 1407169"/>
              <a:gd name="connsiteY1077" fmla="*/ 490137 h 1761649"/>
              <a:gd name="connsiteX1078" fmla="*/ 703044 w 1407169"/>
              <a:gd name="connsiteY1078" fmla="*/ 507991 h 1761649"/>
              <a:gd name="connsiteX1079" fmla="*/ 685190 w 1407169"/>
              <a:gd name="connsiteY1079" fmla="*/ 490137 h 1761649"/>
              <a:gd name="connsiteX1080" fmla="*/ 703044 w 1407169"/>
              <a:gd name="connsiteY1080" fmla="*/ 472283 h 1761649"/>
              <a:gd name="connsiteX1081" fmla="*/ 659815 w 1407169"/>
              <a:gd name="connsiteY1081" fmla="*/ 472283 h 1761649"/>
              <a:gd name="connsiteX1082" fmla="*/ 677669 w 1407169"/>
              <a:gd name="connsiteY1082" fmla="*/ 490137 h 1761649"/>
              <a:gd name="connsiteX1083" fmla="*/ 659815 w 1407169"/>
              <a:gd name="connsiteY1083" fmla="*/ 507991 h 1761649"/>
              <a:gd name="connsiteX1084" fmla="*/ 641961 w 1407169"/>
              <a:gd name="connsiteY1084" fmla="*/ 490137 h 1761649"/>
              <a:gd name="connsiteX1085" fmla="*/ 659815 w 1407169"/>
              <a:gd name="connsiteY1085" fmla="*/ 472283 h 1761649"/>
              <a:gd name="connsiteX1086" fmla="*/ 617665 w 1407169"/>
              <a:gd name="connsiteY1086" fmla="*/ 472283 h 1761649"/>
              <a:gd name="connsiteX1087" fmla="*/ 635519 w 1407169"/>
              <a:gd name="connsiteY1087" fmla="*/ 490137 h 1761649"/>
              <a:gd name="connsiteX1088" fmla="*/ 617665 w 1407169"/>
              <a:gd name="connsiteY1088" fmla="*/ 507991 h 1761649"/>
              <a:gd name="connsiteX1089" fmla="*/ 599811 w 1407169"/>
              <a:gd name="connsiteY1089" fmla="*/ 490137 h 1761649"/>
              <a:gd name="connsiteX1090" fmla="*/ 617665 w 1407169"/>
              <a:gd name="connsiteY1090" fmla="*/ 472283 h 1761649"/>
              <a:gd name="connsiteX1091" fmla="*/ 575516 w 1407169"/>
              <a:gd name="connsiteY1091" fmla="*/ 472283 h 1761649"/>
              <a:gd name="connsiteX1092" fmla="*/ 593370 w 1407169"/>
              <a:gd name="connsiteY1092" fmla="*/ 490137 h 1761649"/>
              <a:gd name="connsiteX1093" fmla="*/ 575516 w 1407169"/>
              <a:gd name="connsiteY1093" fmla="*/ 507991 h 1761649"/>
              <a:gd name="connsiteX1094" fmla="*/ 557662 w 1407169"/>
              <a:gd name="connsiteY1094" fmla="*/ 490137 h 1761649"/>
              <a:gd name="connsiteX1095" fmla="*/ 575516 w 1407169"/>
              <a:gd name="connsiteY1095" fmla="*/ 472283 h 1761649"/>
              <a:gd name="connsiteX1096" fmla="*/ 532287 w 1407169"/>
              <a:gd name="connsiteY1096" fmla="*/ 472283 h 1761649"/>
              <a:gd name="connsiteX1097" fmla="*/ 550141 w 1407169"/>
              <a:gd name="connsiteY1097" fmla="*/ 490137 h 1761649"/>
              <a:gd name="connsiteX1098" fmla="*/ 532287 w 1407169"/>
              <a:gd name="connsiteY1098" fmla="*/ 507991 h 1761649"/>
              <a:gd name="connsiteX1099" fmla="*/ 514433 w 1407169"/>
              <a:gd name="connsiteY1099" fmla="*/ 490137 h 1761649"/>
              <a:gd name="connsiteX1100" fmla="*/ 532287 w 1407169"/>
              <a:gd name="connsiteY1100" fmla="*/ 472283 h 1761649"/>
              <a:gd name="connsiteX1101" fmla="*/ 490138 w 1407169"/>
              <a:gd name="connsiteY1101" fmla="*/ 472283 h 1761649"/>
              <a:gd name="connsiteX1102" fmla="*/ 507992 w 1407169"/>
              <a:gd name="connsiteY1102" fmla="*/ 490137 h 1761649"/>
              <a:gd name="connsiteX1103" fmla="*/ 490138 w 1407169"/>
              <a:gd name="connsiteY1103" fmla="*/ 507991 h 1761649"/>
              <a:gd name="connsiteX1104" fmla="*/ 472284 w 1407169"/>
              <a:gd name="connsiteY1104" fmla="*/ 490137 h 1761649"/>
              <a:gd name="connsiteX1105" fmla="*/ 490138 w 1407169"/>
              <a:gd name="connsiteY1105" fmla="*/ 472283 h 1761649"/>
              <a:gd name="connsiteX1106" fmla="*/ 446909 w 1407169"/>
              <a:gd name="connsiteY1106" fmla="*/ 472283 h 1761649"/>
              <a:gd name="connsiteX1107" fmla="*/ 464763 w 1407169"/>
              <a:gd name="connsiteY1107" fmla="*/ 490137 h 1761649"/>
              <a:gd name="connsiteX1108" fmla="*/ 446909 w 1407169"/>
              <a:gd name="connsiteY1108" fmla="*/ 507991 h 1761649"/>
              <a:gd name="connsiteX1109" fmla="*/ 429055 w 1407169"/>
              <a:gd name="connsiteY1109" fmla="*/ 490137 h 1761649"/>
              <a:gd name="connsiteX1110" fmla="*/ 446909 w 1407169"/>
              <a:gd name="connsiteY1110" fmla="*/ 472283 h 1761649"/>
              <a:gd name="connsiteX1111" fmla="*/ 404760 w 1407169"/>
              <a:gd name="connsiteY1111" fmla="*/ 472283 h 1761649"/>
              <a:gd name="connsiteX1112" fmla="*/ 422614 w 1407169"/>
              <a:gd name="connsiteY1112" fmla="*/ 490137 h 1761649"/>
              <a:gd name="connsiteX1113" fmla="*/ 404760 w 1407169"/>
              <a:gd name="connsiteY1113" fmla="*/ 507991 h 1761649"/>
              <a:gd name="connsiteX1114" fmla="*/ 386906 w 1407169"/>
              <a:gd name="connsiteY1114" fmla="*/ 490137 h 1761649"/>
              <a:gd name="connsiteX1115" fmla="*/ 404760 w 1407169"/>
              <a:gd name="connsiteY1115" fmla="*/ 472283 h 1761649"/>
              <a:gd name="connsiteX1116" fmla="*/ 361530 w 1407169"/>
              <a:gd name="connsiteY1116" fmla="*/ 472283 h 1761649"/>
              <a:gd name="connsiteX1117" fmla="*/ 379384 w 1407169"/>
              <a:gd name="connsiteY1117" fmla="*/ 490137 h 1761649"/>
              <a:gd name="connsiteX1118" fmla="*/ 361530 w 1407169"/>
              <a:gd name="connsiteY1118" fmla="*/ 507991 h 1761649"/>
              <a:gd name="connsiteX1119" fmla="*/ 343676 w 1407169"/>
              <a:gd name="connsiteY1119" fmla="*/ 490137 h 1761649"/>
              <a:gd name="connsiteX1120" fmla="*/ 361530 w 1407169"/>
              <a:gd name="connsiteY1120" fmla="*/ 472283 h 1761649"/>
              <a:gd name="connsiteX1121" fmla="*/ 317220 w 1407169"/>
              <a:gd name="connsiteY1121" fmla="*/ 472283 h 1761649"/>
              <a:gd name="connsiteX1122" fmla="*/ 335074 w 1407169"/>
              <a:gd name="connsiteY1122" fmla="*/ 490137 h 1761649"/>
              <a:gd name="connsiteX1123" fmla="*/ 317220 w 1407169"/>
              <a:gd name="connsiteY1123" fmla="*/ 507991 h 1761649"/>
              <a:gd name="connsiteX1124" fmla="*/ 299366 w 1407169"/>
              <a:gd name="connsiteY1124" fmla="*/ 490137 h 1761649"/>
              <a:gd name="connsiteX1125" fmla="*/ 317220 w 1407169"/>
              <a:gd name="connsiteY1125" fmla="*/ 472283 h 1761649"/>
              <a:gd name="connsiteX1126" fmla="*/ 961341 w 1407169"/>
              <a:gd name="connsiteY1126" fmla="*/ 432297 h 1761649"/>
              <a:gd name="connsiteX1127" fmla="*/ 979195 w 1407169"/>
              <a:gd name="connsiteY1127" fmla="*/ 450151 h 1761649"/>
              <a:gd name="connsiteX1128" fmla="*/ 961341 w 1407169"/>
              <a:gd name="connsiteY1128" fmla="*/ 468005 h 1761649"/>
              <a:gd name="connsiteX1129" fmla="*/ 943487 w 1407169"/>
              <a:gd name="connsiteY1129" fmla="*/ 450151 h 1761649"/>
              <a:gd name="connsiteX1130" fmla="*/ 961341 w 1407169"/>
              <a:gd name="connsiteY1130" fmla="*/ 432297 h 1761649"/>
              <a:gd name="connsiteX1131" fmla="*/ 917031 w 1407169"/>
              <a:gd name="connsiteY1131" fmla="*/ 432297 h 1761649"/>
              <a:gd name="connsiteX1132" fmla="*/ 934885 w 1407169"/>
              <a:gd name="connsiteY1132" fmla="*/ 450151 h 1761649"/>
              <a:gd name="connsiteX1133" fmla="*/ 917031 w 1407169"/>
              <a:gd name="connsiteY1133" fmla="*/ 468005 h 1761649"/>
              <a:gd name="connsiteX1134" fmla="*/ 899177 w 1407169"/>
              <a:gd name="connsiteY1134" fmla="*/ 450151 h 1761649"/>
              <a:gd name="connsiteX1135" fmla="*/ 917031 w 1407169"/>
              <a:gd name="connsiteY1135" fmla="*/ 432297 h 1761649"/>
              <a:gd name="connsiteX1136" fmla="*/ 875962 w 1407169"/>
              <a:gd name="connsiteY1136" fmla="*/ 432297 h 1761649"/>
              <a:gd name="connsiteX1137" fmla="*/ 893816 w 1407169"/>
              <a:gd name="connsiteY1137" fmla="*/ 450151 h 1761649"/>
              <a:gd name="connsiteX1138" fmla="*/ 875962 w 1407169"/>
              <a:gd name="connsiteY1138" fmla="*/ 468005 h 1761649"/>
              <a:gd name="connsiteX1139" fmla="*/ 858108 w 1407169"/>
              <a:gd name="connsiteY1139" fmla="*/ 450151 h 1761649"/>
              <a:gd name="connsiteX1140" fmla="*/ 875962 w 1407169"/>
              <a:gd name="connsiteY1140" fmla="*/ 432297 h 1761649"/>
              <a:gd name="connsiteX1141" fmla="*/ 831652 w 1407169"/>
              <a:gd name="connsiteY1141" fmla="*/ 432297 h 1761649"/>
              <a:gd name="connsiteX1142" fmla="*/ 849506 w 1407169"/>
              <a:gd name="connsiteY1142" fmla="*/ 450151 h 1761649"/>
              <a:gd name="connsiteX1143" fmla="*/ 831652 w 1407169"/>
              <a:gd name="connsiteY1143" fmla="*/ 468005 h 1761649"/>
              <a:gd name="connsiteX1144" fmla="*/ 813798 w 1407169"/>
              <a:gd name="connsiteY1144" fmla="*/ 450151 h 1761649"/>
              <a:gd name="connsiteX1145" fmla="*/ 831652 w 1407169"/>
              <a:gd name="connsiteY1145" fmla="*/ 432297 h 1761649"/>
              <a:gd name="connsiteX1146" fmla="*/ 703044 w 1407169"/>
              <a:gd name="connsiteY1146" fmla="*/ 432297 h 1761649"/>
              <a:gd name="connsiteX1147" fmla="*/ 720898 w 1407169"/>
              <a:gd name="connsiteY1147" fmla="*/ 450151 h 1761649"/>
              <a:gd name="connsiteX1148" fmla="*/ 703044 w 1407169"/>
              <a:gd name="connsiteY1148" fmla="*/ 468005 h 1761649"/>
              <a:gd name="connsiteX1149" fmla="*/ 685190 w 1407169"/>
              <a:gd name="connsiteY1149" fmla="*/ 450151 h 1761649"/>
              <a:gd name="connsiteX1150" fmla="*/ 703044 w 1407169"/>
              <a:gd name="connsiteY1150" fmla="*/ 432297 h 1761649"/>
              <a:gd name="connsiteX1151" fmla="*/ 659815 w 1407169"/>
              <a:gd name="connsiteY1151" fmla="*/ 432297 h 1761649"/>
              <a:gd name="connsiteX1152" fmla="*/ 677669 w 1407169"/>
              <a:gd name="connsiteY1152" fmla="*/ 450151 h 1761649"/>
              <a:gd name="connsiteX1153" fmla="*/ 659815 w 1407169"/>
              <a:gd name="connsiteY1153" fmla="*/ 468005 h 1761649"/>
              <a:gd name="connsiteX1154" fmla="*/ 641961 w 1407169"/>
              <a:gd name="connsiteY1154" fmla="*/ 450151 h 1761649"/>
              <a:gd name="connsiteX1155" fmla="*/ 659815 w 1407169"/>
              <a:gd name="connsiteY1155" fmla="*/ 432297 h 1761649"/>
              <a:gd name="connsiteX1156" fmla="*/ 617666 w 1407169"/>
              <a:gd name="connsiteY1156" fmla="*/ 432297 h 1761649"/>
              <a:gd name="connsiteX1157" fmla="*/ 635520 w 1407169"/>
              <a:gd name="connsiteY1157" fmla="*/ 450151 h 1761649"/>
              <a:gd name="connsiteX1158" fmla="*/ 617666 w 1407169"/>
              <a:gd name="connsiteY1158" fmla="*/ 468005 h 1761649"/>
              <a:gd name="connsiteX1159" fmla="*/ 599812 w 1407169"/>
              <a:gd name="connsiteY1159" fmla="*/ 450151 h 1761649"/>
              <a:gd name="connsiteX1160" fmla="*/ 617666 w 1407169"/>
              <a:gd name="connsiteY1160" fmla="*/ 432297 h 1761649"/>
              <a:gd name="connsiteX1161" fmla="*/ 575516 w 1407169"/>
              <a:gd name="connsiteY1161" fmla="*/ 432297 h 1761649"/>
              <a:gd name="connsiteX1162" fmla="*/ 593370 w 1407169"/>
              <a:gd name="connsiteY1162" fmla="*/ 450151 h 1761649"/>
              <a:gd name="connsiteX1163" fmla="*/ 575516 w 1407169"/>
              <a:gd name="connsiteY1163" fmla="*/ 468005 h 1761649"/>
              <a:gd name="connsiteX1164" fmla="*/ 557662 w 1407169"/>
              <a:gd name="connsiteY1164" fmla="*/ 450151 h 1761649"/>
              <a:gd name="connsiteX1165" fmla="*/ 575516 w 1407169"/>
              <a:gd name="connsiteY1165" fmla="*/ 432297 h 1761649"/>
              <a:gd name="connsiteX1166" fmla="*/ 532287 w 1407169"/>
              <a:gd name="connsiteY1166" fmla="*/ 432297 h 1761649"/>
              <a:gd name="connsiteX1167" fmla="*/ 550141 w 1407169"/>
              <a:gd name="connsiteY1167" fmla="*/ 450151 h 1761649"/>
              <a:gd name="connsiteX1168" fmla="*/ 532287 w 1407169"/>
              <a:gd name="connsiteY1168" fmla="*/ 468005 h 1761649"/>
              <a:gd name="connsiteX1169" fmla="*/ 514433 w 1407169"/>
              <a:gd name="connsiteY1169" fmla="*/ 450151 h 1761649"/>
              <a:gd name="connsiteX1170" fmla="*/ 532287 w 1407169"/>
              <a:gd name="connsiteY1170" fmla="*/ 432297 h 1761649"/>
              <a:gd name="connsiteX1171" fmla="*/ 490138 w 1407169"/>
              <a:gd name="connsiteY1171" fmla="*/ 432297 h 1761649"/>
              <a:gd name="connsiteX1172" fmla="*/ 507992 w 1407169"/>
              <a:gd name="connsiteY1172" fmla="*/ 450151 h 1761649"/>
              <a:gd name="connsiteX1173" fmla="*/ 490138 w 1407169"/>
              <a:gd name="connsiteY1173" fmla="*/ 468005 h 1761649"/>
              <a:gd name="connsiteX1174" fmla="*/ 472284 w 1407169"/>
              <a:gd name="connsiteY1174" fmla="*/ 450151 h 1761649"/>
              <a:gd name="connsiteX1175" fmla="*/ 490138 w 1407169"/>
              <a:gd name="connsiteY1175" fmla="*/ 432297 h 1761649"/>
              <a:gd name="connsiteX1176" fmla="*/ 446909 w 1407169"/>
              <a:gd name="connsiteY1176" fmla="*/ 432297 h 1761649"/>
              <a:gd name="connsiteX1177" fmla="*/ 464763 w 1407169"/>
              <a:gd name="connsiteY1177" fmla="*/ 450151 h 1761649"/>
              <a:gd name="connsiteX1178" fmla="*/ 446909 w 1407169"/>
              <a:gd name="connsiteY1178" fmla="*/ 468005 h 1761649"/>
              <a:gd name="connsiteX1179" fmla="*/ 429055 w 1407169"/>
              <a:gd name="connsiteY1179" fmla="*/ 450151 h 1761649"/>
              <a:gd name="connsiteX1180" fmla="*/ 446909 w 1407169"/>
              <a:gd name="connsiteY1180" fmla="*/ 432297 h 1761649"/>
              <a:gd name="connsiteX1181" fmla="*/ 404760 w 1407169"/>
              <a:gd name="connsiteY1181" fmla="*/ 432297 h 1761649"/>
              <a:gd name="connsiteX1182" fmla="*/ 422614 w 1407169"/>
              <a:gd name="connsiteY1182" fmla="*/ 450151 h 1761649"/>
              <a:gd name="connsiteX1183" fmla="*/ 404760 w 1407169"/>
              <a:gd name="connsiteY1183" fmla="*/ 468005 h 1761649"/>
              <a:gd name="connsiteX1184" fmla="*/ 386906 w 1407169"/>
              <a:gd name="connsiteY1184" fmla="*/ 450151 h 1761649"/>
              <a:gd name="connsiteX1185" fmla="*/ 404760 w 1407169"/>
              <a:gd name="connsiteY1185" fmla="*/ 432297 h 1761649"/>
              <a:gd name="connsiteX1186" fmla="*/ 361530 w 1407169"/>
              <a:gd name="connsiteY1186" fmla="*/ 432297 h 1761649"/>
              <a:gd name="connsiteX1187" fmla="*/ 379384 w 1407169"/>
              <a:gd name="connsiteY1187" fmla="*/ 450151 h 1761649"/>
              <a:gd name="connsiteX1188" fmla="*/ 361530 w 1407169"/>
              <a:gd name="connsiteY1188" fmla="*/ 468005 h 1761649"/>
              <a:gd name="connsiteX1189" fmla="*/ 343676 w 1407169"/>
              <a:gd name="connsiteY1189" fmla="*/ 450151 h 1761649"/>
              <a:gd name="connsiteX1190" fmla="*/ 361530 w 1407169"/>
              <a:gd name="connsiteY1190" fmla="*/ 432297 h 1761649"/>
              <a:gd name="connsiteX1191" fmla="*/ 317220 w 1407169"/>
              <a:gd name="connsiteY1191" fmla="*/ 432297 h 1761649"/>
              <a:gd name="connsiteX1192" fmla="*/ 335074 w 1407169"/>
              <a:gd name="connsiteY1192" fmla="*/ 450151 h 1761649"/>
              <a:gd name="connsiteX1193" fmla="*/ 317220 w 1407169"/>
              <a:gd name="connsiteY1193" fmla="*/ 468005 h 1761649"/>
              <a:gd name="connsiteX1194" fmla="*/ 299366 w 1407169"/>
              <a:gd name="connsiteY1194" fmla="*/ 450151 h 1761649"/>
              <a:gd name="connsiteX1195" fmla="*/ 317220 w 1407169"/>
              <a:gd name="connsiteY1195" fmla="*/ 432297 h 1761649"/>
              <a:gd name="connsiteX1196" fmla="*/ 60004 w 1407169"/>
              <a:gd name="connsiteY1196" fmla="*/ 432296 h 1761649"/>
              <a:gd name="connsiteX1197" fmla="*/ 77858 w 1407169"/>
              <a:gd name="connsiteY1197" fmla="*/ 450150 h 1761649"/>
              <a:gd name="connsiteX1198" fmla="*/ 60004 w 1407169"/>
              <a:gd name="connsiteY1198" fmla="*/ 468004 h 1761649"/>
              <a:gd name="connsiteX1199" fmla="*/ 42150 w 1407169"/>
              <a:gd name="connsiteY1199" fmla="*/ 450150 h 1761649"/>
              <a:gd name="connsiteX1200" fmla="*/ 60004 w 1407169"/>
              <a:gd name="connsiteY1200" fmla="*/ 432296 h 1761649"/>
              <a:gd name="connsiteX1201" fmla="*/ 103233 w 1407169"/>
              <a:gd name="connsiteY1201" fmla="*/ 394472 h 1761649"/>
              <a:gd name="connsiteX1202" fmla="*/ 121087 w 1407169"/>
              <a:gd name="connsiteY1202" fmla="*/ 412326 h 1761649"/>
              <a:gd name="connsiteX1203" fmla="*/ 103233 w 1407169"/>
              <a:gd name="connsiteY1203" fmla="*/ 430180 h 1761649"/>
              <a:gd name="connsiteX1204" fmla="*/ 85379 w 1407169"/>
              <a:gd name="connsiteY1204" fmla="*/ 412326 h 1761649"/>
              <a:gd name="connsiteX1205" fmla="*/ 103233 w 1407169"/>
              <a:gd name="connsiteY1205" fmla="*/ 394472 h 1761649"/>
              <a:gd name="connsiteX1206" fmla="*/ 60004 w 1407169"/>
              <a:gd name="connsiteY1206" fmla="*/ 394472 h 1761649"/>
              <a:gd name="connsiteX1207" fmla="*/ 77858 w 1407169"/>
              <a:gd name="connsiteY1207" fmla="*/ 412326 h 1761649"/>
              <a:gd name="connsiteX1208" fmla="*/ 60004 w 1407169"/>
              <a:gd name="connsiteY1208" fmla="*/ 430180 h 1761649"/>
              <a:gd name="connsiteX1209" fmla="*/ 42150 w 1407169"/>
              <a:gd name="connsiteY1209" fmla="*/ 412326 h 1761649"/>
              <a:gd name="connsiteX1210" fmla="*/ 60004 w 1407169"/>
              <a:gd name="connsiteY1210" fmla="*/ 394472 h 1761649"/>
              <a:gd name="connsiteX1211" fmla="*/ 917030 w 1407169"/>
              <a:gd name="connsiteY1211" fmla="*/ 394471 h 1761649"/>
              <a:gd name="connsiteX1212" fmla="*/ 934884 w 1407169"/>
              <a:gd name="connsiteY1212" fmla="*/ 412325 h 1761649"/>
              <a:gd name="connsiteX1213" fmla="*/ 917030 w 1407169"/>
              <a:gd name="connsiteY1213" fmla="*/ 430179 h 1761649"/>
              <a:gd name="connsiteX1214" fmla="*/ 899176 w 1407169"/>
              <a:gd name="connsiteY1214" fmla="*/ 412325 h 1761649"/>
              <a:gd name="connsiteX1215" fmla="*/ 917030 w 1407169"/>
              <a:gd name="connsiteY1215" fmla="*/ 394471 h 1761649"/>
              <a:gd name="connsiteX1216" fmla="*/ 875962 w 1407169"/>
              <a:gd name="connsiteY1216" fmla="*/ 394471 h 1761649"/>
              <a:gd name="connsiteX1217" fmla="*/ 893816 w 1407169"/>
              <a:gd name="connsiteY1217" fmla="*/ 412325 h 1761649"/>
              <a:gd name="connsiteX1218" fmla="*/ 875962 w 1407169"/>
              <a:gd name="connsiteY1218" fmla="*/ 430179 h 1761649"/>
              <a:gd name="connsiteX1219" fmla="*/ 858108 w 1407169"/>
              <a:gd name="connsiteY1219" fmla="*/ 412325 h 1761649"/>
              <a:gd name="connsiteX1220" fmla="*/ 875962 w 1407169"/>
              <a:gd name="connsiteY1220" fmla="*/ 394471 h 1761649"/>
              <a:gd name="connsiteX1221" fmla="*/ 831652 w 1407169"/>
              <a:gd name="connsiteY1221" fmla="*/ 394471 h 1761649"/>
              <a:gd name="connsiteX1222" fmla="*/ 849506 w 1407169"/>
              <a:gd name="connsiteY1222" fmla="*/ 412325 h 1761649"/>
              <a:gd name="connsiteX1223" fmla="*/ 831652 w 1407169"/>
              <a:gd name="connsiteY1223" fmla="*/ 430179 h 1761649"/>
              <a:gd name="connsiteX1224" fmla="*/ 813798 w 1407169"/>
              <a:gd name="connsiteY1224" fmla="*/ 412325 h 1761649"/>
              <a:gd name="connsiteX1225" fmla="*/ 831652 w 1407169"/>
              <a:gd name="connsiteY1225" fmla="*/ 394471 h 1761649"/>
              <a:gd name="connsiteX1226" fmla="*/ 659814 w 1407169"/>
              <a:gd name="connsiteY1226" fmla="*/ 394471 h 1761649"/>
              <a:gd name="connsiteX1227" fmla="*/ 677668 w 1407169"/>
              <a:gd name="connsiteY1227" fmla="*/ 412325 h 1761649"/>
              <a:gd name="connsiteX1228" fmla="*/ 659814 w 1407169"/>
              <a:gd name="connsiteY1228" fmla="*/ 430179 h 1761649"/>
              <a:gd name="connsiteX1229" fmla="*/ 641960 w 1407169"/>
              <a:gd name="connsiteY1229" fmla="*/ 412325 h 1761649"/>
              <a:gd name="connsiteX1230" fmla="*/ 659814 w 1407169"/>
              <a:gd name="connsiteY1230" fmla="*/ 394471 h 1761649"/>
              <a:gd name="connsiteX1231" fmla="*/ 617665 w 1407169"/>
              <a:gd name="connsiteY1231" fmla="*/ 394471 h 1761649"/>
              <a:gd name="connsiteX1232" fmla="*/ 635519 w 1407169"/>
              <a:gd name="connsiteY1232" fmla="*/ 412325 h 1761649"/>
              <a:gd name="connsiteX1233" fmla="*/ 617665 w 1407169"/>
              <a:gd name="connsiteY1233" fmla="*/ 430179 h 1761649"/>
              <a:gd name="connsiteX1234" fmla="*/ 599811 w 1407169"/>
              <a:gd name="connsiteY1234" fmla="*/ 412325 h 1761649"/>
              <a:gd name="connsiteX1235" fmla="*/ 617665 w 1407169"/>
              <a:gd name="connsiteY1235" fmla="*/ 394471 h 1761649"/>
              <a:gd name="connsiteX1236" fmla="*/ 575516 w 1407169"/>
              <a:gd name="connsiteY1236" fmla="*/ 394471 h 1761649"/>
              <a:gd name="connsiteX1237" fmla="*/ 593370 w 1407169"/>
              <a:gd name="connsiteY1237" fmla="*/ 412325 h 1761649"/>
              <a:gd name="connsiteX1238" fmla="*/ 575516 w 1407169"/>
              <a:gd name="connsiteY1238" fmla="*/ 430179 h 1761649"/>
              <a:gd name="connsiteX1239" fmla="*/ 557662 w 1407169"/>
              <a:gd name="connsiteY1239" fmla="*/ 412325 h 1761649"/>
              <a:gd name="connsiteX1240" fmla="*/ 575516 w 1407169"/>
              <a:gd name="connsiteY1240" fmla="*/ 394471 h 1761649"/>
              <a:gd name="connsiteX1241" fmla="*/ 532286 w 1407169"/>
              <a:gd name="connsiteY1241" fmla="*/ 394471 h 1761649"/>
              <a:gd name="connsiteX1242" fmla="*/ 550140 w 1407169"/>
              <a:gd name="connsiteY1242" fmla="*/ 412325 h 1761649"/>
              <a:gd name="connsiteX1243" fmla="*/ 532286 w 1407169"/>
              <a:gd name="connsiteY1243" fmla="*/ 430179 h 1761649"/>
              <a:gd name="connsiteX1244" fmla="*/ 514432 w 1407169"/>
              <a:gd name="connsiteY1244" fmla="*/ 412325 h 1761649"/>
              <a:gd name="connsiteX1245" fmla="*/ 532286 w 1407169"/>
              <a:gd name="connsiteY1245" fmla="*/ 394471 h 1761649"/>
              <a:gd name="connsiteX1246" fmla="*/ 490137 w 1407169"/>
              <a:gd name="connsiteY1246" fmla="*/ 394471 h 1761649"/>
              <a:gd name="connsiteX1247" fmla="*/ 507991 w 1407169"/>
              <a:gd name="connsiteY1247" fmla="*/ 412325 h 1761649"/>
              <a:gd name="connsiteX1248" fmla="*/ 490137 w 1407169"/>
              <a:gd name="connsiteY1248" fmla="*/ 430179 h 1761649"/>
              <a:gd name="connsiteX1249" fmla="*/ 472283 w 1407169"/>
              <a:gd name="connsiteY1249" fmla="*/ 412325 h 1761649"/>
              <a:gd name="connsiteX1250" fmla="*/ 490137 w 1407169"/>
              <a:gd name="connsiteY1250" fmla="*/ 394471 h 1761649"/>
              <a:gd name="connsiteX1251" fmla="*/ 446908 w 1407169"/>
              <a:gd name="connsiteY1251" fmla="*/ 394471 h 1761649"/>
              <a:gd name="connsiteX1252" fmla="*/ 464762 w 1407169"/>
              <a:gd name="connsiteY1252" fmla="*/ 412325 h 1761649"/>
              <a:gd name="connsiteX1253" fmla="*/ 446908 w 1407169"/>
              <a:gd name="connsiteY1253" fmla="*/ 430179 h 1761649"/>
              <a:gd name="connsiteX1254" fmla="*/ 429054 w 1407169"/>
              <a:gd name="connsiteY1254" fmla="*/ 412325 h 1761649"/>
              <a:gd name="connsiteX1255" fmla="*/ 446908 w 1407169"/>
              <a:gd name="connsiteY1255" fmla="*/ 394471 h 1761649"/>
              <a:gd name="connsiteX1256" fmla="*/ 404760 w 1407169"/>
              <a:gd name="connsiteY1256" fmla="*/ 394471 h 1761649"/>
              <a:gd name="connsiteX1257" fmla="*/ 422614 w 1407169"/>
              <a:gd name="connsiteY1257" fmla="*/ 412325 h 1761649"/>
              <a:gd name="connsiteX1258" fmla="*/ 404760 w 1407169"/>
              <a:gd name="connsiteY1258" fmla="*/ 430179 h 1761649"/>
              <a:gd name="connsiteX1259" fmla="*/ 386906 w 1407169"/>
              <a:gd name="connsiteY1259" fmla="*/ 412325 h 1761649"/>
              <a:gd name="connsiteX1260" fmla="*/ 404760 w 1407169"/>
              <a:gd name="connsiteY1260" fmla="*/ 394471 h 1761649"/>
              <a:gd name="connsiteX1261" fmla="*/ 361530 w 1407169"/>
              <a:gd name="connsiteY1261" fmla="*/ 394471 h 1761649"/>
              <a:gd name="connsiteX1262" fmla="*/ 379384 w 1407169"/>
              <a:gd name="connsiteY1262" fmla="*/ 412325 h 1761649"/>
              <a:gd name="connsiteX1263" fmla="*/ 361530 w 1407169"/>
              <a:gd name="connsiteY1263" fmla="*/ 430179 h 1761649"/>
              <a:gd name="connsiteX1264" fmla="*/ 343676 w 1407169"/>
              <a:gd name="connsiteY1264" fmla="*/ 412325 h 1761649"/>
              <a:gd name="connsiteX1265" fmla="*/ 361530 w 1407169"/>
              <a:gd name="connsiteY1265" fmla="*/ 394471 h 1761649"/>
              <a:gd name="connsiteX1266" fmla="*/ 317220 w 1407169"/>
              <a:gd name="connsiteY1266" fmla="*/ 394471 h 1761649"/>
              <a:gd name="connsiteX1267" fmla="*/ 335074 w 1407169"/>
              <a:gd name="connsiteY1267" fmla="*/ 412325 h 1761649"/>
              <a:gd name="connsiteX1268" fmla="*/ 317220 w 1407169"/>
              <a:gd name="connsiteY1268" fmla="*/ 430179 h 1761649"/>
              <a:gd name="connsiteX1269" fmla="*/ 299366 w 1407169"/>
              <a:gd name="connsiteY1269" fmla="*/ 412325 h 1761649"/>
              <a:gd name="connsiteX1270" fmla="*/ 317220 w 1407169"/>
              <a:gd name="connsiteY1270" fmla="*/ 394471 h 1761649"/>
              <a:gd name="connsiteX1271" fmla="*/ 145382 w 1407169"/>
              <a:gd name="connsiteY1271" fmla="*/ 394471 h 1761649"/>
              <a:gd name="connsiteX1272" fmla="*/ 163236 w 1407169"/>
              <a:gd name="connsiteY1272" fmla="*/ 412325 h 1761649"/>
              <a:gd name="connsiteX1273" fmla="*/ 145382 w 1407169"/>
              <a:gd name="connsiteY1273" fmla="*/ 430179 h 1761649"/>
              <a:gd name="connsiteX1274" fmla="*/ 127528 w 1407169"/>
              <a:gd name="connsiteY1274" fmla="*/ 412325 h 1761649"/>
              <a:gd name="connsiteX1275" fmla="*/ 145382 w 1407169"/>
              <a:gd name="connsiteY1275" fmla="*/ 394471 h 1761649"/>
              <a:gd name="connsiteX1276" fmla="*/ 1132098 w 1407169"/>
              <a:gd name="connsiteY1276" fmla="*/ 355564 h 1761649"/>
              <a:gd name="connsiteX1277" fmla="*/ 1149952 w 1407169"/>
              <a:gd name="connsiteY1277" fmla="*/ 373418 h 1761649"/>
              <a:gd name="connsiteX1278" fmla="*/ 1132098 w 1407169"/>
              <a:gd name="connsiteY1278" fmla="*/ 391272 h 1761649"/>
              <a:gd name="connsiteX1279" fmla="*/ 1114244 w 1407169"/>
              <a:gd name="connsiteY1279" fmla="*/ 373418 h 1761649"/>
              <a:gd name="connsiteX1280" fmla="*/ 1132098 w 1407169"/>
              <a:gd name="connsiteY1280" fmla="*/ 355564 h 1761649"/>
              <a:gd name="connsiteX1281" fmla="*/ 831652 w 1407169"/>
              <a:gd name="connsiteY1281" fmla="*/ 355564 h 1761649"/>
              <a:gd name="connsiteX1282" fmla="*/ 849506 w 1407169"/>
              <a:gd name="connsiteY1282" fmla="*/ 373418 h 1761649"/>
              <a:gd name="connsiteX1283" fmla="*/ 831652 w 1407169"/>
              <a:gd name="connsiteY1283" fmla="*/ 391272 h 1761649"/>
              <a:gd name="connsiteX1284" fmla="*/ 813798 w 1407169"/>
              <a:gd name="connsiteY1284" fmla="*/ 373418 h 1761649"/>
              <a:gd name="connsiteX1285" fmla="*/ 831652 w 1407169"/>
              <a:gd name="connsiteY1285" fmla="*/ 355564 h 1761649"/>
              <a:gd name="connsiteX1286" fmla="*/ 659814 w 1407169"/>
              <a:gd name="connsiteY1286" fmla="*/ 355564 h 1761649"/>
              <a:gd name="connsiteX1287" fmla="*/ 677668 w 1407169"/>
              <a:gd name="connsiteY1287" fmla="*/ 373418 h 1761649"/>
              <a:gd name="connsiteX1288" fmla="*/ 659814 w 1407169"/>
              <a:gd name="connsiteY1288" fmla="*/ 391272 h 1761649"/>
              <a:gd name="connsiteX1289" fmla="*/ 641960 w 1407169"/>
              <a:gd name="connsiteY1289" fmla="*/ 373418 h 1761649"/>
              <a:gd name="connsiteX1290" fmla="*/ 659814 w 1407169"/>
              <a:gd name="connsiteY1290" fmla="*/ 355564 h 1761649"/>
              <a:gd name="connsiteX1291" fmla="*/ 617665 w 1407169"/>
              <a:gd name="connsiteY1291" fmla="*/ 355564 h 1761649"/>
              <a:gd name="connsiteX1292" fmla="*/ 635519 w 1407169"/>
              <a:gd name="connsiteY1292" fmla="*/ 373418 h 1761649"/>
              <a:gd name="connsiteX1293" fmla="*/ 617665 w 1407169"/>
              <a:gd name="connsiteY1293" fmla="*/ 391272 h 1761649"/>
              <a:gd name="connsiteX1294" fmla="*/ 599811 w 1407169"/>
              <a:gd name="connsiteY1294" fmla="*/ 373418 h 1761649"/>
              <a:gd name="connsiteX1295" fmla="*/ 617665 w 1407169"/>
              <a:gd name="connsiteY1295" fmla="*/ 355564 h 1761649"/>
              <a:gd name="connsiteX1296" fmla="*/ 575516 w 1407169"/>
              <a:gd name="connsiteY1296" fmla="*/ 355564 h 1761649"/>
              <a:gd name="connsiteX1297" fmla="*/ 593370 w 1407169"/>
              <a:gd name="connsiteY1297" fmla="*/ 373418 h 1761649"/>
              <a:gd name="connsiteX1298" fmla="*/ 575516 w 1407169"/>
              <a:gd name="connsiteY1298" fmla="*/ 391272 h 1761649"/>
              <a:gd name="connsiteX1299" fmla="*/ 557662 w 1407169"/>
              <a:gd name="connsiteY1299" fmla="*/ 373418 h 1761649"/>
              <a:gd name="connsiteX1300" fmla="*/ 575516 w 1407169"/>
              <a:gd name="connsiteY1300" fmla="*/ 355564 h 1761649"/>
              <a:gd name="connsiteX1301" fmla="*/ 532286 w 1407169"/>
              <a:gd name="connsiteY1301" fmla="*/ 355564 h 1761649"/>
              <a:gd name="connsiteX1302" fmla="*/ 550140 w 1407169"/>
              <a:gd name="connsiteY1302" fmla="*/ 373418 h 1761649"/>
              <a:gd name="connsiteX1303" fmla="*/ 532286 w 1407169"/>
              <a:gd name="connsiteY1303" fmla="*/ 391272 h 1761649"/>
              <a:gd name="connsiteX1304" fmla="*/ 514432 w 1407169"/>
              <a:gd name="connsiteY1304" fmla="*/ 373418 h 1761649"/>
              <a:gd name="connsiteX1305" fmla="*/ 532286 w 1407169"/>
              <a:gd name="connsiteY1305" fmla="*/ 355564 h 1761649"/>
              <a:gd name="connsiteX1306" fmla="*/ 490137 w 1407169"/>
              <a:gd name="connsiteY1306" fmla="*/ 355564 h 1761649"/>
              <a:gd name="connsiteX1307" fmla="*/ 507991 w 1407169"/>
              <a:gd name="connsiteY1307" fmla="*/ 373418 h 1761649"/>
              <a:gd name="connsiteX1308" fmla="*/ 490137 w 1407169"/>
              <a:gd name="connsiteY1308" fmla="*/ 391272 h 1761649"/>
              <a:gd name="connsiteX1309" fmla="*/ 472283 w 1407169"/>
              <a:gd name="connsiteY1309" fmla="*/ 373418 h 1761649"/>
              <a:gd name="connsiteX1310" fmla="*/ 490137 w 1407169"/>
              <a:gd name="connsiteY1310" fmla="*/ 355564 h 1761649"/>
              <a:gd name="connsiteX1311" fmla="*/ 446908 w 1407169"/>
              <a:gd name="connsiteY1311" fmla="*/ 355564 h 1761649"/>
              <a:gd name="connsiteX1312" fmla="*/ 464762 w 1407169"/>
              <a:gd name="connsiteY1312" fmla="*/ 373418 h 1761649"/>
              <a:gd name="connsiteX1313" fmla="*/ 446908 w 1407169"/>
              <a:gd name="connsiteY1313" fmla="*/ 391272 h 1761649"/>
              <a:gd name="connsiteX1314" fmla="*/ 429054 w 1407169"/>
              <a:gd name="connsiteY1314" fmla="*/ 373418 h 1761649"/>
              <a:gd name="connsiteX1315" fmla="*/ 446908 w 1407169"/>
              <a:gd name="connsiteY1315" fmla="*/ 355564 h 1761649"/>
              <a:gd name="connsiteX1316" fmla="*/ 404759 w 1407169"/>
              <a:gd name="connsiteY1316" fmla="*/ 355564 h 1761649"/>
              <a:gd name="connsiteX1317" fmla="*/ 422613 w 1407169"/>
              <a:gd name="connsiteY1317" fmla="*/ 373418 h 1761649"/>
              <a:gd name="connsiteX1318" fmla="*/ 404759 w 1407169"/>
              <a:gd name="connsiteY1318" fmla="*/ 391272 h 1761649"/>
              <a:gd name="connsiteX1319" fmla="*/ 386905 w 1407169"/>
              <a:gd name="connsiteY1319" fmla="*/ 373418 h 1761649"/>
              <a:gd name="connsiteX1320" fmla="*/ 404759 w 1407169"/>
              <a:gd name="connsiteY1320" fmla="*/ 355564 h 1761649"/>
              <a:gd name="connsiteX1321" fmla="*/ 361530 w 1407169"/>
              <a:gd name="connsiteY1321" fmla="*/ 355564 h 1761649"/>
              <a:gd name="connsiteX1322" fmla="*/ 379384 w 1407169"/>
              <a:gd name="connsiteY1322" fmla="*/ 373418 h 1761649"/>
              <a:gd name="connsiteX1323" fmla="*/ 361530 w 1407169"/>
              <a:gd name="connsiteY1323" fmla="*/ 391272 h 1761649"/>
              <a:gd name="connsiteX1324" fmla="*/ 343676 w 1407169"/>
              <a:gd name="connsiteY1324" fmla="*/ 373418 h 1761649"/>
              <a:gd name="connsiteX1325" fmla="*/ 361530 w 1407169"/>
              <a:gd name="connsiteY1325" fmla="*/ 355564 h 1761649"/>
              <a:gd name="connsiteX1326" fmla="*/ 317220 w 1407169"/>
              <a:gd name="connsiteY1326" fmla="*/ 355564 h 1761649"/>
              <a:gd name="connsiteX1327" fmla="*/ 335074 w 1407169"/>
              <a:gd name="connsiteY1327" fmla="*/ 373418 h 1761649"/>
              <a:gd name="connsiteX1328" fmla="*/ 317220 w 1407169"/>
              <a:gd name="connsiteY1328" fmla="*/ 391272 h 1761649"/>
              <a:gd name="connsiteX1329" fmla="*/ 299366 w 1407169"/>
              <a:gd name="connsiteY1329" fmla="*/ 373418 h 1761649"/>
              <a:gd name="connsiteX1330" fmla="*/ 317220 w 1407169"/>
              <a:gd name="connsiteY1330" fmla="*/ 355564 h 1761649"/>
              <a:gd name="connsiteX1331" fmla="*/ 273990 w 1407169"/>
              <a:gd name="connsiteY1331" fmla="*/ 355564 h 1761649"/>
              <a:gd name="connsiteX1332" fmla="*/ 291844 w 1407169"/>
              <a:gd name="connsiteY1332" fmla="*/ 373418 h 1761649"/>
              <a:gd name="connsiteX1333" fmla="*/ 273990 w 1407169"/>
              <a:gd name="connsiteY1333" fmla="*/ 391272 h 1761649"/>
              <a:gd name="connsiteX1334" fmla="*/ 256136 w 1407169"/>
              <a:gd name="connsiteY1334" fmla="*/ 373418 h 1761649"/>
              <a:gd name="connsiteX1335" fmla="*/ 273990 w 1407169"/>
              <a:gd name="connsiteY1335" fmla="*/ 355564 h 1761649"/>
              <a:gd name="connsiteX1336" fmla="*/ 231841 w 1407169"/>
              <a:gd name="connsiteY1336" fmla="*/ 355564 h 1761649"/>
              <a:gd name="connsiteX1337" fmla="*/ 249695 w 1407169"/>
              <a:gd name="connsiteY1337" fmla="*/ 373418 h 1761649"/>
              <a:gd name="connsiteX1338" fmla="*/ 231841 w 1407169"/>
              <a:gd name="connsiteY1338" fmla="*/ 391272 h 1761649"/>
              <a:gd name="connsiteX1339" fmla="*/ 213987 w 1407169"/>
              <a:gd name="connsiteY1339" fmla="*/ 373418 h 1761649"/>
              <a:gd name="connsiteX1340" fmla="*/ 231841 w 1407169"/>
              <a:gd name="connsiteY1340" fmla="*/ 355564 h 1761649"/>
              <a:gd name="connsiteX1341" fmla="*/ 188611 w 1407169"/>
              <a:gd name="connsiteY1341" fmla="*/ 355564 h 1761649"/>
              <a:gd name="connsiteX1342" fmla="*/ 206465 w 1407169"/>
              <a:gd name="connsiteY1342" fmla="*/ 373418 h 1761649"/>
              <a:gd name="connsiteX1343" fmla="*/ 188611 w 1407169"/>
              <a:gd name="connsiteY1343" fmla="*/ 391272 h 1761649"/>
              <a:gd name="connsiteX1344" fmla="*/ 170757 w 1407169"/>
              <a:gd name="connsiteY1344" fmla="*/ 373418 h 1761649"/>
              <a:gd name="connsiteX1345" fmla="*/ 188611 w 1407169"/>
              <a:gd name="connsiteY1345" fmla="*/ 355564 h 1761649"/>
              <a:gd name="connsiteX1346" fmla="*/ 145382 w 1407169"/>
              <a:gd name="connsiteY1346" fmla="*/ 355564 h 1761649"/>
              <a:gd name="connsiteX1347" fmla="*/ 163236 w 1407169"/>
              <a:gd name="connsiteY1347" fmla="*/ 373418 h 1761649"/>
              <a:gd name="connsiteX1348" fmla="*/ 145382 w 1407169"/>
              <a:gd name="connsiteY1348" fmla="*/ 391272 h 1761649"/>
              <a:gd name="connsiteX1349" fmla="*/ 127528 w 1407169"/>
              <a:gd name="connsiteY1349" fmla="*/ 373418 h 1761649"/>
              <a:gd name="connsiteX1350" fmla="*/ 145382 w 1407169"/>
              <a:gd name="connsiteY1350" fmla="*/ 355564 h 1761649"/>
              <a:gd name="connsiteX1351" fmla="*/ 103233 w 1407169"/>
              <a:gd name="connsiteY1351" fmla="*/ 355564 h 1761649"/>
              <a:gd name="connsiteX1352" fmla="*/ 121087 w 1407169"/>
              <a:gd name="connsiteY1352" fmla="*/ 373418 h 1761649"/>
              <a:gd name="connsiteX1353" fmla="*/ 103233 w 1407169"/>
              <a:gd name="connsiteY1353" fmla="*/ 391272 h 1761649"/>
              <a:gd name="connsiteX1354" fmla="*/ 85379 w 1407169"/>
              <a:gd name="connsiteY1354" fmla="*/ 373418 h 1761649"/>
              <a:gd name="connsiteX1355" fmla="*/ 103233 w 1407169"/>
              <a:gd name="connsiteY1355" fmla="*/ 355564 h 1761649"/>
              <a:gd name="connsiteX1356" fmla="*/ 60003 w 1407169"/>
              <a:gd name="connsiteY1356" fmla="*/ 355564 h 1761649"/>
              <a:gd name="connsiteX1357" fmla="*/ 77857 w 1407169"/>
              <a:gd name="connsiteY1357" fmla="*/ 373418 h 1761649"/>
              <a:gd name="connsiteX1358" fmla="*/ 60003 w 1407169"/>
              <a:gd name="connsiteY1358" fmla="*/ 391272 h 1761649"/>
              <a:gd name="connsiteX1359" fmla="*/ 42149 w 1407169"/>
              <a:gd name="connsiteY1359" fmla="*/ 373418 h 1761649"/>
              <a:gd name="connsiteX1360" fmla="*/ 60003 w 1407169"/>
              <a:gd name="connsiteY1360" fmla="*/ 355564 h 1761649"/>
              <a:gd name="connsiteX1361" fmla="*/ 17854 w 1407169"/>
              <a:gd name="connsiteY1361" fmla="*/ 355564 h 1761649"/>
              <a:gd name="connsiteX1362" fmla="*/ 35708 w 1407169"/>
              <a:gd name="connsiteY1362" fmla="*/ 373418 h 1761649"/>
              <a:gd name="connsiteX1363" fmla="*/ 17854 w 1407169"/>
              <a:gd name="connsiteY1363" fmla="*/ 391272 h 1761649"/>
              <a:gd name="connsiteX1364" fmla="*/ 0 w 1407169"/>
              <a:gd name="connsiteY1364" fmla="*/ 373418 h 1761649"/>
              <a:gd name="connsiteX1365" fmla="*/ 17854 w 1407169"/>
              <a:gd name="connsiteY1365" fmla="*/ 355564 h 1761649"/>
              <a:gd name="connsiteX1366" fmla="*/ 1132098 w 1407169"/>
              <a:gd name="connsiteY1366" fmla="*/ 315576 h 1761649"/>
              <a:gd name="connsiteX1367" fmla="*/ 1149952 w 1407169"/>
              <a:gd name="connsiteY1367" fmla="*/ 333430 h 1761649"/>
              <a:gd name="connsiteX1368" fmla="*/ 1132098 w 1407169"/>
              <a:gd name="connsiteY1368" fmla="*/ 351284 h 1761649"/>
              <a:gd name="connsiteX1369" fmla="*/ 1114244 w 1407169"/>
              <a:gd name="connsiteY1369" fmla="*/ 333430 h 1761649"/>
              <a:gd name="connsiteX1370" fmla="*/ 1132098 w 1407169"/>
              <a:gd name="connsiteY1370" fmla="*/ 315576 h 1761649"/>
              <a:gd name="connsiteX1371" fmla="*/ 1089948 w 1407169"/>
              <a:gd name="connsiteY1371" fmla="*/ 315576 h 1761649"/>
              <a:gd name="connsiteX1372" fmla="*/ 1107802 w 1407169"/>
              <a:gd name="connsiteY1372" fmla="*/ 333430 h 1761649"/>
              <a:gd name="connsiteX1373" fmla="*/ 1089948 w 1407169"/>
              <a:gd name="connsiteY1373" fmla="*/ 351284 h 1761649"/>
              <a:gd name="connsiteX1374" fmla="*/ 1072094 w 1407169"/>
              <a:gd name="connsiteY1374" fmla="*/ 333430 h 1761649"/>
              <a:gd name="connsiteX1375" fmla="*/ 1089948 w 1407169"/>
              <a:gd name="connsiteY1375" fmla="*/ 315576 h 1761649"/>
              <a:gd name="connsiteX1376" fmla="*/ 917030 w 1407169"/>
              <a:gd name="connsiteY1376" fmla="*/ 315576 h 1761649"/>
              <a:gd name="connsiteX1377" fmla="*/ 934884 w 1407169"/>
              <a:gd name="connsiteY1377" fmla="*/ 333430 h 1761649"/>
              <a:gd name="connsiteX1378" fmla="*/ 917030 w 1407169"/>
              <a:gd name="connsiteY1378" fmla="*/ 351284 h 1761649"/>
              <a:gd name="connsiteX1379" fmla="*/ 899176 w 1407169"/>
              <a:gd name="connsiteY1379" fmla="*/ 333430 h 1761649"/>
              <a:gd name="connsiteX1380" fmla="*/ 917030 w 1407169"/>
              <a:gd name="connsiteY1380" fmla="*/ 315576 h 1761649"/>
              <a:gd name="connsiteX1381" fmla="*/ 875962 w 1407169"/>
              <a:gd name="connsiteY1381" fmla="*/ 315576 h 1761649"/>
              <a:gd name="connsiteX1382" fmla="*/ 893816 w 1407169"/>
              <a:gd name="connsiteY1382" fmla="*/ 333430 h 1761649"/>
              <a:gd name="connsiteX1383" fmla="*/ 875962 w 1407169"/>
              <a:gd name="connsiteY1383" fmla="*/ 351284 h 1761649"/>
              <a:gd name="connsiteX1384" fmla="*/ 858108 w 1407169"/>
              <a:gd name="connsiteY1384" fmla="*/ 333430 h 1761649"/>
              <a:gd name="connsiteX1385" fmla="*/ 875962 w 1407169"/>
              <a:gd name="connsiteY1385" fmla="*/ 315576 h 1761649"/>
              <a:gd name="connsiteX1386" fmla="*/ 745192 w 1407169"/>
              <a:gd name="connsiteY1386" fmla="*/ 315576 h 1761649"/>
              <a:gd name="connsiteX1387" fmla="*/ 763046 w 1407169"/>
              <a:gd name="connsiteY1387" fmla="*/ 333430 h 1761649"/>
              <a:gd name="connsiteX1388" fmla="*/ 745192 w 1407169"/>
              <a:gd name="connsiteY1388" fmla="*/ 351284 h 1761649"/>
              <a:gd name="connsiteX1389" fmla="*/ 727338 w 1407169"/>
              <a:gd name="connsiteY1389" fmla="*/ 333430 h 1761649"/>
              <a:gd name="connsiteX1390" fmla="*/ 745192 w 1407169"/>
              <a:gd name="connsiteY1390" fmla="*/ 315576 h 1761649"/>
              <a:gd name="connsiteX1391" fmla="*/ 703043 w 1407169"/>
              <a:gd name="connsiteY1391" fmla="*/ 315576 h 1761649"/>
              <a:gd name="connsiteX1392" fmla="*/ 720897 w 1407169"/>
              <a:gd name="connsiteY1392" fmla="*/ 333430 h 1761649"/>
              <a:gd name="connsiteX1393" fmla="*/ 703043 w 1407169"/>
              <a:gd name="connsiteY1393" fmla="*/ 351284 h 1761649"/>
              <a:gd name="connsiteX1394" fmla="*/ 685189 w 1407169"/>
              <a:gd name="connsiteY1394" fmla="*/ 333430 h 1761649"/>
              <a:gd name="connsiteX1395" fmla="*/ 703043 w 1407169"/>
              <a:gd name="connsiteY1395" fmla="*/ 315576 h 1761649"/>
              <a:gd name="connsiteX1396" fmla="*/ 659814 w 1407169"/>
              <a:gd name="connsiteY1396" fmla="*/ 315576 h 1761649"/>
              <a:gd name="connsiteX1397" fmla="*/ 677668 w 1407169"/>
              <a:gd name="connsiteY1397" fmla="*/ 333430 h 1761649"/>
              <a:gd name="connsiteX1398" fmla="*/ 659814 w 1407169"/>
              <a:gd name="connsiteY1398" fmla="*/ 351284 h 1761649"/>
              <a:gd name="connsiteX1399" fmla="*/ 641960 w 1407169"/>
              <a:gd name="connsiteY1399" fmla="*/ 333430 h 1761649"/>
              <a:gd name="connsiteX1400" fmla="*/ 659814 w 1407169"/>
              <a:gd name="connsiteY1400" fmla="*/ 315576 h 1761649"/>
              <a:gd name="connsiteX1401" fmla="*/ 617665 w 1407169"/>
              <a:gd name="connsiteY1401" fmla="*/ 315576 h 1761649"/>
              <a:gd name="connsiteX1402" fmla="*/ 635519 w 1407169"/>
              <a:gd name="connsiteY1402" fmla="*/ 333430 h 1761649"/>
              <a:gd name="connsiteX1403" fmla="*/ 617665 w 1407169"/>
              <a:gd name="connsiteY1403" fmla="*/ 351284 h 1761649"/>
              <a:gd name="connsiteX1404" fmla="*/ 599811 w 1407169"/>
              <a:gd name="connsiteY1404" fmla="*/ 333430 h 1761649"/>
              <a:gd name="connsiteX1405" fmla="*/ 617665 w 1407169"/>
              <a:gd name="connsiteY1405" fmla="*/ 315576 h 1761649"/>
              <a:gd name="connsiteX1406" fmla="*/ 575516 w 1407169"/>
              <a:gd name="connsiteY1406" fmla="*/ 315576 h 1761649"/>
              <a:gd name="connsiteX1407" fmla="*/ 593370 w 1407169"/>
              <a:gd name="connsiteY1407" fmla="*/ 333430 h 1761649"/>
              <a:gd name="connsiteX1408" fmla="*/ 575516 w 1407169"/>
              <a:gd name="connsiteY1408" fmla="*/ 351284 h 1761649"/>
              <a:gd name="connsiteX1409" fmla="*/ 557662 w 1407169"/>
              <a:gd name="connsiteY1409" fmla="*/ 333430 h 1761649"/>
              <a:gd name="connsiteX1410" fmla="*/ 575516 w 1407169"/>
              <a:gd name="connsiteY1410" fmla="*/ 315576 h 1761649"/>
              <a:gd name="connsiteX1411" fmla="*/ 532286 w 1407169"/>
              <a:gd name="connsiteY1411" fmla="*/ 315576 h 1761649"/>
              <a:gd name="connsiteX1412" fmla="*/ 550140 w 1407169"/>
              <a:gd name="connsiteY1412" fmla="*/ 333430 h 1761649"/>
              <a:gd name="connsiteX1413" fmla="*/ 532286 w 1407169"/>
              <a:gd name="connsiteY1413" fmla="*/ 351284 h 1761649"/>
              <a:gd name="connsiteX1414" fmla="*/ 514432 w 1407169"/>
              <a:gd name="connsiteY1414" fmla="*/ 333430 h 1761649"/>
              <a:gd name="connsiteX1415" fmla="*/ 532286 w 1407169"/>
              <a:gd name="connsiteY1415" fmla="*/ 315576 h 1761649"/>
              <a:gd name="connsiteX1416" fmla="*/ 490137 w 1407169"/>
              <a:gd name="connsiteY1416" fmla="*/ 315576 h 1761649"/>
              <a:gd name="connsiteX1417" fmla="*/ 507991 w 1407169"/>
              <a:gd name="connsiteY1417" fmla="*/ 333430 h 1761649"/>
              <a:gd name="connsiteX1418" fmla="*/ 490137 w 1407169"/>
              <a:gd name="connsiteY1418" fmla="*/ 351284 h 1761649"/>
              <a:gd name="connsiteX1419" fmla="*/ 472283 w 1407169"/>
              <a:gd name="connsiteY1419" fmla="*/ 333430 h 1761649"/>
              <a:gd name="connsiteX1420" fmla="*/ 490137 w 1407169"/>
              <a:gd name="connsiteY1420" fmla="*/ 315576 h 1761649"/>
              <a:gd name="connsiteX1421" fmla="*/ 446908 w 1407169"/>
              <a:gd name="connsiteY1421" fmla="*/ 315576 h 1761649"/>
              <a:gd name="connsiteX1422" fmla="*/ 464762 w 1407169"/>
              <a:gd name="connsiteY1422" fmla="*/ 333430 h 1761649"/>
              <a:gd name="connsiteX1423" fmla="*/ 446908 w 1407169"/>
              <a:gd name="connsiteY1423" fmla="*/ 351284 h 1761649"/>
              <a:gd name="connsiteX1424" fmla="*/ 429054 w 1407169"/>
              <a:gd name="connsiteY1424" fmla="*/ 333430 h 1761649"/>
              <a:gd name="connsiteX1425" fmla="*/ 446908 w 1407169"/>
              <a:gd name="connsiteY1425" fmla="*/ 315576 h 1761649"/>
              <a:gd name="connsiteX1426" fmla="*/ 404759 w 1407169"/>
              <a:gd name="connsiteY1426" fmla="*/ 315576 h 1761649"/>
              <a:gd name="connsiteX1427" fmla="*/ 422613 w 1407169"/>
              <a:gd name="connsiteY1427" fmla="*/ 333430 h 1761649"/>
              <a:gd name="connsiteX1428" fmla="*/ 404759 w 1407169"/>
              <a:gd name="connsiteY1428" fmla="*/ 351284 h 1761649"/>
              <a:gd name="connsiteX1429" fmla="*/ 386905 w 1407169"/>
              <a:gd name="connsiteY1429" fmla="*/ 333430 h 1761649"/>
              <a:gd name="connsiteX1430" fmla="*/ 404759 w 1407169"/>
              <a:gd name="connsiteY1430" fmla="*/ 315576 h 1761649"/>
              <a:gd name="connsiteX1431" fmla="*/ 361529 w 1407169"/>
              <a:gd name="connsiteY1431" fmla="*/ 315576 h 1761649"/>
              <a:gd name="connsiteX1432" fmla="*/ 379383 w 1407169"/>
              <a:gd name="connsiteY1432" fmla="*/ 333430 h 1761649"/>
              <a:gd name="connsiteX1433" fmla="*/ 361529 w 1407169"/>
              <a:gd name="connsiteY1433" fmla="*/ 351284 h 1761649"/>
              <a:gd name="connsiteX1434" fmla="*/ 343675 w 1407169"/>
              <a:gd name="connsiteY1434" fmla="*/ 333430 h 1761649"/>
              <a:gd name="connsiteX1435" fmla="*/ 361529 w 1407169"/>
              <a:gd name="connsiteY1435" fmla="*/ 315576 h 1761649"/>
              <a:gd name="connsiteX1436" fmla="*/ 317220 w 1407169"/>
              <a:gd name="connsiteY1436" fmla="*/ 315576 h 1761649"/>
              <a:gd name="connsiteX1437" fmla="*/ 335074 w 1407169"/>
              <a:gd name="connsiteY1437" fmla="*/ 333430 h 1761649"/>
              <a:gd name="connsiteX1438" fmla="*/ 317220 w 1407169"/>
              <a:gd name="connsiteY1438" fmla="*/ 351284 h 1761649"/>
              <a:gd name="connsiteX1439" fmla="*/ 299366 w 1407169"/>
              <a:gd name="connsiteY1439" fmla="*/ 333430 h 1761649"/>
              <a:gd name="connsiteX1440" fmla="*/ 317220 w 1407169"/>
              <a:gd name="connsiteY1440" fmla="*/ 315576 h 1761649"/>
              <a:gd name="connsiteX1441" fmla="*/ 273989 w 1407169"/>
              <a:gd name="connsiteY1441" fmla="*/ 315576 h 1761649"/>
              <a:gd name="connsiteX1442" fmla="*/ 291843 w 1407169"/>
              <a:gd name="connsiteY1442" fmla="*/ 333430 h 1761649"/>
              <a:gd name="connsiteX1443" fmla="*/ 273989 w 1407169"/>
              <a:gd name="connsiteY1443" fmla="*/ 351284 h 1761649"/>
              <a:gd name="connsiteX1444" fmla="*/ 256135 w 1407169"/>
              <a:gd name="connsiteY1444" fmla="*/ 333430 h 1761649"/>
              <a:gd name="connsiteX1445" fmla="*/ 273989 w 1407169"/>
              <a:gd name="connsiteY1445" fmla="*/ 315576 h 1761649"/>
              <a:gd name="connsiteX1446" fmla="*/ 231841 w 1407169"/>
              <a:gd name="connsiteY1446" fmla="*/ 315576 h 1761649"/>
              <a:gd name="connsiteX1447" fmla="*/ 249695 w 1407169"/>
              <a:gd name="connsiteY1447" fmla="*/ 333430 h 1761649"/>
              <a:gd name="connsiteX1448" fmla="*/ 231841 w 1407169"/>
              <a:gd name="connsiteY1448" fmla="*/ 351284 h 1761649"/>
              <a:gd name="connsiteX1449" fmla="*/ 213987 w 1407169"/>
              <a:gd name="connsiteY1449" fmla="*/ 333430 h 1761649"/>
              <a:gd name="connsiteX1450" fmla="*/ 231841 w 1407169"/>
              <a:gd name="connsiteY1450" fmla="*/ 315576 h 1761649"/>
              <a:gd name="connsiteX1451" fmla="*/ 188611 w 1407169"/>
              <a:gd name="connsiteY1451" fmla="*/ 315576 h 1761649"/>
              <a:gd name="connsiteX1452" fmla="*/ 206465 w 1407169"/>
              <a:gd name="connsiteY1452" fmla="*/ 333430 h 1761649"/>
              <a:gd name="connsiteX1453" fmla="*/ 188611 w 1407169"/>
              <a:gd name="connsiteY1453" fmla="*/ 351284 h 1761649"/>
              <a:gd name="connsiteX1454" fmla="*/ 170757 w 1407169"/>
              <a:gd name="connsiteY1454" fmla="*/ 333430 h 1761649"/>
              <a:gd name="connsiteX1455" fmla="*/ 188611 w 1407169"/>
              <a:gd name="connsiteY1455" fmla="*/ 315576 h 1761649"/>
              <a:gd name="connsiteX1456" fmla="*/ 145381 w 1407169"/>
              <a:gd name="connsiteY1456" fmla="*/ 315576 h 1761649"/>
              <a:gd name="connsiteX1457" fmla="*/ 163235 w 1407169"/>
              <a:gd name="connsiteY1457" fmla="*/ 333430 h 1761649"/>
              <a:gd name="connsiteX1458" fmla="*/ 145381 w 1407169"/>
              <a:gd name="connsiteY1458" fmla="*/ 351284 h 1761649"/>
              <a:gd name="connsiteX1459" fmla="*/ 127527 w 1407169"/>
              <a:gd name="connsiteY1459" fmla="*/ 333430 h 1761649"/>
              <a:gd name="connsiteX1460" fmla="*/ 145381 w 1407169"/>
              <a:gd name="connsiteY1460" fmla="*/ 315576 h 1761649"/>
              <a:gd name="connsiteX1461" fmla="*/ 103233 w 1407169"/>
              <a:gd name="connsiteY1461" fmla="*/ 315576 h 1761649"/>
              <a:gd name="connsiteX1462" fmla="*/ 121087 w 1407169"/>
              <a:gd name="connsiteY1462" fmla="*/ 333430 h 1761649"/>
              <a:gd name="connsiteX1463" fmla="*/ 103233 w 1407169"/>
              <a:gd name="connsiteY1463" fmla="*/ 351284 h 1761649"/>
              <a:gd name="connsiteX1464" fmla="*/ 85379 w 1407169"/>
              <a:gd name="connsiteY1464" fmla="*/ 333430 h 1761649"/>
              <a:gd name="connsiteX1465" fmla="*/ 103233 w 1407169"/>
              <a:gd name="connsiteY1465" fmla="*/ 315576 h 1761649"/>
              <a:gd name="connsiteX1466" fmla="*/ 60003 w 1407169"/>
              <a:gd name="connsiteY1466" fmla="*/ 315576 h 1761649"/>
              <a:gd name="connsiteX1467" fmla="*/ 77857 w 1407169"/>
              <a:gd name="connsiteY1467" fmla="*/ 333430 h 1761649"/>
              <a:gd name="connsiteX1468" fmla="*/ 60003 w 1407169"/>
              <a:gd name="connsiteY1468" fmla="*/ 351284 h 1761649"/>
              <a:gd name="connsiteX1469" fmla="*/ 42149 w 1407169"/>
              <a:gd name="connsiteY1469" fmla="*/ 333430 h 1761649"/>
              <a:gd name="connsiteX1470" fmla="*/ 60003 w 1407169"/>
              <a:gd name="connsiteY1470" fmla="*/ 315576 h 1761649"/>
              <a:gd name="connsiteX1471" fmla="*/ 17854 w 1407169"/>
              <a:gd name="connsiteY1471" fmla="*/ 315576 h 1761649"/>
              <a:gd name="connsiteX1472" fmla="*/ 35708 w 1407169"/>
              <a:gd name="connsiteY1472" fmla="*/ 333430 h 1761649"/>
              <a:gd name="connsiteX1473" fmla="*/ 17854 w 1407169"/>
              <a:gd name="connsiteY1473" fmla="*/ 351284 h 1761649"/>
              <a:gd name="connsiteX1474" fmla="*/ 0 w 1407169"/>
              <a:gd name="connsiteY1474" fmla="*/ 333430 h 1761649"/>
              <a:gd name="connsiteX1475" fmla="*/ 17854 w 1407169"/>
              <a:gd name="connsiteY1475" fmla="*/ 315576 h 1761649"/>
              <a:gd name="connsiteX1476" fmla="*/ 1175327 w 1407169"/>
              <a:gd name="connsiteY1476" fmla="*/ 276670 h 1761649"/>
              <a:gd name="connsiteX1477" fmla="*/ 1193181 w 1407169"/>
              <a:gd name="connsiteY1477" fmla="*/ 294524 h 1761649"/>
              <a:gd name="connsiteX1478" fmla="*/ 1175327 w 1407169"/>
              <a:gd name="connsiteY1478" fmla="*/ 312378 h 1761649"/>
              <a:gd name="connsiteX1479" fmla="*/ 1157473 w 1407169"/>
              <a:gd name="connsiteY1479" fmla="*/ 294524 h 1761649"/>
              <a:gd name="connsiteX1480" fmla="*/ 1175327 w 1407169"/>
              <a:gd name="connsiteY1480" fmla="*/ 276670 h 1761649"/>
              <a:gd name="connsiteX1481" fmla="*/ 1132098 w 1407169"/>
              <a:gd name="connsiteY1481" fmla="*/ 276670 h 1761649"/>
              <a:gd name="connsiteX1482" fmla="*/ 1149952 w 1407169"/>
              <a:gd name="connsiteY1482" fmla="*/ 294524 h 1761649"/>
              <a:gd name="connsiteX1483" fmla="*/ 1132098 w 1407169"/>
              <a:gd name="connsiteY1483" fmla="*/ 312378 h 1761649"/>
              <a:gd name="connsiteX1484" fmla="*/ 1114244 w 1407169"/>
              <a:gd name="connsiteY1484" fmla="*/ 294524 h 1761649"/>
              <a:gd name="connsiteX1485" fmla="*/ 1132098 w 1407169"/>
              <a:gd name="connsiteY1485" fmla="*/ 276670 h 1761649"/>
              <a:gd name="connsiteX1486" fmla="*/ 1089948 w 1407169"/>
              <a:gd name="connsiteY1486" fmla="*/ 276670 h 1761649"/>
              <a:gd name="connsiteX1487" fmla="*/ 1107802 w 1407169"/>
              <a:gd name="connsiteY1487" fmla="*/ 294524 h 1761649"/>
              <a:gd name="connsiteX1488" fmla="*/ 1089948 w 1407169"/>
              <a:gd name="connsiteY1488" fmla="*/ 312378 h 1761649"/>
              <a:gd name="connsiteX1489" fmla="*/ 1072094 w 1407169"/>
              <a:gd name="connsiteY1489" fmla="*/ 294524 h 1761649"/>
              <a:gd name="connsiteX1490" fmla="*/ 1089948 w 1407169"/>
              <a:gd name="connsiteY1490" fmla="*/ 276670 h 1761649"/>
              <a:gd name="connsiteX1491" fmla="*/ 917030 w 1407169"/>
              <a:gd name="connsiteY1491" fmla="*/ 276670 h 1761649"/>
              <a:gd name="connsiteX1492" fmla="*/ 934884 w 1407169"/>
              <a:gd name="connsiteY1492" fmla="*/ 294524 h 1761649"/>
              <a:gd name="connsiteX1493" fmla="*/ 917030 w 1407169"/>
              <a:gd name="connsiteY1493" fmla="*/ 312378 h 1761649"/>
              <a:gd name="connsiteX1494" fmla="*/ 899176 w 1407169"/>
              <a:gd name="connsiteY1494" fmla="*/ 294524 h 1761649"/>
              <a:gd name="connsiteX1495" fmla="*/ 917030 w 1407169"/>
              <a:gd name="connsiteY1495" fmla="*/ 276670 h 1761649"/>
              <a:gd name="connsiteX1496" fmla="*/ 875962 w 1407169"/>
              <a:gd name="connsiteY1496" fmla="*/ 276670 h 1761649"/>
              <a:gd name="connsiteX1497" fmla="*/ 893816 w 1407169"/>
              <a:gd name="connsiteY1497" fmla="*/ 294524 h 1761649"/>
              <a:gd name="connsiteX1498" fmla="*/ 875962 w 1407169"/>
              <a:gd name="connsiteY1498" fmla="*/ 312378 h 1761649"/>
              <a:gd name="connsiteX1499" fmla="*/ 858108 w 1407169"/>
              <a:gd name="connsiteY1499" fmla="*/ 294524 h 1761649"/>
              <a:gd name="connsiteX1500" fmla="*/ 875962 w 1407169"/>
              <a:gd name="connsiteY1500" fmla="*/ 276670 h 1761649"/>
              <a:gd name="connsiteX1501" fmla="*/ 831652 w 1407169"/>
              <a:gd name="connsiteY1501" fmla="*/ 276670 h 1761649"/>
              <a:gd name="connsiteX1502" fmla="*/ 849506 w 1407169"/>
              <a:gd name="connsiteY1502" fmla="*/ 294524 h 1761649"/>
              <a:gd name="connsiteX1503" fmla="*/ 831652 w 1407169"/>
              <a:gd name="connsiteY1503" fmla="*/ 312378 h 1761649"/>
              <a:gd name="connsiteX1504" fmla="*/ 813798 w 1407169"/>
              <a:gd name="connsiteY1504" fmla="*/ 294524 h 1761649"/>
              <a:gd name="connsiteX1505" fmla="*/ 831652 w 1407169"/>
              <a:gd name="connsiteY1505" fmla="*/ 276670 h 1761649"/>
              <a:gd name="connsiteX1506" fmla="*/ 745192 w 1407169"/>
              <a:gd name="connsiteY1506" fmla="*/ 276670 h 1761649"/>
              <a:gd name="connsiteX1507" fmla="*/ 763046 w 1407169"/>
              <a:gd name="connsiteY1507" fmla="*/ 294524 h 1761649"/>
              <a:gd name="connsiteX1508" fmla="*/ 745192 w 1407169"/>
              <a:gd name="connsiteY1508" fmla="*/ 312378 h 1761649"/>
              <a:gd name="connsiteX1509" fmla="*/ 727338 w 1407169"/>
              <a:gd name="connsiteY1509" fmla="*/ 294524 h 1761649"/>
              <a:gd name="connsiteX1510" fmla="*/ 745192 w 1407169"/>
              <a:gd name="connsiteY1510" fmla="*/ 276670 h 1761649"/>
              <a:gd name="connsiteX1511" fmla="*/ 703044 w 1407169"/>
              <a:gd name="connsiteY1511" fmla="*/ 276670 h 1761649"/>
              <a:gd name="connsiteX1512" fmla="*/ 720898 w 1407169"/>
              <a:gd name="connsiteY1512" fmla="*/ 294524 h 1761649"/>
              <a:gd name="connsiteX1513" fmla="*/ 703044 w 1407169"/>
              <a:gd name="connsiteY1513" fmla="*/ 312378 h 1761649"/>
              <a:gd name="connsiteX1514" fmla="*/ 685190 w 1407169"/>
              <a:gd name="connsiteY1514" fmla="*/ 294524 h 1761649"/>
              <a:gd name="connsiteX1515" fmla="*/ 703044 w 1407169"/>
              <a:gd name="connsiteY1515" fmla="*/ 276670 h 1761649"/>
              <a:gd name="connsiteX1516" fmla="*/ 659815 w 1407169"/>
              <a:gd name="connsiteY1516" fmla="*/ 276670 h 1761649"/>
              <a:gd name="connsiteX1517" fmla="*/ 677669 w 1407169"/>
              <a:gd name="connsiteY1517" fmla="*/ 294524 h 1761649"/>
              <a:gd name="connsiteX1518" fmla="*/ 659815 w 1407169"/>
              <a:gd name="connsiteY1518" fmla="*/ 312378 h 1761649"/>
              <a:gd name="connsiteX1519" fmla="*/ 641961 w 1407169"/>
              <a:gd name="connsiteY1519" fmla="*/ 294524 h 1761649"/>
              <a:gd name="connsiteX1520" fmla="*/ 659815 w 1407169"/>
              <a:gd name="connsiteY1520" fmla="*/ 276670 h 1761649"/>
              <a:gd name="connsiteX1521" fmla="*/ 617665 w 1407169"/>
              <a:gd name="connsiteY1521" fmla="*/ 276670 h 1761649"/>
              <a:gd name="connsiteX1522" fmla="*/ 635519 w 1407169"/>
              <a:gd name="connsiteY1522" fmla="*/ 294524 h 1761649"/>
              <a:gd name="connsiteX1523" fmla="*/ 617665 w 1407169"/>
              <a:gd name="connsiteY1523" fmla="*/ 312378 h 1761649"/>
              <a:gd name="connsiteX1524" fmla="*/ 599811 w 1407169"/>
              <a:gd name="connsiteY1524" fmla="*/ 294524 h 1761649"/>
              <a:gd name="connsiteX1525" fmla="*/ 617665 w 1407169"/>
              <a:gd name="connsiteY1525" fmla="*/ 276670 h 1761649"/>
              <a:gd name="connsiteX1526" fmla="*/ 575516 w 1407169"/>
              <a:gd name="connsiteY1526" fmla="*/ 276670 h 1761649"/>
              <a:gd name="connsiteX1527" fmla="*/ 593370 w 1407169"/>
              <a:gd name="connsiteY1527" fmla="*/ 294524 h 1761649"/>
              <a:gd name="connsiteX1528" fmla="*/ 575516 w 1407169"/>
              <a:gd name="connsiteY1528" fmla="*/ 312378 h 1761649"/>
              <a:gd name="connsiteX1529" fmla="*/ 557662 w 1407169"/>
              <a:gd name="connsiteY1529" fmla="*/ 294524 h 1761649"/>
              <a:gd name="connsiteX1530" fmla="*/ 575516 w 1407169"/>
              <a:gd name="connsiteY1530" fmla="*/ 276670 h 1761649"/>
              <a:gd name="connsiteX1531" fmla="*/ 532287 w 1407169"/>
              <a:gd name="connsiteY1531" fmla="*/ 276670 h 1761649"/>
              <a:gd name="connsiteX1532" fmla="*/ 550141 w 1407169"/>
              <a:gd name="connsiteY1532" fmla="*/ 294524 h 1761649"/>
              <a:gd name="connsiteX1533" fmla="*/ 532287 w 1407169"/>
              <a:gd name="connsiteY1533" fmla="*/ 312378 h 1761649"/>
              <a:gd name="connsiteX1534" fmla="*/ 514433 w 1407169"/>
              <a:gd name="connsiteY1534" fmla="*/ 294524 h 1761649"/>
              <a:gd name="connsiteX1535" fmla="*/ 532287 w 1407169"/>
              <a:gd name="connsiteY1535" fmla="*/ 276670 h 1761649"/>
              <a:gd name="connsiteX1536" fmla="*/ 490138 w 1407169"/>
              <a:gd name="connsiteY1536" fmla="*/ 276670 h 1761649"/>
              <a:gd name="connsiteX1537" fmla="*/ 507992 w 1407169"/>
              <a:gd name="connsiteY1537" fmla="*/ 294524 h 1761649"/>
              <a:gd name="connsiteX1538" fmla="*/ 490138 w 1407169"/>
              <a:gd name="connsiteY1538" fmla="*/ 312378 h 1761649"/>
              <a:gd name="connsiteX1539" fmla="*/ 472284 w 1407169"/>
              <a:gd name="connsiteY1539" fmla="*/ 294524 h 1761649"/>
              <a:gd name="connsiteX1540" fmla="*/ 490138 w 1407169"/>
              <a:gd name="connsiteY1540" fmla="*/ 276670 h 1761649"/>
              <a:gd name="connsiteX1541" fmla="*/ 446908 w 1407169"/>
              <a:gd name="connsiteY1541" fmla="*/ 276670 h 1761649"/>
              <a:gd name="connsiteX1542" fmla="*/ 464762 w 1407169"/>
              <a:gd name="connsiteY1542" fmla="*/ 294524 h 1761649"/>
              <a:gd name="connsiteX1543" fmla="*/ 446908 w 1407169"/>
              <a:gd name="connsiteY1543" fmla="*/ 312378 h 1761649"/>
              <a:gd name="connsiteX1544" fmla="*/ 429054 w 1407169"/>
              <a:gd name="connsiteY1544" fmla="*/ 294524 h 1761649"/>
              <a:gd name="connsiteX1545" fmla="*/ 446908 w 1407169"/>
              <a:gd name="connsiteY1545" fmla="*/ 276670 h 1761649"/>
              <a:gd name="connsiteX1546" fmla="*/ 404759 w 1407169"/>
              <a:gd name="connsiteY1546" fmla="*/ 276670 h 1761649"/>
              <a:gd name="connsiteX1547" fmla="*/ 422613 w 1407169"/>
              <a:gd name="connsiteY1547" fmla="*/ 294524 h 1761649"/>
              <a:gd name="connsiteX1548" fmla="*/ 404759 w 1407169"/>
              <a:gd name="connsiteY1548" fmla="*/ 312378 h 1761649"/>
              <a:gd name="connsiteX1549" fmla="*/ 386905 w 1407169"/>
              <a:gd name="connsiteY1549" fmla="*/ 294524 h 1761649"/>
              <a:gd name="connsiteX1550" fmla="*/ 404759 w 1407169"/>
              <a:gd name="connsiteY1550" fmla="*/ 276670 h 1761649"/>
              <a:gd name="connsiteX1551" fmla="*/ 361530 w 1407169"/>
              <a:gd name="connsiteY1551" fmla="*/ 276670 h 1761649"/>
              <a:gd name="connsiteX1552" fmla="*/ 379384 w 1407169"/>
              <a:gd name="connsiteY1552" fmla="*/ 294524 h 1761649"/>
              <a:gd name="connsiteX1553" fmla="*/ 361530 w 1407169"/>
              <a:gd name="connsiteY1553" fmla="*/ 312378 h 1761649"/>
              <a:gd name="connsiteX1554" fmla="*/ 343676 w 1407169"/>
              <a:gd name="connsiteY1554" fmla="*/ 294524 h 1761649"/>
              <a:gd name="connsiteX1555" fmla="*/ 361530 w 1407169"/>
              <a:gd name="connsiteY1555" fmla="*/ 276670 h 1761649"/>
              <a:gd name="connsiteX1556" fmla="*/ 317220 w 1407169"/>
              <a:gd name="connsiteY1556" fmla="*/ 276670 h 1761649"/>
              <a:gd name="connsiteX1557" fmla="*/ 335074 w 1407169"/>
              <a:gd name="connsiteY1557" fmla="*/ 294524 h 1761649"/>
              <a:gd name="connsiteX1558" fmla="*/ 317220 w 1407169"/>
              <a:gd name="connsiteY1558" fmla="*/ 312378 h 1761649"/>
              <a:gd name="connsiteX1559" fmla="*/ 299366 w 1407169"/>
              <a:gd name="connsiteY1559" fmla="*/ 294524 h 1761649"/>
              <a:gd name="connsiteX1560" fmla="*/ 317220 w 1407169"/>
              <a:gd name="connsiteY1560" fmla="*/ 276670 h 1761649"/>
              <a:gd name="connsiteX1561" fmla="*/ 273990 w 1407169"/>
              <a:gd name="connsiteY1561" fmla="*/ 276670 h 1761649"/>
              <a:gd name="connsiteX1562" fmla="*/ 291844 w 1407169"/>
              <a:gd name="connsiteY1562" fmla="*/ 294524 h 1761649"/>
              <a:gd name="connsiteX1563" fmla="*/ 273990 w 1407169"/>
              <a:gd name="connsiteY1563" fmla="*/ 312378 h 1761649"/>
              <a:gd name="connsiteX1564" fmla="*/ 256136 w 1407169"/>
              <a:gd name="connsiteY1564" fmla="*/ 294524 h 1761649"/>
              <a:gd name="connsiteX1565" fmla="*/ 273990 w 1407169"/>
              <a:gd name="connsiteY1565" fmla="*/ 276670 h 1761649"/>
              <a:gd name="connsiteX1566" fmla="*/ 231841 w 1407169"/>
              <a:gd name="connsiteY1566" fmla="*/ 276670 h 1761649"/>
              <a:gd name="connsiteX1567" fmla="*/ 249695 w 1407169"/>
              <a:gd name="connsiteY1567" fmla="*/ 294524 h 1761649"/>
              <a:gd name="connsiteX1568" fmla="*/ 231841 w 1407169"/>
              <a:gd name="connsiteY1568" fmla="*/ 312378 h 1761649"/>
              <a:gd name="connsiteX1569" fmla="*/ 213987 w 1407169"/>
              <a:gd name="connsiteY1569" fmla="*/ 294524 h 1761649"/>
              <a:gd name="connsiteX1570" fmla="*/ 231841 w 1407169"/>
              <a:gd name="connsiteY1570" fmla="*/ 276670 h 1761649"/>
              <a:gd name="connsiteX1571" fmla="*/ 188611 w 1407169"/>
              <a:gd name="connsiteY1571" fmla="*/ 276670 h 1761649"/>
              <a:gd name="connsiteX1572" fmla="*/ 206465 w 1407169"/>
              <a:gd name="connsiteY1572" fmla="*/ 294524 h 1761649"/>
              <a:gd name="connsiteX1573" fmla="*/ 188611 w 1407169"/>
              <a:gd name="connsiteY1573" fmla="*/ 312378 h 1761649"/>
              <a:gd name="connsiteX1574" fmla="*/ 170757 w 1407169"/>
              <a:gd name="connsiteY1574" fmla="*/ 294524 h 1761649"/>
              <a:gd name="connsiteX1575" fmla="*/ 188611 w 1407169"/>
              <a:gd name="connsiteY1575" fmla="*/ 276670 h 1761649"/>
              <a:gd name="connsiteX1576" fmla="*/ 145381 w 1407169"/>
              <a:gd name="connsiteY1576" fmla="*/ 276669 h 1761649"/>
              <a:gd name="connsiteX1577" fmla="*/ 163235 w 1407169"/>
              <a:gd name="connsiteY1577" fmla="*/ 294523 h 1761649"/>
              <a:gd name="connsiteX1578" fmla="*/ 145381 w 1407169"/>
              <a:gd name="connsiteY1578" fmla="*/ 312377 h 1761649"/>
              <a:gd name="connsiteX1579" fmla="*/ 127527 w 1407169"/>
              <a:gd name="connsiteY1579" fmla="*/ 294523 h 1761649"/>
              <a:gd name="connsiteX1580" fmla="*/ 145381 w 1407169"/>
              <a:gd name="connsiteY1580" fmla="*/ 276669 h 1761649"/>
              <a:gd name="connsiteX1581" fmla="*/ 103233 w 1407169"/>
              <a:gd name="connsiteY1581" fmla="*/ 276669 h 1761649"/>
              <a:gd name="connsiteX1582" fmla="*/ 121087 w 1407169"/>
              <a:gd name="connsiteY1582" fmla="*/ 294523 h 1761649"/>
              <a:gd name="connsiteX1583" fmla="*/ 103233 w 1407169"/>
              <a:gd name="connsiteY1583" fmla="*/ 312377 h 1761649"/>
              <a:gd name="connsiteX1584" fmla="*/ 85379 w 1407169"/>
              <a:gd name="connsiteY1584" fmla="*/ 294523 h 1761649"/>
              <a:gd name="connsiteX1585" fmla="*/ 103233 w 1407169"/>
              <a:gd name="connsiteY1585" fmla="*/ 276669 h 1761649"/>
              <a:gd name="connsiteX1586" fmla="*/ 60003 w 1407169"/>
              <a:gd name="connsiteY1586" fmla="*/ 276669 h 1761649"/>
              <a:gd name="connsiteX1587" fmla="*/ 77857 w 1407169"/>
              <a:gd name="connsiteY1587" fmla="*/ 294523 h 1761649"/>
              <a:gd name="connsiteX1588" fmla="*/ 60003 w 1407169"/>
              <a:gd name="connsiteY1588" fmla="*/ 312377 h 1761649"/>
              <a:gd name="connsiteX1589" fmla="*/ 42149 w 1407169"/>
              <a:gd name="connsiteY1589" fmla="*/ 294523 h 1761649"/>
              <a:gd name="connsiteX1590" fmla="*/ 60003 w 1407169"/>
              <a:gd name="connsiteY1590" fmla="*/ 276669 h 1761649"/>
              <a:gd name="connsiteX1591" fmla="*/ 1260706 w 1407169"/>
              <a:gd name="connsiteY1591" fmla="*/ 234521 h 1761649"/>
              <a:gd name="connsiteX1592" fmla="*/ 1278560 w 1407169"/>
              <a:gd name="connsiteY1592" fmla="*/ 252375 h 1761649"/>
              <a:gd name="connsiteX1593" fmla="*/ 1260706 w 1407169"/>
              <a:gd name="connsiteY1593" fmla="*/ 270229 h 1761649"/>
              <a:gd name="connsiteX1594" fmla="*/ 1242852 w 1407169"/>
              <a:gd name="connsiteY1594" fmla="*/ 252375 h 1761649"/>
              <a:gd name="connsiteX1595" fmla="*/ 1260706 w 1407169"/>
              <a:gd name="connsiteY1595" fmla="*/ 234521 h 1761649"/>
              <a:gd name="connsiteX1596" fmla="*/ 1217477 w 1407169"/>
              <a:gd name="connsiteY1596" fmla="*/ 234521 h 1761649"/>
              <a:gd name="connsiteX1597" fmla="*/ 1235331 w 1407169"/>
              <a:gd name="connsiteY1597" fmla="*/ 252375 h 1761649"/>
              <a:gd name="connsiteX1598" fmla="*/ 1217477 w 1407169"/>
              <a:gd name="connsiteY1598" fmla="*/ 270229 h 1761649"/>
              <a:gd name="connsiteX1599" fmla="*/ 1199623 w 1407169"/>
              <a:gd name="connsiteY1599" fmla="*/ 252375 h 1761649"/>
              <a:gd name="connsiteX1600" fmla="*/ 1217477 w 1407169"/>
              <a:gd name="connsiteY1600" fmla="*/ 234521 h 1761649"/>
              <a:gd name="connsiteX1601" fmla="*/ 1175328 w 1407169"/>
              <a:gd name="connsiteY1601" fmla="*/ 234521 h 1761649"/>
              <a:gd name="connsiteX1602" fmla="*/ 1193182 w 1407169"/>
              <a:gd name="connsiteY1602" fmla="*/ 252375 h 1761649"/>
              <a:gd name="connsiteX1603" fmla="*/ 1175328 w 1407169"/>
              <a:gd name="connsiteY1603" fmla="*/ 270229 h 1761649"/>
              <a:gd name="connsiteX1604" fmla="*/ 1157474 w 1407169"/>
              <a:gd name="connsiteY1604" fmla="*/ 252375 h 1761649"/>
              <a:gd name="connsiteX1605" fmla="*/ 1175328 w 1407169"/>
              <a:gd name="connsiteY1605" fmla="*/ 234521 h 1761649"/>
              <a:gd name="connsiteX1606" fmla="*/ 1132098 w 1407169"/>
              <a:gd name="connsiteY1606" fmla="*/ 234521 h 1761649"/>
              <a:gd name="connsiteX1607" fmla="*/ 1149952 w 1407169"/>
              <a:gd name="connsiteY1607" fmla="*/ 252375 h 1761649"/>
              <a:gd name="connsiteX1608" fmla="*/ 1132098 w 1407169"/>
              <a:gd name="connsiteY1608" fmla="*/ 270229 h 1761649"/>
              <a:gd name="connsiteX1609" fmla="*/ 1114244 w 1407169"/>
              <a:gd name="connsiteY1609" fmla="*/ 252375 h 1761649"/>
              <a:gd name="connsiteX1610" fmla="*/ 1132098 w 1407169"/>
              <a:gd name="connsiteY1610" fmla="*/ 234521 h 1761649"/>
              <a:gd name="connsiteX1611" fmla="*/ 1089949 w 1407169"/>
              <a:gd name="connsiteY1611" fmla="*/ 234521 h 1761649"/>
              <a:gd name="connsiteX1612" fmla="*/ 1107803 w 1407169"/>
              <a:gd name="connsiteY1612" fmla="*/ 252375 h 1761649"/>
              <a:gd name="connsiteX1613" fmla="*/ 1089949 w 1407169"/>
              <a:gd name="connsiteY1613" fmla="*/ 270229 h 1761649"/>
              <a:gd name="connsiteX1614" fmla="*/ 1072095 w 1407169"/>
              <a:gd name="connsiteY1614" fmla="*/ 252375 h 1761649"/>
              <a:gd name="connsiteX1615" fmla="*/ 1089949 w 1407169"/>
              <a:gd name="connsiteY1615" fmla="*/ 234521 h 1761649"/>
              <a:gd name="connsiteX1616" fmla="*/ 917031 w 1407169"/>
              <a:gd name="connsiteY1616" fmla="*/ 234521 h 1761649"/>
              <a:gd name="connsiteX1617" fmla="*/ 934885 w 1407169"/>
              <a:gd name="connsiteY1617" fmla="*/ 252375 h 1761649"/>
              <a:gd name="connsiteX1618" fmla="*/ 917031 w 1407169"/>
              <a:gd name="connsiteY1618" fmla="*/ 270229 h 1761649"/>
              <a:gd name="connsiteX1619" fmla="*/ 899177 w 1407169"/>
              <a:gd name="connsiteY1619" fmla="*/ 252375 h 1761649"/>
              <a:gd name="connsiteX1620" fmla="*/ 917031 w 1407169"/>
              <a:gd name="connsiteY1620" fmla="*/ 234521 h 1761649"/>
              <a:gd name="connsiteX1621" fmla="*/ 875962 w 1407169"/>
              <a:gd name="connsiteY1621" fmla="*/ 234521 h 1761649"/>
              <a:gd name="connsiteX1622" fmla="*/ 893816 w 1407169"/>
              <a:gd name="connsiteY1622" fmla="*/ 252375 h 1761649"/>
              <a:gd name="connsiteX1623" fmla="*/ 875962 w 1407169"/>
              <a:gd name="connsiteY1623" fmla="*/ 270229 h 1761649"/>
              <a:gd name="connsiteX1624" fmla="*/ 858108 w 1407169"/>
              <a:gd name="connsiteY1624" fmla="*/ 252375 h 1761649"/>
              <a:gd name="connsiteX1625" fmla="*/ 875962 w 1407169"/>
              <a:gd name="connsiteY1625" fmla="*/ 234521 h 1761649"/>
              <a:gd name="connsiteX1626" fmla="*/ 831652 w 1407169"/>
              <a:gd name="connsiteY1626" fmla="*/ 234521 h 1761649"/>
              <a:gd name="connsiteX1627" fmla="*/ 849506 w 1407169"/>
              <a:gd name="connsiteY1627" fmla="*/ 252375 h 1761649"/>
              <a:gd name="connsiteX1628" fmla="*/ 831652 w 1407169"/>
              <a:gd name="connsiteY1628" fmla="*/ 270229 h 1761649"/>
              <a:gd name="connsiteX1629" fmla="*/ 813798 w 1407169"/>
              <a:gd name="connsiteY1629" fmla="*/ 252375 h 1761649"/>
              <a:gd name="connsiteX1630" fmla="*/ 831652 w 1407169"/>
              <a:gd name="connsiteY1630" fmla="*/ 234521 h 1761649"/>
              <a:gd name="connsiteX1631" fmla="*/ 788423 w 1407169"/>
              <a:gd name="connsiteY1631" fmla="*/ 234521 h 1761649"/>
              <a:gd name="connsiteX1632" fmla="*/ 806277 w 1407169"/>
              <a:gd name="connsiteY1632" fmla="*/ 252375 h 1761649"/>
              <a:gd name="connsiteX1633" fmla="*/ 788423 w 1407169"/>
              <a:gd name="connsiteY1633" fmla="*/ 270229 h 1761649"/>
              <a:gd name="connsiteX1634" fmla="*/ 770569 w 1407169"/>
              <a:gd name="connsiteY1634" fmla="*/ 252375 h 1761649"/>
              <a:gd name="connsiteX1635" fmla="*/ 788423 w 1407169"/>
              <a:gd name="connsiteY1635" fmla="*/ 234521 h 1761649"/>
              <a:gd name="connsiteX1636" fmla="*/ 745193 w 1407169"/>
              <a:gd name="connsiteY1636" fmla="*/ 234521 h 1761649"/>
              <a:gd name="connsiteX1637" fmla="*/ 763047 w 1407169"/>
              <a:gd name="connsiteY1637" fmla="*/ 252375 h 1761649"/>
              <a:gd name="connsiteX1638" fmla="*/ 745193 w 1407169"/>
              <a:gd name="connsiteY1638" fmla="*/ 270229 h 1761649"/>
              <a:gd name="connsiteX1639" fmla="*/ 727339 w 1407169"/>
              <a:gd name="connsiteY1639" fmla="*/ 252375 h 1761649"/>
              <a:gd name="connsiteX1640" fmla="*/ 745193 w 1407169"/>
              <a:gd name="connsiteY1640" fmla="*/ 234521 h 1761649"/>
              <a:gd name="connsiteX1641" fmla="*/ 703044 w 1407169"/>
              <a:gd name="connsiteY1641" fmla="*/ 234521 h 1761649"/>
              <a:gd name="connsiteX1642" fmla="*/ 720898 w 1407169"/>
              <a:gd name="connsiteY1642" fmla="*/ 252375 h 1761649"/>
              <a:gd name="connsiteX1643" fmla="*/ 703044 w 1407169"/>
              <a:gd name="connsiteY1643" fmla="*/ 270229 h 1761649"/>
              <a:gd name="connsiteX1644" fmla="*/ 685190 w 1407169"/>
              <a:gd name="connsiteY1644" fmla="*/ 252375 h 1761649"/>
              <a:gd name="connsiteX1645" fmla="*/ 703044 w 1407169"/>
              <a:gd name="connsiteY1645" fmla="*/ 234521 h 1761649"/>
              <a:gd name="connsiteX1646" fmla="*/ 659815 w 1407169"/>
              <a:gd name="connsiteY1646" fmla="*/ 234521 h 1761649"/>
              <a:gd name="connsiteX1647" fmla="*/ 677669 w 1407169"/>
              <a:gd name="connsiteY1647" fmla="*/ 252375 h 1761649"/>
              <a:gd name="connsiteX1648" fmla="*/ 659815 w 1407169"/>
              <a:gd name="connsiteY1648" fmla="*/ 270229 h 1761649"/>
              <a:gd name="connsiteX1649" fmla="*/ 641961 w 1407169"/>
              <a:gd name="connsiteY1649" fmla="*/ 252375 h 1761649"/>
              <a:gd name="connsiteX1650" fmla="*/ 659815 w 1407169"/>
              <a:gd name="connsiteY1650" fmla="*/ 234521 h 1761649"/>
              <a:gd name="connsiteX1651" fmla="*/ 617665 w 1407169"/>
              <a:gd name="connsiteY1651" fmla="*/ 234521 h 1761649"/>
              <a:gd name="connsiteX1652" fmla="*/ 635519 w 1407169"/>
              <a:gd name="connsiteY1652" fmla="*/ 252375 h 1761649"/>
              <a:gd name="connsiteX1653" fmla="*/ 617665 w 1407169"/>
              <a:gd name="connsiteY1653" fmla="*/ 270229 h 1761649"/>
              <a:gd name="connsiteX1654" fmla="*/ 599811 w 1407169"/>
              <a:gd name="connsiteY1654" fmla="*/ 252375 h 1761649"/>
              <a:gd name="connsiteX1655" fmla="*/ 617665 w 1407169"/>
              <a:gd name="connsiteY1655" fmla="*/ 234521 h 1761649"/>
              <a:gd name="connsiteX1656" fmla="*/ 575517 w 1407169"/>
              <a:gd name="connsiteY1656" fmla="*/ 234521 h 1761649"/>
              <a:gd name="connsiteX1657" fmla="*/ 593371 w 1407169"/>
              <a:gd name="connsiteY1657" fmla="*/ 252375 h 1761649"/>
              <a:gd name="connsiteX1658" fmla="*/ 575517 w 1407169"/>
              <a:gd name="connsiteY1658" fmla="*/ 270229 h 1761649"/>
              <a:gd name="connsiteX1659" fmla="*/ 557663 w 1407169"/>
              <a:gd name="connsiteY1659" fmla="*/ 252375 h 1761649"/>
              <a:gd name="connsiteX1660" fmla="*/ 575517 w 1407169"/>
              <a:gd name="connsiteY1660" fmla="*/ 234521 h 1761649"/>
              <a:gd name="connsiteX1661" fmla="*/ 532287 w 1407169"/>
              <a:gd name="connsiteY1661" fmla="*/ 234521 h 1761649"/>
              <a:gd name="connsiteX1662" fmla="*/ 550141 w 1407169"/>
              <a:gd name="connsiteY1662" fmla="*/ 252375 h 1761649"/>
              <a:gd name="connsiteX1663" fmla="*/ 532287 w 1407169"/>
              <a:gd name="connsiteY1663" fmla="*/ 270229 h 1761649"/>
              <a:gd name="connsiteX1664" fmla="*/ 514433 w 1407169"/>
              <a:gd name="connsiteY1664" fmla="*/ 252375 h 1761649"/>
              <a:gd name="connsiteX1665" fmla="*/ 532287 w 1407169"/>
              <a:gd name="connsiteY1665" fmla="*/ 234521 h 1761649"/>
              <a:gd name="connsiteX1666" fmla="*/ 490138 w 1407169"/>
              <a:gd name="connsiteY1666" fmla="*/ 234521 h 1761649"/>
              <a:gd name="connsiteX1667" fmla="*/ 507992 w 1407169"/>
              <a:gd name="connsiteY1667" fmla="*/ 252375 h 1761649"/>
              <a:gd name="connsiteX1668" fmla="*/ 490138 w 1407169"/>
              <a:gd name="connsiteY1668" fmla="*/ 270229 h 1761649"/>
              <a:gd name="connsiteX1669" fmla="*/ 472284 w 1407169"/>
              <a:gd name="connsiteY1669" fmla="*/ 252375 h 1761649"/>
              <a:gd name="connsiteX1670" fmla="*/ 490138 w 1407169"/>
              <a:gd name="connsiteY1670" fmla="*/ 234521 h 1761649"/>
              <a:gd name="connsiteX1671" fmla="*/ 446908 w 1407169"/>
              <a:gd name="connsiteY1671" fmla="*/ 234521 h 1761649"/>
              <a:gd name="connsiteX1672" fmla="*/ 464762 w 1407169"/>
              <a:gd name="connsiteY1672" fmla="*/ 252375 h 1761649"/>
              <a:gd name="connsiteX1673" fmla="*/ 446908 w 1407169"/>
              <a:gd name="connsiteY1673" fmla="*/ 270229 h 1761649"/>
              <a:gd name="connsiteX1674" fmla="*/ 429054 w 1407169"/>
              <a:gd name="connsiteY1674" fmla="*/ 252375 h 1761649"/>
              <a:gd name="connsiteX1675" fmla="*/ 446908 w 1407169"/>
              <a:gd name="connsiteY1675" fmla="*/ 234521 h 1761649"/>
              <a:gd name="connsiteX1676" fmla="*/ 404760 w 1407169"/>
              <a:gd name="connsiteY1676" fmla="*/ 234521 h 1761649"/>
              <a:gd name="connsiteX1677" fmla="*/ 422614 w 1407169"/>
              <a:gd name="connsiteY1677" fmla="*/ 252375 h 1761649"/>
              <a:gd name="connsiteX1678" fmla="*/ 404760 w 1407169"/>
              <a:gd name="connsiteY1678" fmla="*/ 270229 h 1761649"/>
              <a:gd name="connsiteX1679" fmla="*/ 386906 w 1407169"/>
              <a:gd name="connsiteY1679" fmla="*/ 252375 h 1761649"/>
              <a:gd name="connsiteX1680" fmla="*/ 404760 w 1407169"/>
              <a:gd name="connsiteY1680" fmla="*/ 234521 h 1761649"/>
              <a:gd name="connsiteX1681" fmla="*/ 361530 w 1407169"/>
              <a:gd name="connsiteY1681" fmla="*/ 234521 h 1761649"/>
              <a:gd name="connsiteX1682" fmla="*/ 379384 w 1407169"/>
              <a:gd name="connsiteY1682" fmla="*/ 252375 h 1761649"/>
              <a:gd name="connsiteX1683" fmla="*/ 361530 w 1407169"/>
              <a:gd name="connsiteY1683" fmla="*/ 270229 h 1761649"/>
              <a:gd name="connsiteX1684" fmla="*/ 343676 w 1407169"/>
              <a:gd name="connsiteY1684" fmla="*/ 252375 h 1761649"/>
              <a:gd name="connsiteX1685" fmla="*/ 361530 w 1407169"/>
              <a:gd name="connsiteY1685" fmla="*/ 234521 h 1761649"/>
              <a:gd name="connsiteX1686" fmla="*/ 317220 w 1407169"/>
              <a:gd name="connsiteY1686" fmla="*/ 234521 h 1761649"/>
              <a:gd name="connsiteX1687" fmla="*/ 335074 w 1407169"/>
              <a:gd name="connsiteY1687" fmla="*/ 252375 h 1761649"/>
              <a:gd name="connsiteX1688" fmla="*/ 317220 w 1407169"/>
              <a:gd name="connsiteY1688" fmla="*/ 270229 h 1761649"/>
              <a:gd name="connsiteX1689" fmla="*/ 299366 w 1407169"/>
              <a:gd name="connsiteY1689" fmla="*/ 252375 h 1761649"/>
              <a:gd name="connsiteX1690" fmla="*/ 317220 w 1407169"/>
              <a:gd name="connsiteY1690" fmla="*/ 234521 h 1761649"/>
              <a:gd name="connsiteX1691" fmla="*/ 273990 w 1407169"/>
              <a:gd name="connsiteY1691" fmla="*/ 234521 h 1761649"/>
              <a:gd name="connsiteX1692" fmla="*/ 291844 w 1407169"/>
              <a:gd name="connsiteY1692" fmla="*/ 252375 h 1761649"/>
              <a:gd name="connsiteX1693" fmla="*/ 273990 w 1407169"/>
              <a:gd name="connsiteY1693" fmla="*/ 270229 h 1761649"/>
              <a:gd name="connsiteX1694" fmla="*/ 256136 w 1407169"/>
              <a:gd name="connsiteY1694" fmla="*/ 252375 h 1761649"/>
              <a:gd name="connsiteX1695" fmla="*/ 273990 w 1407169"/>
              <a:gd name="connsiteY1695" fmla="*/ 234521 h 1761649"/>
              <a:gd name="connsiteX1696" fmla="*/ 231841 w 1407169"/>
              <a:gd name="connsiteY1696" fmla="*/ 234521 h 1761649"/>
              <a:gd name="connsiteX1697" fmla="*/ 249695 w 1407169"/>
              <a:gd name="connsiteY1697" fmla="*/ 252375 h 1761649"/>
              <a:gd name="connsiteX1698" fmla="*/ 231841 w 1407169"/>
              <a:gd name="connsiteY1698" fmla="*/ 270229 h 1761649"/>
              <a:gd name="connsiteX1699" fmla="*/ 213987 w 1407169"/>
              <a:gd name="connsiteY1699" fmla="*/ 252375 h 1761649"/>
              <a:gd name="connsiteX1700" fmla="*/ 231841 w 1407169"/>
              <a:gd name="connsiteY1700" fmla="*/ 234521 h 1761649"/>
              <a:gd name="connsiteX1701" fmla="*/ 188611 w 1407169"/>
              <a:gd name="connsiteY1701" fmla="*/ 234521 h 1761649"/>
              <a:gd name="connsiteX1702" fmla="*/ 206465 w 1407169"/>
              <a:gd name="connsiteY1702" fmla="*/ 252375 h 1761649"/>
              <a:gd name="connsiteX1703" fmla="*/ 188611 w 1407169"/>
              <a:gd name="connsiteY1703" fmla="*/ 270229 h 1761649"/>
              <a:gd name="connsiteX1704" fmla="*/ 170757 w 1407169"/>
              <a:gd name="connsiteY1704" fmla="*/ 252375 h 1761649"/>
              <a:gd name="connsiteX1705" fmla="*/ 188611 w 1407169"/>
              <a:gd name="connsiteY1705" fmla="*/ 234521 h 1761649"/>
              <a:gd name="connsiteX1706" fmla="*/ 145381 w 1407169"/>
              <a:gd name="connsiteY1706" fmla="*/ 234521 h 1761649"/>
              <a:gd name="connsiteX1707" fmla="*/ 163235 w 1407169"/>
              <a:gd name="connsiteY1707" fmla="*/ 252375 h 1761649"/>
              <a:gd name="connsiteX1708" fmla="*/ 145381 w 1407169"/>
              <a:gd name="connsiteY1708" fmla="*/ 270229 h 1761649"/>
              <a:gd name="connsiteX1709" fmla="*/ 127527 w 1407169"/>
              <a:gd name="connsiteY1709" fmla="*/ 252375 h 1761649"/>
              <a:gd name="connsiteX1710" fmla="*/ 145381 w 1407169"/>
              <a:gd name="connsiteY1710" fmla="*/ 234521 h 1761649"/>
              <a:gd name="connsiteX1711" fmla="*/ 103233 w 1407169"/>
              <a:gd name="connsiteY1711" fmla="*/ 234521 h 1761649"/>
              <a:gd name="connsiteX1712" fmla="*/ 121087 w 1407169"/>
              <a:gd name="connsiteY1712" fmla="*/ 252375 h 1761649"/>
              <a:gd name="connsiteX1713" fmla="*/ 103233 w 1407169"/>
              <a:gd name="connsiteY1713" fmla="*/ 270229 h 1761649"/>
              <a:gd name="connsiteX1714" fmla="*/ 85379 w 1407169"/>
              <a:gd name="connsiteY1714" fmla="*/ 252375 h 1761649"/>
              <a:gd name="connsiteX1715" fmla="*/ 103233 w 1407169"/>
              <a:gd name="connsiteY1715" fmla="*/ 234521 h 1761649"/>
              <a:gd name="connsiteX1716" fmla="*/ 60004 w 1407169"/>
              <a:gd name="connsiteY1716" fmla="*/ 234521 h 1761649"/>
              <a:gd name="connsiteX1717" fmla="*/ 77858 w 1407169"/>
              <a:gd name="connsiteY1717" fmla="*/ 252375 h 1761649"/>
              <a:gd name="connsiteX1718" fmla="*/ 60004 w 1407169"/>
              <a:gd name="connsiteY1718" fmla="*/ 270229 h 1761649"/>
              <a:gd name="connsiteX1719" fmla="*/ 42150 w 1407169"/>
              <a:gd name="connsiteY1719" fmla="*/ 252375 h 1761649"/>
              <a:gd name="connsiteX1720" fmla="*/ 60004 w 1407169"/>
              <a:gd name="connsiteY1720" fmla="*/ 234521 h 1761649"/>
              <a:gd name="connsiteX1721" fmla="*/ 1303937 w 1407169"/>
              <a:gd name="connsiteY1721" fmla="*/ 196695 h 1761649"/>
              <a:gd name="connsiteX1722" fmla="*/ 1321791 w 1407169"/>
              <a:gd name="connsiteY1722" fmla="*/ 214549 h 1761649"/>
              <a:gd name="connsiteX1723" fmla="*/ 1303937 w 1407169"/>
              <a:gd name="connsiteY1723" fmla="*/ 232403 h 1761649"/>
              <a:gd name="connsiteX1724" fmla="*/ 1286083 w 1407169"/>
              <a:gd name="connsiteY1724" fmla="*/ 214549 h 1761649"/>
              <a:gd name="connsiteX1725" fmla="*/ 1303937 w 1407169"/>
              <a:gd name="connsiteY1725" fmla="*/ 196695 h 1761649"/>
              <a:gd name="connsiteX1726" fmla="*/ 1260706 w 1407169"/>
              <a:gd name="connsiteY1726" fmla="*/ 196695 h 1761649"/>
              <a:gd name="connsiteX1727" fmla="*/ 1278560 w 1407169"/>
              <a:gd name="connsiteY1727" fmla="*/ 214549 h 1761649"/>
              <a:gd name="connsiteX1728" fmla="*/ 1260706 w 1407169"/>
              <a:gd name="connsiteY1728" fmla="*/ 232403 h 1761649"/>
              <a:gd name="connsiteX1729" fmla="*/ 1242852 w 1407169"/>
              <a:gd name="connsiteY1729" fmla="*/ 214549 h 1761649"/>
              <a:gd name="connsiteX1730" fmla="*/ 1260706 w 1407169"/>
              <a:gd name="connsiteY1730" fmla="*/ 196695 h 1761649"/>
              <a:gd name="connsiteX1731" fmla="*/ 1217477 w 1407169"/>
              <a:gd name="connsiteY1731" fmla="*/ 196695 h 1761649"/>
              <a:gd name="connsiteX1732" fmla="*/ 1235331 w 1407169"/>
              <a:gd name="connsiteY1732" fmla="*/ 214549 h 1761649"/>
              <a:gd name="connsiteX1733" fmla="*/ 1217477 w 1407169"/>
              <a:gd name="connsiteY1733" fmla="*/ 232403 h 1761649"/>
              <a:gd name="connsiteX1734" fmla="*/ 1199623 w 1407169"/>
              <a:gd name="connsiteY1734" fmla="*/ 214549 h 1761649"/>
              <a:gd name="connsiteX1735" fmla="*/ 1217477 w 1407169"/>
              <a:gd name="connsiteY1735" fmla="*/ 196695 h 1761649"/>
              <a:gd name="connsiteX1736" fmla="*/ 1175328 w 1407169"/>
              <a:gd name="connsiteY1736" fmla="*/ 196695 h 1761649"/>
              <a:gd name="connsiteX1737" fmla="*/ 1193182 w 1407169"/>
              <a:gd name="connsiteY1737" fmla="*/ 214549 h 1761649"/>
              <a:gd name="connsiteX1738" fmla="*/ 1175328 w 1407169"/>
              <a:gd name="connsiteY1738" fmla="*/ 232403 h 1761649"/>
              <a:gd name="connsiteX1739" fmla="*/ 1157474 w 1407169"/>
              <a:gd name="connsiteY1739" fmla="*/ 214549 h 1761649"/>
              <a:gd name="connsiteX1740" fmla="*/ 1175328 w 1407169"/>
              <a:gd name="connsiteY1740" fmla="*/ 196695 h 1761649"/>
              <a:gd name="connsiteX1741" fmla="*/ 1132099 w 1407169"/>
              <a:gd name="connsiteY1741" fmla="*/ 196695 h 1761649"/>
              <a:gd name="connsiteX1742" fmla="*/ 1149953 w 1407169"/>
              <a:gd name="connsiteY1742" fmla="*/ 214549 h 1761649"/>
              <a:gd name="connsiteX1743" fmla="*/ 1132099 w 1407169"/>
              <a:gd name="connsiteY1743" fmla="*/ 232403 h 1761649"/>
              <a:gd name="connsiteX1744" fmla="*/ 1114245 w 1407169"/>
              <a:gd name="connsiteY1744" fmla="*/ 214549 h 1761649"/>
              <a:gd name="connsiteX1745" fmla="*/ 1132099 w 1407169"/>
              <a:gd name="connsiteY1745" fmla="*/ 196695 h 1761649"/>
              <a:gd name="connsiteX1746" fmla="*/ 1089949 w 1407169"/>
              <a:gd name="connsiteY1746" fmla="*/ 196695 h 1761649"/>
              <a:gd name="connsiteX1747" fmla="*/ 1107803 w 1407169"/>
              <a:gd name="connsiteY1747" fmla="*/ 214549 h 1761649"/>
              <a:gd name="connsiteX1748" fmla="*/ 1089949 w 1407169"/>
              <a:gd name="connsiteY1748" fmla="*/ 232403 h 1761649"/>
              <a:gd name="connsiteX1749" fmla="*/ 1072095 w 1407169"/>
              <a:gd name="connsiteY1749" fmla="*/ 214549 h 1761649"/>
              <a:gd name="connsiteX1750" fmla="*/ 1089949 w 1407169"/>
              <a:gd name="connsiteY1750" fmla="*/ 196695 h 1761649"/>
              <a:gd name="connsiteX1751" fmla="*/ 1046719 w 1407169"/>
              <a:gd name="connsiteY1751" fmla="*/ 196695 h 1761649"/>
              <a:gd name="connsiteX1752" fmla="*/ 1064573 w 1407169"/>
              <a:gd name="connsiteY1752" fmla="*/ 214549 h 1761649"/>
              <a:gd name="connsiteX1753" fmla="*/ 1046719 w 1407169"/>
              <a:gd name="connsiteY1753" fmla="*/ 232403 h 1761649"/>
              <a:gd name="connsiteX1754" fmla="*/ 1028865 w 1407169"/>
              <a:gd name="connsiteY1754" fmla="*/ 214549 h 1761649"/>
              <a:gd name="connsiteX1755" fmla="*/ 1046719 w 1407169"/>
              <a:gd name="connsiteY1755" fmla="*/ 196695 h 1761649"/>
              <a:gd name="connsiteX1756" fmla="*/ 831652 w 1407169"/>
              <a:gd name="connsiteY1756" fmla="*/ 196695 h 1761649"/>
              <a:gd name="connsiteX1757" fmla="*/ 849506 w 1407169"/>
              <a:gd name="connsiteY1757" fmla="*/ 214549 h 1761649"/>
              <a:gd name="connsiteX1758" fmla="*/ 831652 w 1407169"/>
              <a:gd name="connsiteY1758" fmla="*/ 232403 h 1761649"/>
              <a:gd name="connsiteX1759" fmla="*/ 813798 w 1407169"/>
              <a:gd name="connsiteY1759" fmla="*/ 214549 h 1761649"/>
              <a:gd name="connsiteX1760" fmla="*/ 831652 w 1407169"/>
              <a:gd name="connsiteY1760" fmla="*/ 196695 h 1761649"/>
              <a:gd name="connsiteX1761" fmla="*/ 788423 w 1407169"/>
              <a:gd name="connsiteY1761" fmla="*/ 196695 h 1761649"/>
              <a:gd name="connsiteX1762" fmla="*/ 806277 w 1407169"/>
              <a:gd name="connsiteY1762" fmla="*/ 214549 h 1761649"/>
              <a:gd name="connsiteX1763" fmla="*/ 788423 w 1407169"/>
              <a:gd name="connsiteY1763" fmla="*/ 232403 h 1761649"/>
              <a:gd name="connsiteX1764" fmla="*/ 770569 w 1407169"/>
              <a:gd name="connsiteY1764" fmla="*/ 214549 h 1761649"/>
              <a:gd name="connsiteX1765" fmla="*/ 788423 w 1407169"/>
              <a:gd name="connsiteY1765" fmla="*/ 196695 h 1761649"/>
              <a:gd name="connsiteX1766" fmla="*/ 745193 w 1407169"/>
              <a:gd name="connsiteY1766" fmla="*/ 196695 h 1761649"/>
              <a:gd name="connsiteX1767" fmla="*/ 763047 w 1407169"/>
              <a:gd name="connsiteY1767" fmla="*/ 214549 h 1761649"/>
              <a:gd name="connsiteX1768" fmla="*/ 745193 w 1407169"/>
              <a:gd name="connsiteY1768" fmla="*/ 232403 h 1761649"/>
              <a:gd name="connsiteX1769" fmla="*/ 727339 w 1407169"/>
              <a:gd name="connsiteY1769" fmla="*/ 214549 h 1761649"/>
              <a:gd name="connsiteX1770" fmla="*/ 745193 w 1407169"/>
              <a:gd name="connsiteY1770" fmla="*/ 196695 h 1761649"/>
              <a:gd name="connsiteX1771" fmla="*/ 703044 w 1407169"/>
              <a:gd name="connsiteY1771" fmla="*/ 196695 h 1761649"/>
              <a:gd name="connsiteX1772" fmla="*/ 720898 w 1407169"/>
              <a:gd name="connsiteY1772" fmla="*/ 214549 h 1761649"/>
              <a:gd name="connsiteX1773" fmla="*/ 703044 w 1407169"/>
              <a:gd name="connsiteY1773" fmla="*/ 232403 h 1761649"/>
              <a:gd name="connsiteX1774" fmla="*/ 685190 w 1407169"/>
              <a:gd name="connsiteY1774" fmla="*/ 214549 h 1761649"/>
              <a:gd name="connsiteX1775" fmla="*/ 703044 w 1407169"/>
              <a:gd name="connsiteY1775" fmla="*/ 196695 h 1761649"/>
              <a:gd name="connsiteX1776" fmla="*/ 659815 w 1407169"/>
              <a:gd name="connsiteY1776" fmla="*/ 196695 h 1761649"/>
              <a:gd name="connsiteX1777" fmla="*/ 677669 w 1407169"/>
              <a:gd name="connsiteY1777" fmla="*/ 214549 h 1761649"/>
              <a:gd name="connsiteX1778" fmla="*/ 659815 w 1407169"/>
              <a:gd name="connsiteY1778" fmla="*/ 232403 h 1761649"/>
              <a:gd name="connsiteX1779" fmla="*/ 641961 w 1407169"/>
              <a:gd name="connsiteY1779" fmla="*/ 214549 h 1761649"/>
              <a:gd name="connsiteX1780" fmla="*/ 659815 w 1407169"/>
              <a:gd name="connsiteY1780" fmla="*/ 196695 h 1761649"/>
              <a:gd name="connsiteX1781" fmla="*/ 617665 w 1407169"/>
              <a:gd name="connsiteY1781" fmla="*/ 196695 h 1761649"/>
              <a:gd name="connsiteX1782" fmla="*/ 635519 w 1407169"/>
              <a:gd name="connsiteY1782" fmla="*/ 214549 h 1761649"/>
              <a:gd name="connsiteX1783" fmla="*/ 617665 w 1407169"/>
              <a:gd name="connsiteY1783" fmla="*/ 232403 h 1761649"/>
              <a:gd name="connsiteX1784" fmla="*/ 599811 w 1407169"/>
              <a:gd name="connsiteY1784" fmla="*/ 214549 h 1761649"/>
              <a:gd name="connsiteX1785" fmla="*/ 617665 w 1407169"/>
              <a:gd name="connsiteY1785" fmla="*/ 196695 h 1761649"/>
              <a:gd name="connsiteX1786" fmla="*/ 575517 w 1407169"/>
              <a:gd name="connsiteY1786" fmla="*/ 196695 h 1761649"/>
              <a:gd name="connsiteX1787" fmla="*/ 593371 w 1407169"/>
              <a:gd name="connsiteY1787" fmla="*/ 214549 h 1761649"/>
              <a:gd name="connsiteX1788" fmla="*/ 575517 w 1407169"/>
              <a:gd name="connsiteY1788" fmla="*/ 232403 h 1761649"/>
              <a:gd name="connsiteX1789" fmla="*/ 557663 w 1407169"/>
              <a:gd name="connsiteY1789" fmla="*/ 214549 h 1761649"/>
              <a:gd name="connsiteX1790" fmla="*/ 575517 w 1407169"/>
              <a:gd name="connsiteY1790" fmla="*/ 196695 h 1761649"/>
              <a:gd name="connsiteX1791" fmla="*/ 532287 w 1407169"/>
              <a:gd name="connsiteY1791" fmla="*/ 196695 h 1761649"/>
              <a:gd name="connsiteX1792" fmla="*/ 550141 w 1407169"/>
              <a:gd name="connsiteY1792" fmla="*/ 214549 h 1761649"/>
              <a:gd name="connsiteX1793" fmla="*/ 532287 w 1407169"/>
              <a:gd name="connsiteY1793" fmla="*/ 232403 h 1761649"/>
              <a:gd name="connsiteX1794" fmla="*/ 514433 w 1407169"/>
              <a:gd name="connsiteY1794" fmla="*/ 214549 h 1761649"/>
              <a:gd name="connsiteX1795" fmla="*/ 532287 w 1407169"/>
              <a:gd name="connsiteY1795" fmla="*/ 196695 h 1761649"/>
              <a:gd name="connsiteX1796" fmla="*/ 490138 w 1407169"/>
              <a:gd name="connsiteY1796" fmla="*/ 196695 h 1761649"/>
              <a:gd name="connsiteX1797" fmla="*/ 507992 w 1407169"/>
              <a:gd name="connsiteY1797" fmla="*/ 214549 h 1761649"/>
              <a:gd name="connsiteX1798" fmla="*/ 490138 w 1407169"/>
              <a:gd name="connsiteY1798" fmla="*/ 232403 h 1761649"/>
              <a:gd name="connsiteX1799" fmla="*/ 472284 w 1407169"/>
              <a:gd name="connsiteY1799" fmla="*/ 214549 h 1761649"/>
              <a:gd name="connsiteX1800" fmla="*/ 490138 w 1407169"/>
              <a:gd name="connsiteY1800" fmla="*/ 196695 h 1761649"/>
              <a:gd name="connsiteX1801" fmla="*/ 446909 w 1407169"/>
              <a:gd name="connsiteY1801" fmla="*/ 196695 h 1761649"/>
              <a:gd name="connsiteX1802" fmla="*/ 464763 w 1407169"/>
              <a:gd name="connsiteY1802" fmla="*/ 214549 h 1761649"/>
              <a:gd name="connsiteX1803" fmla="*/ 446909 w 1407169"/>
              <a:gd name="connsiteY1803" fmla="*/ 232403 h 1761649"/>
              <a:gd name="connsiteX1804" fmla="*/ 429055 w 1407169"/>
              <a:gd name="connsiteY1804" fmla="*/ 214549 h 1761649"/>
              <a:gd name="connsiteX1805" fmla="*/ 446909 w 1407169"/>
              <a:gd name="connsiteY1805" fmla="*/ 196695 h 1761649"/>
              <a:gd name="connsiteX1806" fmla="*/ 404760 w 1407169"/>
              <a:gd name="connsiteY1806" fmla="*/ 196695 h 1761649"/>
              <a:gd name="connsiteX1807" fmla="*/ 422614 w 1407169"/>
              <a:gd name="connsiteY1807" fmla="*/ 214549 h 1761649"/>
              <a:gd name="connsiteX1808" fmla="*/ 404760 w 1407169"/>
              <a:gd name="connsiteY1808" fmla="*/ 232403 h 1761649"/>
              <a:gd name="connsiteX1809" fmla="*/ 386906 w 1407169"/>
              <a:gd name="connsiteY1809" fmla="*/ 214549 h 1761649"/>
              <a:gd name="connsiteX1810" fmla="*/ 404760 w 1407169"/>
              <a:gd name="connsiteY1810" fmla="*/ 196695 h 1761649"/>
              <a:gd name="connsiteX1811" fmla="*/ 1303937 w 1407169"/>
              <a:gd name="connsiteY1811" fmla="*/ 159949 h 1761649"/>
              <a:gd name="connsiteX1812" fmla="*/ 1321791 w 1407169"/>
              <a:gd name="connsiteY1812" fmla="*/ 177803 h 1761649"/>
              <a:gd name="connsiteX1813" fmla="*/ 1303937 w 1407169"/>
              <a:gd name="connsiteY1813" fmla="*/ 195657 h 1761649"/>
              <a:gd name="connsiteX1814" fmla="*/ 1286083 w 1407169"/>
              <a:gd name="connsiteY1814" fmla="*/ 177803 h 1761649"/>
              <a:gd name="connsiteX1815" fmla="*/ 1303937 w 1407169"/>
              <a:gd name="connsiteY1815" fmla="*/ 159949 h 1761649"/>
              <a:gd name="connsiteX1816" fmla="*/ 1260706 w 1407169"/>
              <a:gd name="connsiteY1816" fmla="*/ 159949 h 1761649"/>
              <a:gd name="connsiteX1817" fmla="*/ 1278560 w 1407169"/>
              <a:gd name="connsiteY1817" fmla="*/ 177803 h 1761649"/>
              <a:gd name="connsiteX1818" fmla="*/ 1260706 w 1407169"/>
              <a:gd name="connsiteY1818" fmla="*/ 195657 h 1761649"/>
              <a:gd name="connsiteX1819" fmla="*/ 1242852 w 1407169"/>
              <a:gd name="connsiteY1819" fmla="*/ 177803 h 1761649"/>
              <a:gd name="connsiteX1820" fmla="*/ 1260706 w 1407169"/>
              <a:gd name="connsiteY1820" fmla="*/ 159949 h 1761649"/>
              <a:gd name="connsiteX1821" fmla="*/ 1217477 w 1407169"/>
              <a:gd name="connsiteY1821" fmla="*/ 159949 h 1761649"/>
              <a:gd name="connsiteX1822" fmla="*/ 1235331 w 1407169"/>
              <a:gd name="connsiteY1822" fmla="*/ 177803 h 1761649"/>
              <a:gd name="connsiteX1823" fmla="*/ 1217477 w 1407169"/>
              <a:gd name="connsiteY1823" fmla="*/ 195657 h 1761649"/>
              <a:gd name="connsiteX1824" fmla="*/ 1199623 w 1407169"/>
              <a:gd name="connsiteY1824" fmla="*/ 177803 h 1761649"/>
              <a:gd name="connsiteX1825" fmla="*/ 1217477 w 1407169"/>
              <a:gd name="connsiteY1825" fmla="*/ 159949 h 1761649"/>
              <a:gd name="connsiteX1826" fmla="*/ 1175328 w 1407169"/>
              <a:gd name="connsiteY1826" fmla="*/ 159949 h 1761649"/>
              <a:gd name="connsiteX1827" fmla="*/ 1193182 w 1407169"/>
              <a:gd name="connsiteY1827" fmla="*/ 177803 h 1761649"/>
              <a:gd name="connsiteX1828" fmla="*/ 1175328 w 1407169"/>
              <a:gd name="connsiteY1828" fmla="*/ 195657 h 1761649"/>
              <a:gd name="connsiteX1829" fmla="*/ 1157474 w 1407169"/>
              <a:gd name="connsiteY1829" fmla="*/ 177803 h 1761649"/>
              <a:gd name="connsiteX1830" fmla="*/ 1175328 w 1407169"/>
              <a:gd name="connsiteY1830" fmla="*/ 159949 h 1761649"/>
              <a:gd name="connsiteX1831" fmla="*/ 1132099 w 1407169"/>
              <a:gd name="connsiteY1831" fmla="*/ 159949 h 1761649"/>
              <a:gd name="connsiteX1832" fmla="*/ 1149953 w 1407169"/>
              <a:gd name="connsiteY1832" fmla="*/ 177803 h 1761649"/>
              <a:gd name="connsiteX1833" fmla="*/ 1132099 w 1407169"/>
              <a:gd name="connsiteY1833" fmla="*/ 195657 h 1761649"/>
              <a:gd name="connsiteX1834" fmla="*/ 1114245 w 1407169"/>
              <a:gd name="connsiteY1834" fmla="*/ 177803 h 1761649"/>
              <a:gd name="connsiteX1835" fmla="*/ 1132099 w 1407169"/>
              <a:gd name="connsiteY1835" fmla="*/ 159949 h 1761649"/>
              <a:gd name="connsiteX1836" fmla="*/ 1089949 w 1407169"/>
              <a:gd name="connsiteY1836" fmla="*/ 159949 h 1761649"/>
              <a:gd name="connsiteX1837" fmla="*/ 1107803 w 1407169"/>
              <a:gd name="connsiteY1837" fmla="*/ 177803 h 1761649"/>
              <a:gd name="connsiteX1838" fmla="*/ 1089949 w 1407169"/>
              <a:gd name="connsiteY1838" fmla="*/ 195657 h 1761649"/>
              <a:gd name="connsiteX1839" fmla="*/ 1072095 w 1407169"/>
              <a:gd name="connsiteY1839" fmla="*/ 177803 h 1761649"/>
              <a:gd name="connsiteX1840" fmla="*/ 1089949 w 1407169"/>
              <a:gd name="connsiteY1840" fmla="*/ 159949 h 1761649"/>
              <a:gd name="connsiteX1841" fmla="*/ 1046719 w 1407169"/>
              <a:gd name="connsiteY1841" fmla="*/ 159949 h 1761649"/>
              <a:gd name="connsiteX1842" fmla="*/ 1064573 w 1407169"/>
              <a:gd name="connsiteY1842" fmla="*/ 177803 h 1761649"/>
              <a:gd name="connsiteX1843" fmla="*/ 1046719 w 1407169"/>
              <a:gd name="connsiteY1843" fmla="*/ 195657 h 1761649"/>
              <a:gd name="connsiteX1844" fmla="*/ 1028865 w 1407169"/>
              <a:gd name="connsiteY1844" fmla="*/ 177803 h 1761649"/>
              <a:gd name="connsiteX1845" fmla="*/ 1046719 w 1407169"/>
              <a:gd name="connsiteY1845" fmla="*/ 159949 h 1761649"/>
              <a:gd name="connsiteX1846" fmla="*/ 788423 w 1407169"/>
              <a:gd name="connsiteY1846" fmla="*/ 159949 h 1761649"/>
              <a:gd name="connsiteX1847" fmla="*/ 806277 w 1407169"/>
              <a:gd name="connsiteY1847" fmla="*/ 177803 h 1761649"/>
              <a:gd name="connsiteX1848" fmla="*/ 788423 w 1407169"/>
              <a:gd name="connsiteY1848" fmla="*/ 195657 h 1761649"/>
              <a:gd name="connsiteX1849" fmla="*/ 770569 w 1407169"/>
              <a:gd name="connsiteY1849" fmla="*/ 177803 h 1761649"/>
              <a:gd name="connsiteX1850" fmla="*/ 788423 w 1407169"/>
              <a:gd name="connsiteY1850" fmla="*/ 159949 h 1761649"/>
              <a:gd name="connsiteX1851" fmla="*/ 745193 w 1407169"/>
              <a:gd name="connsiteY1851" fmla="*/ 159949 h 1761649"/>
              <a:gd name="connsiteX1852" fmla="*/ 763047 w 1407169"/>
              <a:gd name="connsiteY1852" fmla="*/ 177803 h 1761649"/>
              <a:gd name="connsiteX1853" fmla="*/ 745193 w 1407169"/>
              <a:gd name="connsiteY1853" fmla="*/ 195657 h 1761649"/>
              <a:gd name="connsiteX1854" fmla="*/ 727339 w 1407169"/>
              <a:gd name="connsiteY1854" fmla="*/ 177803 h 1761649"/>
              <a:gd name="connsiteX1855" fmla="*/ 745193 w 1407169"/>
              <a:gd name="connsiteY1855" fmla="*/ 159949 h 1761649"/>
              <a:gd name="connsiteX1856" fmla="*/ 703044 w 1407169"/>
              <a:gd name="connsiteY1856" fmla="*/ 159949 h 1761649"/>
              <a:gd name="connsiteX1857" fmla="*/ 720898 w 1407169"/>
              <a:gd name="connsiteY1857" fmla="*/ 177803 h 1761649"/>
              <a:gd name="connsiteX1858" fmla="*/ 703044 w 1407169"/>
              <a:gd name="connsiteY1858" fmla="*/ 195657 h 1761649"/>
              <a:gd name="connsiteX1859" fmla="*/ 685190 w 1407169"/>
              <a:gd name="connsiteY1859" fmla="*/ 177803 h 1761649"/>
              <a:gd name="connsiteX1860" fmla="*/ 703044 w 1407169"/>
              <a:gd name="connsiteY1860" fmla="*/ 159949 h 1761649"/>
              <a:gd name="connsiteX1861" fmla="*/ 659815 w 1407169"/>
              <a:gd name="connsiteY1861" fmla="*/ 159949 h 1761649"/>
              <a:gd name="connsiteX1862" fmla="*/ 677669 w 1407169"/>
              <a:gd name="connsiteY1862" fmla="*/ 177803 h 1761649"/>
              <a:gd name="connsiteX1863" fmla="*/ 659815 w 1407169"/>
              <a:gd name="connsiteY1863" fmla="*/ 195657 h 1761649"/>
              <a:gd name="connsiteX1864" fmla="*/ 641961 w 1407169"/>
              <a:gd name="connsiteY1864" fmla="*/ 177803 h 1761649"/>
              <a:gd name="connsiteX1865" fmla="*/ 659815 w 1407169"/>
              <a:gd name="connsiteY1865" fmla="*/ 159949 h 1761649"/>
              <a:gd name="connsiteX1866" fmla="*/ 617665 w 1407169"/>
              <a:gd name="connsiteY1866" fmla="*/ 159949 h 1761649"/>
              <a:gd name="connsiteX1867" fmla="*/ 635519 w 1407169"/>
              <a:gd name="connsiteY1867" fmla="*/ 177803 h 1761649"/>
              <a:gd name="connsiteX1868" fmla="*/ 617665 w 1407169"/>
              <a:gd name="connsiteY1868" fmla="*/ 195657 h 1761649"/>
              <a:gd name="connsiteX1869" fmla="*/ 599811 w 1407169"/>
              <a:gd name="connsiteY1869" fmla="*/ 177803 h 1761649"/>
              <a:gd name="connsiteX1870" fmla="*/ 617665 w 1407169"/>
              <a:gd name="connsiteY1870" fmla="*/ 159949 h 1761649"/>
              <a:gd name="connsiteX1871" fmla="*/ 575517 w 1407169"/>
              <a:gd name="connsiteY1871" fmla="*/ 159949 h 1761649"/>
              <a:gd name="connsiteX1872" fmla="*/ 593371 w 1407169"/>
              <a:gd name="connsiteY1872" fmla="*/ 177803 h 1761649"/>
              <a:gd name="connsiteX1873" fmla="*/ 575517 w 1407169"/>
              <a:gd name="connsiteY1873" fmla="*/ 195657 h 1761649"/>
              <a:gd name="connsiteX1874" fmla="*/ 557663 w 1407169"/>
              <a:gd name="connsiteY1874" fmla="*/ 177803 h 1761649"/>
              <a:gd name="connsiteX1875" fmla="*/ 575517 w 1407169"/>
              <a:gd name="connsiteY1875" fmla="*/ 159949 h 1761649"/>
              <a:gd name="connsiteX1876" fmla="*/ 532287 w 1407169"/>
              <a:gd name="connsiteY1876" fmla="*/ 159949 h 1761649"/>
              <a:gd name="connsiteX1877" fmla="*/ 550141 w 1407169"/>
              <a:gd name="connsiteY1877" fmla="*/ 177803 h 1761649"/>
              <a:gd name="connsiteX1878" fmla="*/ 532287 w 1407169"/>
              <a:gd name="connsiteY1878" fmla="*/ 195657 h 1761649"/>
              <a:gd name="connsiteX1879" fmla="*/ 514433 w 1407169"/>
              <a:gd name="connsiteY1879" fmla="*/ 177803 h 1761649"/>
              <a:gd name="connsiteX1880" fmla="*/ 532287 w 1407169"/>
              <a:gd name="connsiteY1880" fmla="*/ 159949 h 1761649"/>
              <a:gd name="connsiteX1881" fmla="*/ 490138 w 1407169"/>
              <a:gd name="connsiteY1881" fmla="*/ 159949 h 1761649"/>
              <a:gd name="connsiteX1882" fmla="*/ 507992 w 1407169"/>
              <a:gd name="connsiteY1882" fmla="*/ 177803 h 1761649"/>
              <a:gd name="connsiteX1883" fmla="*/ 490138 w 1407169"/>
              <a:gd name="connsiteY1883" fmla="*/ 195657 h 1761649"/>
              <a:gd name="connsiteX1884" fmla="*/ 472284 w 1407169"/>
              <a:gd name="connsiteY1884" fmla="*/ 177803 h 1761649"/>
              <a:gd name="connsiteX1885" fmla="*/ 490138 w 1407169"/>
              <a:gd name="connsiteY1885" fmla="*/ 159949 h 1761649"/>
              <a:gd name="connsiteX1886" fmla="*/ 446909 w 1407169"/>
              <a:gd name="connsiteY1886" fmla="*/ 159949 h 1761649"/>
              <a:gd name="connsiteX1887" fmla="*/ 464763 w 1407169"/>
              <a:gd name="connsiteY1887" fmla="*/ 177803 h 1761649"/>
              <a:gd name="connsiteX1888" fmla="*/ 446909 w 1407169"/>
              <a:gd name="connsiteY1888" fmla="*/ 195657 h 1761649"/>
              <a:gd name="connsiteX1889" fmla="*/ 429055 w 1407169"/>
              <a:gd name="connsiteY1889" fmla="*/ 177803 h 1761649"/>
              <a:gd name="connsiteX1890" fmla="*/ 446909 w 1407169"/>
              <a:gd name="connsiteY1890" fmla="*/ 159949 h 1761649"/>
              <a:gd name="connsiteX1891" fmla="*/ 404760 w 1407169"/>
              <a:gd name="connsiteY1891" fmla="*/ 159949 h 1761649"/>
              <a:gd name="connsiteX1892" fmla="*/ 422614 w 1407169"/>
              <a:gd name="connsiteY1892" fmla="*/ 177803 h 1761649"/>
              <a:gd name="connsiteX1893" fmla="*/ 404760 w 1407169"/>
              <a:gd name="connsiteY1893" fmla="*/ 195657 h 1761649"/>
              <a:gd name="connsiteX1894" fmla="*/ 386906 w 1407169"/>
              <a:gd name="connsiteY1894" fmla="*/ 177803 h 1761649"/>
              <a:gd name="connsiteX1895" fmla="*/ 404760 w 1407169"/>
              <a:gd name="connsiteY1895" fmla="*/ 159949 h 1761649"/>
              <a:gd name="connsiteX1896" fmla="*/ 1303937 w 1407169"/>
              <a:gd name="connsiteY1896" fmla="*/ 117800 h 1761649"/>
              <a:gd name="connsiteX1897" fmla="*/ 1321791 w 1407169"/>
              <a:gd name="connsiteY1897" fmla="*/ 135654 h 1761649"/>
              <a:gd name="connsiteX1898" fmla="*/ 1303937 w 1407169"/>
              <a:gd name="connsiteY1898" fmla="*/ 153508 h 1761649"/>
              <a:gd name="connsiteX1899" fmla="*/ 1286083 w 1407169"/>
              <a:gd name="connsiteY1899" fmla="*/ 135654 h 1761649"/>
              <a:gd name="connsiteX1900" fmla="*/ 1303937 w 1407169"/>
              <a:gd name="connsiteY1900" fmla="*/ 117800 h 1761649"/>
              <a:gd name="connsiteX1901" fmla="*/ 1260706 w 1407169"/>
              <a:gd name="connsiteY1901" fmla="*/ 117800 h 1761649"/>
              <a:gd name="connsiteX1902" fmla="*/ 1278560 w 1407169"/>
              <a:gd name="connsiteY1902" fmla="*/ 135654 h 1761649"/>
              <a:gd name="connsiteX1903" fmla="*/ 1260706 w 1407169"/>
              <a:gd name="connsiteY1903" fmla="*/ 153508 h 1761649"/>
              <a:gd name="connsiteX1904" fmla="*/ 1242852 w 1407169"/>
              <a:gd name="connsiteY1904" fmla="*/ 135654 h 1761649"/>
              <a:gd name="connsiteX1905" fmla="*/ 1260706 w 1407169"/>
              <a:gd name="connsiteY1905" fmla="*/ 117800 h 1761649"/>
              <a:gd name="connsiteX1906" fmla="*/ 1217477 w 1407169"/>
              <a:gd name="connsiteY1906" fmla="*/ 117800 h 1761649"/>
              <a:gd name="connsiteX1907" fmla="*/ 1235331 w 1407169"/>
              <a:gd name="connsiteY1907" fmla="*/ 135654 h 1761649"/>
              <a:gd name="connsiteX1908" fmla="*/ 1217477 w 1407169"/>
              <a:gd name="connsiteY1908" fmla="*/ 153508 h 1761649"/>
              <a:gd name="connsiteX1909" fmla="*/ 1199623 w 1407169"/>
              <a:gd name="connsiteY1909" fmla="*/ 135654 h 1761649"/>
              <a:gd name="connsiteX1910" fmla="*/ 1217477 w 1407169"/>
              <a:gd name="connsiteY1910" fmla="*/ 117800 h 1761649"/>
              <a:gd name="connsiteX1911" fmla="*/ 1175328 w 1407169"/>
              <a:gd name="connsiteY1911" fmla="*/ 117800 h 1761649"/>
              <a:gd name="connsiteX1912" fmla="*/ 1193182 w 1407169"/>
              <a:gd name="connsiteY1912" fmla="*/ 135654 h 1761649"/>
              <a:gd name="connsiteX1913" fmla="*/ 1175328 w 1407169"/>
              <a:gd name="connsiteY1913" fmla="*/ 153508 h 1761649"/>
              <a:gd name="connsiteX1914" fmla="*/ 1157474 w 1407169"/>
              <a:gd name="connsiteY1914" fmla="*/ 135654 h 1761649"/>
              <a:gd name="connsiteX1915" fmla="*/ 1175328 w 1407169"/>
              <a:gd name="connsiteY1915" fmla="*/ 117800 h 1761649"/>
              <a:gd name="connsiteX1916" fmla="*/ 1132099 w 1407169"/>
              <a:gd name="connsiteY1916" fmla="*/ 117800 h 1761649"/>
              <a:gd name="connsiteX1917" fmla="*/ 1149953 w 1407169"/>
              <a:gd name="connsiteY1917" fmla="*/ 135654 h 1761649"/>
              <a:gd name="connsiteX1918" fmla="*/ 1132099 w 1407169"/>
              <a:gd name="connsiteY1918" fmla="*/ 153508 h 1761649"/>
              <a:gd name="connsiteX1919" fmla="*/ 1114245 w 1407169"/>
              <a:gd name="connsiteY1919" fmla="*/ 135654 h 1761649"/>
              <a:gd name="connsiteX1920" fmla="*/ 1132099 w 1407169"/>
              <a:gd name="connsiteY1920" fmla="*/ 117800 h 1761649"/>
              <a:gd name="connsiteX1921" fmla="*/ 1089949 w 1407169"/>
              <a:gd name="connsiteY1921" fmla="*/ 117800 h 1761649"/>
              <a:gd name="connsiteX1922" fmla="*/ 1107803 w 1407169"/>
              <a:gd name="connsiteY1922" fmla="*/ 135654 h 1761649"/>
              <a:gd name="connsiteX1923" fmla="*/ 1089949 w 1407169"/>
              <a:gd name="connsiteY1923" fmla="*/ 153508 h 1761649"/>
              <a:gd name="connsiteX1924" fmla="*/ 1072095 w 1407169"/>
              <a:gd name="connsiteY1924" fmla="*/ 135654 h 1761649"/>
              <a:gd name="connsiteX1925" fmla="*/ 1089949 w 1407169"/>
              <a:gd name="connsiteY1925" fmla="*/ 117800 h 1761649"/>
              <a:gd name="connsiteX1926" fmla="*/ 1046719 w 1407169"/>
              <a:gd name="connsiteY1926" fmla="*/ 117800 h 1761649"/>
              <a:gd name="connsiteX1927" fmla="*/ 1064573 w 1407169"/>
              <a:gd name="connsiteY1927" fmla="*/ 135654 h 1761649"/>
              <a:gd name="connsiteX1928" fmla="*/ 1046719 w 1407169"/>
              <a:gd name="connsiteY1928" fmla="*/ 153508 h 1761649"/>
              <a:gd name="connsiteX1929" fmla="*/ 1028865 w 1407169"/>
              <a:gd name="connsiteY1929" fmla="*/ 135654 h 1761649"/>
              <a:gd name="connsiteX1930" fmla="*/ 1046719 w 1407169"/>
              <a:gd name="connsiteY1930" fmla="*/ 117800 h 1761649"/>
              <a:gd name="connsiteX1931" fmla="*/ 1002409 w 1407169"/>
              <a:gd name="connsiteY1931" fmla="*/ 117800 h 1761649"/>
              <a:gd name="connsiteX1932" fmla="*/ 1020263 w 1407169"/>
              <a:gd name="connsiteY1932" fmla="*/ 135654 h 1761649"/>
              <a:gd name="connsiteX1933" fmla="*/ 1002409 w 1407169"/>
              <a:gd name="connsiteY1933" fmla="*/ 153508 h 1761649"/>
              <a:gd name="connsiteX1934" fmla="*/ 984555 w 1407169"/>
              <a:gd name="connsiteY1934" fmla="*/ 135654 h 1761649"/>
              <a:gd name="connsiteX1935" fmla="*/ 1002409 w 1407169"/>
              <a:gd name="connsiteY1935" fmla="*/ 117800 h 1761649"/>
              <a:gd name="connsiteX1936" fmla="*/ 961341 w 1407169"/>
              <a:gd name="connsiteY1936" fmla="*/ 117800 h 1761649"/>
              <a:gd name="connsiteX1937" fmla="*/ 979195 w 1407169"/>
              <a:gd name="connsiteY1937" fmla="*/ 135654 h 1761649"/>
              <a:gd name="connsiteX1938" fmla="*/ 961341 w 1407169"/>
              <a:gd name="connsiteY1938" fmla="*/ 153508 h 1761649"/>
              <a:gd name="connsiteX1939" fmla="*/ 943487 w 1407169"/>
              <a:gd name="connsiteY1939" fmla="*/ 135654 h 1761649"/>
              <a:gd name="connsiteX1940" fmla="*/ 961341 w 1407169"/>
              <a:gd name="connsiteY1940" fmla="*/ 117800 h 1761649"/>
              <a:gd name="connsiteX1941" fmla="*/ 917031 w 1407169"/>
              <a:gd name="connsiteY1941" fmla="*/ 117800 h 1761649"/>
              <a:gd name="connsiteX1942" fmla="*/ 934885 w 1407169"/>
              <a:gd name="connsiteY1942" fmla="*/ 135654 h 1761649"/>
              <a:gd name="connsiteX1943" fmla="*/ 917031 w 1407169"/>
              <a:gd name="connsiteY1943" fmla="*/ 153508 h 1761649"/>
              <a:gd name="connsiteX1944" fmla="*/ 899177 w 1407169"/>
              <a:gd name="connsiteY1944" fmla="*/ 135654 h 1761649"/>
              <a:gd name="connsiteX1945" fmla="*/ 917031 w 1407169"/>
              <a:gd name="connsiteY1945" fmla="*/ 117800 h 1761649"/>
              <a:gd name="connsiteX1946" fmla="*/ 788423 w 1407169"/>
              <a:gd name="connsiteY1946" fmla="*/ 117800 h 1761649"/>
              <a:gd name="connsiteX1947" fmla="*/ 806277 w 1407169"/>
              <a:gd name="connsiteY1947" fmla="*/ 135654 h 1761649"/>
              <a:gd name="connsiteX1948" fmla="*/ 788423 w 1407169"/>
              <a:gd name="connsiteY1948" fmla="*/ 153508 h 1761649"/>
              <a:gd name="connsiteX1949" fmla="*/ 770569 w 1407169"/>
              <a:gd name="connsiteY1949" fmla="*/ 135654 h 1761649"/>
              <a:gd name="connsiteX1950" fmla="*/ 788423 w 1407169"/>
              <a:gd name="connsiteY1950" fmla="*/ 117800 h 1761649"/>
              <a:gd name="connsiteX1951" fmla="*/ 745193 w 1407169"/>
              <a:gd name="connsiteY1951" fmla="*/ 117800 h 1761649"/>
              <a:gd name="connsiteX1952" fmla="*/ 763047 w 1407169"/>
              <a:gd name="connsiteY1952" fmla="*/ 135654 h 1761649"/>
              <a:gd name="connsiteX1953" fmla="*/ 745193 w 1407169"/>
              <a:gd name="connsiteY1953" fmla="*/ 153508 h 1761649"/>
              <a:gd name="connsiteX1954" fmla="*/ 727339 w 1407169"/>
              <a:gd name="connsiteY1954" fmla="*/ 135654 h 1761649"/>
              <a:gd name="connsiteX1955" fmla="*/ 745193 w 1407169"/>
              <a:gd name="connsiteY1955" fmla="*/ 117800 h 1761649"/>
              <a:gd name="connsiteX1956" fmla="*/ 703044 w 1407169"/>
              <a:gd name="connsiteY1956" fmla="*/ 117800 h 1761649"/>
              <a:gd name="connsiteX1957" fmla="*/ 720898 w 1407169"/>
              <a:gd name="connsiteY1957" fmla="*/ 135654 h 1761649"/>
              <a:gd name="connsiteX1958" fmla="*/ 703044 w 1407169"/>
              <a:gd name="connsiteY1958" fmla="*/ 153508 h 1761649"/>
              <a:gd name="connsiteX1959" fmla="*/ 685190 w 1407169"/>
              <a:gd name="connsiteY1959" fmla="*/ 135654 h 1761649"/>
              <a:gd name="connsiteX1960" fmla="*/ 703044 w 1407169"/>
              <a:gd name="connsiteY1960" fmla="*/ 117800 h 1761649"/>
              <a:gd name="connsiteX1961" fmla="*/ 659815 w 1407169"/>
              <a:gd name="connsiteY1961" fmla="*/ 117800 h 1761649"/>
              <a:gd name="connsiteX1962" fmla="*/ 677669 w 1407169"/>
              <a:gd name="connsiteY1962" fmla="*/ 135654 h 1761649"/>
              <a:gd name="connsiteX1963" fmla="*/ 659815 w 1407169"/>
              <a:gd name="connsiteY1963" fmla="*/ 153508 h 1761649"/>
              <a:gd name="connsiteX1964" fmla="*/ 641961 w 1407169"/>
              <a:gd name="connsiteY1964" fmla="*/ 135654 h 1761649"/>
              <a:gd name="connsiteX1965" fmla="*/ 659815 w 1407169"/>
              <a:gd name="connsiteY1965" fmla="*/ 117800 h 1761649"/>
              <a:gd name="connsiteX1966" fmla="*/ 617666 w 1407169"/>
              <a:gd name="connsiteY1966" fmla="*/ 117800 h 1761649"/>
              <a:gd name="connsiteX1967" fmla="*/ 635520 w 1407169"/>
              <a:gd name="connsiteY1967" fmla="*/ 135654 h 1761649"/>
              <a:gd name="connsiteX1968" fmla="*/ 617666 w 1407169"/>
              <a:gd name="connsiteY1968" fmla="*/ 153508 h 1761649"/>
              <a:gd name="connsiteX1969" fmla="*/ 599812 w 1407169"/>
              <a:gd name="connsiteY1969" fmla="*/ 135654 h 1761649"/>
              <a:gd name="connsiteX1970" fmla="*/ 617666 w 1407169"/>
              <a:gd name="connsiteY1970" fmla="*/ 117800 h 1761649"/>
              <a:gd name="connsiteX1971" fmla="*/ 575517 w 1407169"/>
              <a:gd name="connsiteY1971" fmla="*/ 117800 h 1761649"/>
              <a:gd name="connsiteX1972" fmla="*/ 593371 w 1407169"/>
              <a:gd name="connsiteY1972" fmla="*/ 135654 h 1761649"/>
              <a:gd name="connsiteX1973" fmla="*/ 575517 w 1407169"/>
              <a:gd name="connsiteY1973" fmla="*/ 153508 h 1761649"/>
              <a:gd name="connsiteX1974" fmla="*/ 557663 w 1407169"/>
              <a:gd name="connsiteY1974" fmla="*/ 135654 h 1761649"/>
              <a:gd name="connsiteX1975" fmla="*/ 575517 w 1407169"/>
              <a:gd name="connsiteY1975" fmla="*/ 117800 h 1761649"/>
              <a:gd name="connsiteX1976" fmla="*/ 532287 w 1407169"/>
              <a:gd name="connsiteY1976" fmla="*/ 117800 h 1761649"/>
              <a:gd name="connsiteX1977" fmla="*/ 550141 w 1407169"/>
              <a:gd name="connsiteY1977" fmla="*/ 135654 h 1761649"/>
              <a:gd name="connsiteX1978" fmla="*/ 532287 w 1407169"/>
              <a:gd name="connsiteY1978" fmla="*/ 153508 h 1761649"/>
              <a:gd name="connsiteX1979" fmla="*/ 514433 w 1407169"/>
              <a:gd name="connsiteY1979" fmla="*/ 135654 h 1761649"/>
              <a:gd name="connsiteX1980" fmla="*/ 532287 w 1407169"/>
              <a:gd name="connsiteY1980" fmla="*/ 117800 h 1761649"/>
              <a:gd name="connsiteX1981" fmla="*/ 490138 w 1407169"/>
              <a:gd name="connsiteY1981" fmla="*/ 117800 h 1761649"/>
              <a:gd name="connsiteX1982" fmla="*/ 507992 w 1407169"/>
              <a:gd name="connsiteY1982" fmla="*/ 135654 h 1761649"/>
              <a:gd name="connsiteX1983" fmla="*/ 490138 w 1407169"/>
              <a:gd name="connsiteY1983" fmla="*/ 153508 h 1761649"/>
              <a:gd name="connsiteX1984" fmla="*/ 472284 w 1407169"/>
              <a:gd name="connsiteY1984" fmla="*/ 135654 h 1761649"/>
              <a:gd name="connsiteX1985" fmla="*/ 490138 w 1407169"/>
              <a:gd name="connsiteY1985" fmla="*/ 117800 h 1761649"/>
              <a:gd name="connsiteX1986" fmla="*/ 446909 w 1407169"/>
              <a:gd name="connsiteY1986" fmla="*/ 117800 h 1761649"/>
              <a:gd name="connsiteX1987" fmla="*/ 464763 w 1407169"/>
              <a:gd name="connsiteY1987" fmla="*/ 135654 h 1761649"/>
              <a:gd name="connsiteX1988" fmla="*/ 446909 w 1407169"/>
              <a:gd name="connsiteY1988" fmla="*/ 153508 h 1761649"/>
              <a:gd name="connsiteX1989" fmla="*/ 429055 w 1407169"/>
              <a:gd name="connsiteY1989" fmla="*/ 135654 h 1761649"/>
              <a:gd name="connsiteX1990" fmla="*/ 446909 w 1407169"/>
              <a:gd name="connsiteY1990" fmla="*/ 117800 h 1761649"/>
              <a:gd name="connsiteX1991" fmla="*/ 404760 w 1407169"/>
              <a:gd name="connsiteY1991" fmla="*/ 117800 h 1761649"/>
              <a:gd name="connsiteX1992" fmla="*/ 422614 w 1407169"/>
              <a:gd name="connsiteY1992" fmla="*/ 135654 h 1761649"/>
              <a:gd name="connsiteX1993" fmla="*/ 404760 w 1407169"/>
              <a:gd name="connsiteY1993" fmla="*/ 153508 h 1761649"/>
              <a:gd name="connsiteX1994" fmla="*/ 386906 w 1407169"/>
              <a:gd name="connsiteY1994" fmla="*/ 135654 h 1761649"/>
              <a:gd name="connsiteX1995" fmla="*/ 404760 w 1407169"/>
              <a:gd name="connsiteY1995" fmla="*/ 117800 h 1761649"/>
              <a:gd name="connsiteX1996" fmla="*/ 1303937 w 1407169"/>
              <a:gd name="connsiteY1996" fmla="*/ 79975 h 1761649"/>
              <a:gd name="connsiteX1997" fmla="*/ 1321791 w 1407169"/>
              <a:gd name="connsiteY1997" fmla="*/ 97829 h 1761649"/>
              <a:gd name="connsiteX1998" fmla="*/ 1303937 w 1407169"/>
              <a:gd name="connsiteY1998" fmla="*/ 115683 h 1761649"/>
              <a:gd name="connsiteX1999" fmla="*/ 1286083 w 1407169"/>
              <a:gd name="connsiteY1999" fmla="*/ 97829 h 1761649"/>
              <a:gd name="connsiteX2000" fmla="*/ 1303937 w 1407169"/>
              <a:gd name="connsiteY2000" fmla="*/ 79975 h 1761649"/>
              <a:gd name="connsiteX2001" fmla="*/ 1260706 w 1407169"/>
              <a:gd name="connsiteY2001" fmla="*/ 79975 h 1761649"/>
              <a:gd name="connsiteX2002" fmla="*/ 1278560 w 1407169"/>
              <a:gd name="connsiteY2002" fmla="*/ 97829 h 1761649"/>
              <a:gd name="connsiteX2003" fmla="*/ 1260706 w 1407169"/>
              <a:gd name="connsiteY2003" fmla="*/ 115683 h 1761649"/>
              <a:gd name="connsiteX2004" fmla="*/ 1242852 w 1407169"/>
              <a:gd name="connsiteY2004" fmla="*/ 97829 h 1761649"/>
              <a:gd name="connsiteX2005" fmla="*/ 1260706 w 1407169"/>
              <a:gd name="connsiteY2005" fmla="*/ 79975 h 1761649"/>
              <a:gd name="connsiteX2006" fmla="*/ 1217477 w 1407169"/>
              <a:gd name="connsiteY2006" fmla="*/ 79975 h 1761649"/>
              <a:gd name="connsiteX2007" fmla="*/ 1235331 w 1407169"/>
              <a:gd name="connsiteY2007" fmla="*/ 97829 h 1761649"/>
              <a:gd name="connsiteX2008" fmla="*/ 1217477 w 1407169"/>
              <a:gd name="connsiteY2008" fmla="*/ 115683 h 1761649"/>
              <a:gd name="connsiteX2009" fmla="*/ 1199623 w 1407169"/>
              <a:gd name="connsiteY2009" fmla="*/ 97829 h 1761649"/>
              <a:gd name="connsiteX2010" fmla="*/ 1217477 w 1407169"/>
              <a:gd name="connsiteY2010" fmla="*/ 79975 h 1761649"/>
              <a:gd name="connsiteX2011" fmla="*/ 1175328 w 1407169"/>
              <a:gd name="connsiteY2011" fmla="*/ 79975 h 1761649"/>
              <a:gd name="connsiteX2012" fmla="*/ 1193182 w 1407169"/>
              <a:gd name="connsiteY2012" fmla="*/ 97829 h 1761649"/>
              <a:gd name="connsiteX2013" fmla="*/ 1175328 w 1407169"/>
              <a:gd name="connsiteY2013" fmla="*/ 115683 h 1761649"/>
              <a:gd name="connsiteX2014" fmla="*/ 1157474 w 1407169"/>
              <a:gd name="connsiteY2014" fmla="*/ 97829 h 1761649"/>
              <a:gd name="connsiteX2015" fmla="*/ 1175328 w 1407169"/>
              <a:gd name="connsiteY2015" fmla="*/ 79975 h 1761649"/>
              <a:gd name="connsiteX2016" fmla="*/ 1132099 w 1407169"/>
              <a:gd name="connsiteY2016" fmla="*/ 79975 h 1761649"/>
              <a:gd name="connsiteX2017" fmla="*/ 1149953 w 1407169"/>
              <a:gd name="connsiteY2017" fmla="*/ 97829 h 1761649"/>
              <a:gd name="connsiteX2018" fmla="*/ 1132099 w 1407169"/>
              <a:gd name="connsiteY2018" fmla="*/ 115683 h 1761649"/>
              <a:gd name="connsiteX2019" fmla="*/ 1114245 w 1407169"/>
              <a:gd name="connsiteY2019" fmla="*/ 97829 h 1761649"/>
              <a:gd name="connsiteX2020" fmla="*/ 1132099 w 1407169"/>
              <a:gd name="connsiteY2020" fmla="*/ 79975 h 1761649"/>
              <a:gd name="connsiteX2021" fmla="*/ 1089950 w 1407169"/>
              <a:gd name="connsiteY2021" fmla="*/ 79975 h 1761649"/>
              <a:gd name="connsiteX2022" fmla="*/ 1107804 w 1407169"/>
              <a:gd name="connsiteY2022" fmla="*/ 97829 h 1761649"/>
              <a:gd name="connsiteX2023" fmla="*/ 1089950 w 1407169"/>
              <a:gd name="connsiteY2023" fmla="*/ 115683 h 1761649"/>
              <a:gd name="connsiteX2024" fmla="*/ 1072096 w 1407169"/>
              <a:gd name="connsiteY2024" fmla="*/ 97829 h 1761649"/>
              <a:gd name="connsiteX2025" fmla="*/ 1089950 w 1407169"/>
              <a:gd name="connsiteY2025" fmla="*/ 79975 h 1761649"/>
              <a:gd name="connsiteX2026" fmla="*/ 1046719 w 1407169"/>
              <a:gd name="connsiteY2026" fmla="*/ 79975 h 1761649"/>
              <a:gd name="connsiteX2027" fmla="*/ 1064573 w 1407169"/>
              <a:gd name="connsiteY2027" fmla="*/ 97829 h 1761649"/>
              <a:gd name="connsiteX2028" fmla="*/ 1046719 w 1407169"/>
              <a:gd name="connsiteY2028" fmla="*/ 115683 h 1761649"/>
              <a:gd name="connsiteX2029" fmla="*/ 1028865 w 1407169"/>
              <a:gd name="connsiteY2029" fmla="*/ 97829 h 1761649"/>
              <a:gd name="connsiteX2030" fmla="*/ 1046719 w 1407169"/>
              <a:gd name="connsiteY2030" fmla="*/ 79975 h 1761649"/>
              <a:gd name="connsiteX2031" fmla="*/ 1002409 w 1407169"/>
              <a:gd name="connsiteY2031" fmla="*/ 79975 h 1761649"/>
              <a:gd name="connsiteX2032" fmla="*/ 1020263 w 1407169"/>
              <a:gd name="connsiteY2032" fmla="*/ 97829 h 1761649"/>
              <a:gd name="connsiteX2033" fmla="*/ 1002409 w 1407169"/>
              <a:gd name="connsiteY2033" fmla="*/ 115683 h 1761649"/>
              <a:gd name="connsiteX2034" fmla="*/ 984555 w 1407169"/>
              <a:gd name="connsiteY2034" fmla="*/ 97829 h 1761649"/>
              <a:gd name="connsiteX2035" fmla="*/ 1002409 w 1407169"/>
              <a:gd name="connsiteY2035" fmla="*/ 79975 h 1761649"/>
              <a:gd name="connsiteX2036" fmla="*/ 961341 w 1407169"/>
              <a:gd name="connsiteY2036" fmla="*/ 79975 h 1761649"/>
              <a:gd name="connsiteX2037" fmla="*/ 979195 w 1407169"/>
              <a:gd name="connsiteY2037" fmla="*/ 97829 h 1761649"/>
              <a:gd name="connsiteX2038" fmla="*/ 961341 w 1407169"/>
              <a:gd name="connsiteY2038" fmla="*/ 115683 h 1761649"/>
              <a:gd name="connsiteX2039" fmla="*/ 943487 w 1407169"/>
              <a:gd name="connsiteY2039" fmla="*/ 97829 h 1761649"/>
              <a:gd name="connsiteX2040" fmla="*/ 961341 w 1407169"/>
              <a:gd name="connsiteY2040" fmla="*/ 79975 h 1761649"/>
              <a:gd name="connsiteX2041" fmla="*/ 917031 w 1407169"/>
              <a:gd name="connsiteY2041" fmla="*/ 79975 h 1761649"/>
              <a:gd name="connsiteX2042" fmla="*/ 934885 w 1407169"/>
              <a:gd name="connsiteY2042" fmla="*/ 97829 h 1761649"/>
              <a:gd name="connsiteX2043" fmla="*/ 917031 w 1407169"/>
              <a:gd name="connsiteY2043" fmla="*/ 115683 h 1761649"/>
              <a:gd name="connsiteX2044" fmla="*/ 899177 w 1407169"/>
              <a:gd name="connsiteY2044" fmla="*/ 97829 h 1761649"/>
              <a:gd name="connsiteX2045" fmla="*/ 917031 w 1407169"/>
              <a:gd name="connsiteY2045" fmla="*/ 79975 h 1761649"/>
              <a:gd name="connsiteX2046" fmla="*/ 831652 w 1407169"/>
              <a:gd name="connsiteY2046" fmla="*/ 79975 h 1761649"/>
              <a:gd name="connsiteX2047" fmla="*/ 849506 w 1407169"/>
              <a:gd name="connsiteY2047" fmla="*/ 97829 h 1761649"/>
              <a:gd name="connsiteX2048" fmla="*/ 831652 w 1407169"/>
              <a:gd name="connsiteY2048" fmla="*/ 115683 h 1761649"/>
              <a:gd name="connsiteX2049" fmla="*/ 813798 w 1407169"/>
              <a:gd name="connsiteY2049" fmla="*/ 97829 h 1761649"/>
              <a:gd name="connsiteX2050" fmla="*/ 831652 w 1407169"/>
              <a:gd name="connsiteY2050" fmla="*/ 79975 h 1761649"/>
              <a:gd name="connsiteX2051" fmla="*/ 788423 w 1407169"/>
              <a:gd name="connsiteY2051" fmla="*/ 79975 h 1761649"/>
              <a:gd name="connsiteX2052" fmla="*/ 806277 w 1407169"/>
              <a:gd name="connsiteY2052" fmla="*/ 97829 h 1761649"/>
              <a:gd name="connsiteX2053" fmla="*/ 788423 w 1407169"/>
              <a:gd name="connsiteY2053" fmla="*/ 115683 h 1761649"/>
              <a:gd name="connsiteX2054" fmla="*/ 770569 w 1407169"/>
              <a:gd name="connsiteY2054" fmla="*/ 97829 h 1761649"/>
              <a:gd name="connsiteX2055" fmla="*/ 788423 w 1407169"/>
              <a:gd name="connsiteY2055" fmla="*/ 79975 h 1761649"/>
              <a:gd name="connsiteX2056" fmla="*/ 745193 w 1407169"/>
              <a:gd name="connsiteY2056" fmla="*/ 79975 h 1761649"/>
              <a:gd name="connsiteX2057" fmla="*/ 763047 w 1407169"/>
              <a:gd name="connsiteY2057" fmla="*/ 97829 h 1761649"/>
              <a:gd name="connsiteX2058" fmla="*/ 745193 w 1407169"/>
              <a:gd name="connsiteY2058" fmla="*/ 115683 h 1761649"/>
              <a:gd name="connsiteX2059" fmla="*/ 727339 w 1407169"/>
              <a:gd name="connsiteY2059" fmla="*/ 97829 h 1761649"/>
              <a:gd name="connsiteX2060" fmla="*/ 745193 w 1407169"/>
              <a:gd name="connsiteY2060" fmla="*/ 79975 h 1761649"/>
              <a:gd name="connsiteX2061" fmla="*/ 703044 w 1407169"/>
              <a:gd name="connsiteY2061" fmla="*/ 79975 h 1761649"/>
              <a:gd name="connsiteX2062" fmla="*/ 720898 w 1407169"/>
              <a:gd name="connsiteY2062" fmla="*/ 97829 h 1761649"/>
              <a:gd name="connsiteX2063" fmla="*/ 703044 w 1407169"/>
              <a:gd name="connsiteY2063" fmla="*/ 115683 h 1761649"/>
              <a:gd name="connsiteX2064" fmla="*/ 685190 w 1407169"/>
              <a:gd name="connsiteY2064" fmla="*/ 97829 h 1761649"/>
              <a:gd name="connsiteX2065" fmla="*/ 703044 w 1407169"/>
              <a:gd name="connsiteY2065" fmla="*/ 79975 h 1761649"/>
              <a:gd name="connsiteX2066" fmla="*/ 617666 w 1407169"/>
              <a:gd name="connsiteY2066" fmla="*/ 79975 h 1761649"/>
              <a:gd name="connsiteX2067" fmla="*/ 635520 w 1407169"/>
              <a:gd name="connsiteY2067" fmla="*/ 97829 h 1761649"/>
              <a:gd name="connsiteX2068" fmla="*/ 617666 w 1407169"/>
              <a:gd name="connsiteY2068" fmla="*/ 115683 h 1761649"/>
              <a:gd name="connsiteX2069" fmla="*/ 599812 w 1407169"/>
              <a:gd name="connsiteY2069" fmla="*/ 97829 h 1761649"/>
              <a:gd name="connsiteX2070" fmla="*/ 617666 w 1407169"/>
              <a:gd name="connsiteY2070" fmla="*/ 79975 h 1761649"/>
              <a:gd name="connsiteX2071" fmla="*/ 575517 w 1407169"/>
              <a:gd name="connsiteY2071" fmla="*/ 79975 h 1761649"/>
              <a:gd name="connsiteX2072" fmla="*/ 593371 w 1407169"/>
              <a:gd name="connsiteY2072" fmla="*/ 97829 h 1761649"/>
              <a:gd name="connsiteX2073" fmla="*/ 575517 w 1407169"/>
              <a:gd name="connsiteY2073" fmla="*/ 115683 h 1761649"/>
              <a:gd name="connsiteX2074" fmla="*/ 557663 w 1407169"/>
              <a:gd name="connsiteY2074" fmla="*/ 97829 h 1761649"/>
              <a:gd name="connsiteX2075" fmla="*/ 575517 w 1407169"/>
              <a:gd name="connsiteY2075" fmla="*/ 79975 h 1761649"/>
              <a:gd name="connsiteX2076" fmla="*/ 532287 w 1407169"/>
              <a:gd name="connsiteY2076" fmla="*/ 79975 h 1761649"/>
              <a:gd name="connsiteX2077" fmla="*/ 550141 w 1407169"/>
              <a:gd name="connsiteY2077" fmla="*/ 97829 h 1761649"/>
              <a:gd name="connsiteX2078" fmla="*/ 532287 w 1407169"/>
              <a:gd name="connsiteY2078" fmla="*/ 115683 h 1761649"/>
              <a:gd name="connsiteX2079" fmla="*/ 514433 w 1407169"/>
              <a:gd name="connsiteY2079" fmla="*/ 97829 h 1761649"/>
              <a:gd name="connsiteX2080" fmla="*/ 532287 w 1407169"/>
              <a:gd name="connsiteY2080" fmla="*/ 79975 h 1761649"/>
              <a:gd name="connsiteX2081" fmla="*/ 490138 w 1407169"/>
              <a:gd name="connsiteY2081" fmla="*/ 79975 h 1761649"/>
              <a:gd name="connsiteX2082" fmla="*/ 507992 w 1407169"/>
              <a:gd name="connsiteY2082" fmla="*/ 97829 h 1761649"/>
              <a:gd name="connsiteX2083" fmla="*/ 490138 w 1407169"/>
              <a:gd name="connsiteY2083" fmla="*/ 115683 h 1761649"/>
              <a:gd name="connsiteX2084" fmla="*/ 472284 w 1407169"/>
              <a:gd name="connsiteY2084" fmla="*/ 97829 h 1761649"/>
              <a:gd name="connsiteX2085" fmla="*/ 490138 w 1407169"/>
              <a:gd name="connsiteY2085" fmla="*/ 79975 h 1761649"/>
              <a:gd name="connsiteX2086" fmla="*/ 446909 w 1407169"/>
              <a:gd name="connsiteY2086" fmla="*/ 79975 h 1761649"/>
              <a:gd name="connsiteX2087" fmla="*/ 464763 w 1407169"/>
              <a:gd name="connsiteY2087" fmla="*/ 97829 h 1761649"/>
              <a:gd name="connsiteX2088" fmla="*/ 446909 w 1407169"/>
              <a:gd name="connsiteY2088" fmla="*/ 115683 h 1761649"/>
              <a:gd name="connsiteX2089" fmla="*/ 429055 w 1407169"/>
              <a:gd name="connsiteY2089" fmla="*/ 97829 h 1761649"/>
              <a:gd name="connsiteX2090" fmla="*/ 446909 w 1407169"/>
              <a:gd name="connsiteY2090" fmla="*/ 79975 h 1761649"/>
              <a:gd name="connsiteX2091" fmla="*/ 1346085 w 1407169"/>
              <a:gd name="connsiteY2091" fmla="*/ 38907 h 1761649"/>
              <a:gd name="connsiteX2092" fmla="*/ 1363939 w 1407169"/>
              <a:gd name="connsiteY2092" fmla="*/ 56761 h 1761649"/>
              <a:gd name="connsiteX2093" fmla="*/ 1346085 w 1407169"/>
              <a:gd name="connsiteY2093" fmla="*/ 74615 h 1761649"/>
              <a:gd name="connsiteX2094" fmla="*/ 1328231 w 1407169"/>
              <a:gd name="connsiteY2094" fmla="*/ 56761 h 1761649"/>
              <a:gd name="connsiteX2095" fmla="*/ 1346085 w 1407169"/>
              <a:gd name="connsiteY2095" fmla="*/ 38907 h 1761649"/>
              <a:gd name="connsiteX2096" fmla="*/ 1303937 w 1407169"/>
              <a:gd name="connsiteY2096" fmla="*/ 38907 h 1761649"/>
              <a:gd name="connsiteX2097" fmla="*/ 1321791 w 1407169"/>
              <a:gd name="connsiteY2097" fmla="*/ 56761 h 1761649"/>
              <a:gd name="connsiteX2098" fmla="*/ 1303937 w 1407169"/>
              <a:gd name="connsiteY2098" fmla="*/ 74615 h 1761649"/>
              <a:gd name="connsiteX2099" fmla="*/ 1286083 w 1407169"/>
              <a:gd name="connsiteY2099" fmla="*/ 56761 h 1761649"/>
              <a:gd name="connsiteX2100" fmla="*/ 1303937 w 1407169"/>
              <a:gd name="connsiteY2100" fmla="*/ 38907 h 1761649"/>
              <a:gd name="connsiteX2101" fmla="*/ 1260706 w 1407169"/>
              <a:gd name="connsiteY2101" fmla="*/ 38907 h 1761649"/>
              <a:gd name="connsiteX2102" fmla="*/ 1278560 w 1407169"/>
              <a:gd name="connsiteY2102" fmla="*/ 56761 h 1761649"/>
              <a:gd name="connsiteX2103" fmla="*/ 1260706 w 1407169"/>
              <a:gd name="connsiteY2103" fmla="*/ 74615 h 1761649"/>
              <a:gd name="connsiteX2104" fmla="*/ 1242852 w 1407169"/>
              <a:gd name="connsiteY2104" fmla="*/ 56761 h 1761649"/>
              <a:gd name="connsiteX2105" fmla="*/ 1260706 w 1407169"/>
              <a:gd name="connsiteY2105" fmla="*/ 38907 h 1761649"/>
              <a:gd name="connsiteX2106" fmla="*/ 1217477 w 1407169"/>
              <a:gd name="connsiteY2106" fmla="*/ 38907 h 1761649"/>
              <a:gd name="connsiteX2107" fmla="*/ 1235331 w 1407169"/>
              <a:gd name="connsiteY2107" fmla="*/ 56761 h 1761649"/>
              <a:gd name="connsiteX2108" fmla="*/ 1217477 w 1407169"/>
              <a:gd name="connsiteY2108" fmla="*/ 74615 h 1761649"/>
              <a:gd name="connsiteX2109" fmla="*/ 1199623 w 1407169"/>
              <a:gd name="connsiteY2109" fmla="*/ 56761 h 1761649"/>
              <a:gd name="connsiteX2110" fmla="*/ 1217477 w 1407169"/>
              <a:gd name="connsiteY2110" fmla="*/ 38907 h 1761649"/>
              <a:gd name="connsiteX2111" fmla="*/ 1175328 w 1407169"/>
              <a:gd name="connsiteY2111" fmla="*/ 38907 h 1761649"/>
              <a:gd name="connsiteX2112" fmla="*/ 1193182 w 1407169"/>
              <a:gd name="connsiteY2112" fmla="*/ 56761 h 1761649"/>
              <a:gd name="connsiteX2113" fmla="*/ 1175328 w 1407169"/>
              <a:gd name="connsiteY2113" fmla="*/ 74615 h 1761649"/>
              <a:gd name="connsiteX2114" fmla="*/ 1157474 w 1407169"/>
              <a:gd name="connsiteY2114" fmla="*/ 56761 h 1761649"/>
              <a:gd name="connsiteX2115" fmla="*/ 1175328 w 1407169"/>
              <a:gd name="connsiteY2115" fmla="*/ 38907 h 1761649"/>
              <a:gd name="connsiteX2116" fmla="*/ 1132099 w 1407169"/>
              <a:gd name="connsiteY2116" fmla="*/ 38907 h 1761649"/>
              <a:gd name="connsiteX2117" fmla="*/ 1149953 w 1407169"/>
              <a:gd name="connsiteY2117" fmla="*/ 56761 h 1761649"/>
              <a:gd name="connsiteX2118" fmla="*/ 1132099 w 1407169"/>
              <a:gd name="connsiteY2118" fmla="*/ 74615 h 1761649"/>
              <a:gd name="connsiteX2119" fmla="*/ 1114245 w 1407169"/>
              <a:gd name="connsiteY2119" fmla="*/ 56761 h 1761649"/>
              <a:gd name="connsiteX2120" fmla="*/ 1132099 w 1407169"/>
              <a:gd name="connsiteY2120" fmla="*/ 38907 h 1761649"/>
              <a:gd name="connsiteX2121" fmla="*/ 1089950 w 1407169"/>
              <a:gd name="connsiteY2121" fmla="*/ 38907 h 1761649"/>
              <a:gd name="connsiteX2122" fmla="*/ 1107804 w 1407169"/>
              <a:gd name="connsiteY2122" fmla="*/ 56761 h 1761649"/>
              <a:gd name="connsiteX2123" fmla="*/ 1089950 w 1407169"/>
              <a:gd name="connsiteY2123" fmla="*/ 74615 h 1761649"/>
              <a:gd name="connsiteX2124" fmla="*/ 1072096 w 1407169"/>
              <a:gd name="connsiteY2124" fmla="*/ 56761 h 1761649"/>
              <a:gd name="connsiteX2125" fmla="*/ 1089950 w 1407169"/>
              <a:gd name="connsiteY2125" fmla="*/ 38907 h 1761649"/>
              <a:gd name="connsiteX2126" fmla="*/ 1046719 w 1407169"/>
              <a:gd name="connsiteY2126" fmla="*/ 38907 h 1761649"/>
              <a:gd name="connsiteX2127" fmla="*/ 1064573 w 1407169"/>
              <a:gd name="connsiteY2127" fmla="*/ 56761 h 1761649"/>
              <a:gd name="connsiteX2128" fmla="*/ 1046719 w 1407169"/>
              <a:gd name="connsiteY2128" fmla="*/ 74615 h 1761649"/>
              <a:gd name="connsiteX2129" fmla="*/ 1028865 w 1407169"/>
              <a:gd name="connsiteY2129" fmla="*/ 56761 h 1761649"/>
              <a:gd name="connsiteX2130" fmla="*/ 1046719 w 1407169"/>
              <a:gd name="connsiteY2130" fmla="*/ 38907 h 1761649"/>
              <a:gd name="connsiteX2131" fmla="*/ 1002409 w 1407169"/>
              <a:gd name="connsiteY2131" fmla="*/ 38907 h 1761649"/>
              <a:gd name="connsiteX2132" fmla="*/ 1020263 w 1407169"/>
              <a:gd name="connsiteY2132" fmla="*/ 56761 h 1761649"/>
              <a:gd name="connsiteX2133" fmla="*/ 1002409 w 1407169"/>
              <a:gd name="connsiteY2133" fmla="*/ 74615 h 1761649"/>
              <a:gd name="connsiteX2134" fmla="*/ 984555 w 1407169"/>
              <a:gd name="connsiteY2134" fmla="*/ 56761 h 1761649"/>
              <a:gd name="connsiteX2135" fmla="*/ 1002409 w 1407169"/>
              <a:gd name="connsiteY2135" fmla="*/ 38907 h 1761649"/>
              <a:gd name="connsiteX2136" fmla="*/ 961341 w 1407169"/>
              <a:gd name="connsiteY2136" fmla="*/ 38907 h 1761649"/>
              <a:gd name="connsiteX2137" fmla="*/ 979195 w 1407169"/>
              <a:gd name="connsiteY2137" fmla="*/ 56761 h 1761649"/>
              <a:gd name="connsiteX2138" fmla="*/ 961341 w 1407169"/>
              <a:gd name="connsiteY2138" fmla="*/ 74615 h 1761649"/>
              <a:gd name="connsiteX2139" fmla="*/ 943487 w 1407169"/>
              <a:gd name="connsiteY2139" fmla="*/ 56761 h 1761649"/>
              <a:gd name="connsiteX2140" fmla="*/ 961341 w 1407169"/>
              <a:gd name="connsiteY2140" fmla="*/ 38907 h 1761649"/>
              <a:gd name="connsiteX2141" fmla="*/ 875963 w 1407169"/>
              <a:gd name="connsiteY2141" fmla="*/ 38907 h 1761649"/>
              <a:gd name="connsiteX2142" fmla="*/ 893817 w 1407169"/>
              <a:gd name="connsiteY2142" fmla="*/ 56761 h 1761649"/>
              <a:gd name="connsiteX2143" fmla="*/ 875963 w 1407169"/>
              <a:gd name="connsiteY2143" fmla="*/ 74615 h 1761649"/>
              <a:gd name="connsiteX2144" fmla="*/ 858109 w 1407169"/>
              <a:gd name="connsiteY2144" fmla="*/ 56761 h 1761649"/>
              <a:gd name="connsiteX2145" fmla="*/ 875963 w 1407169"/>
              <a:gd name="connsiteY2145" fmla="*/ 38907 h 1761649"/>
              <a:gd name="connsiteX2146" fmla="*/ 831652 w 1407169"/>
              <a:gd name="connsiteY2146" fmla="*/ 38907 h 1761649"/>
              <a:gd name="connsiteX2147" fmla="*/ 849506 w 1407169"/>
              <a:gd name="connsiteY2147" fmla="*/ 56761 h 1761649"/>
              <a:gd name="connsiteX2148" fmla="*/ 831652 w 1407169"/>
              <a:gd name="connsiteY2148" fmla="*/ 74615 h 1761649"/>
              <a:gd name="connsiteX2149" fmla="*/ 813798 w 1407169"/>
              <a:gd name="connsiteY2149" fmla="*/ 56761 h 1761649"/>
              <a:gd name="connsiteX2150" fmla="*/ 831652 w 1407169"/>
              <a:gd name="connsiteY2150" fmla="*/ 38907 h 1761649"/>
              <a:gd name="connsiteX2151" fmla="*/ 788423 w 1407169"/>
              <a:gd name="connsiteY2151" fmla="*/ 38907 h 1761649"/>
              <a:gd name="connsiteX2152" fmla="*/ 806277 w 1407169"/>
              <a:gd name="connsiteY2152" fmla="*/ 56761 h 1761649"/>
              <a:gd name="connsiteX2153" fmla="*/ 788423 w 1407169"/>
              <a:gd name="connsiteY2153" fmla="*/ 74615 h 1761649"/>
              <a:gd name="connsiteX2154" fmla="*/ 770569 w 1407169"/>
              <a:gd name="connsiteY2154" fmla="*/ 56761 h 1761649"/>
              <a:gd name="connsiteX2155" fmla="*/ 788423 w 1407169"/>
              <a:gd name="connsiteY2155" fmla="*/ 38907 h 1761649"/>
              <a:gd name="connsiteX2156" fmla="*/ 745193 w 1407169"/>
              <a:gd name="connsiteY2156" fmla="*/ 38907 h 1761649"/>
              <a:gd name="connsiteX2157" fmla="*/ 763047 w 1407169"/>
              <a:gd name="connsiteY2157" fmla="*/ 56761 h 1761649"/>
              <a:gd name="connsiteX2158" fmla="*/ 745193 w 1407169"/>
              <a:gd name="connsiteY2158" fmla="*/ 74615 h 1761649"/>
              <a:gd name="connsiteX2159" fmla="*/ 727339 w 1407169"/>
              <a:gd name="connsiteY2159" fmla="*/ 56761 h 1761649"/>
              <a:gd name="connsiteX2160" fmla="*/ 745193 w 1407169"/>
              <a:gd name="connsiteY2160" fmla="*/ 38907 h 1761649"/>
              <a:gd name="connsiteX2161" fmla="*/ 703044 w 1407169"/>
              <a:gd name="connsiteY2161" fmla="*/ 38907 h 1761649"/>
              <a:gd name="connsiteX2162" fmla="*/ 720898 w 1407169"/>
              <a:gd name="connsiteY2162" fmla="*/ 56761 h 1761649"/>
              <a:gd name="connsiteX2163" fmla="*/ 703044 w 1407169"/>
              <a:gd name="connsiteY2163" fmla="*/ 74615 h 1761649"/>
              <a:gd name="connsiteX2164" fmla="*/ 685190 w 1407169"/>
              <a:gd name="connsiteY2164" fmla="*/ 56761 h 1761649"/>
              <a:gd name="connsiteX2165" fmla="*/ 703044 w 1407169"/>
              <a:gd name="connsiteY2165" fmla="*/ 38907 h 1761649"/>
              <a:gd name="connsiteX2166" fmla="*/ 1389315 w 1407169"/>
              <a:gd name="connsiteY2166" fmla="*/ 0 h 1761649"/>
              <a:gd name="connsiteX2167" fmla="*/ 1407169 w 1407169"/>
              <a:gd name="connsiteY2167" fmla="*/ 17854 h 1761649"/>
              <a:gd name="connsiteX2168" fmla="*/ 1389315 w 1407169"/>
              <a:gd name="connsiteY2168" fmla="*/ 35708 h 1761649"/>
              <a:gd name="connsiteX2169" fmla="*/ 1371461 w 1407169"/>
              <a:gd name="connsiteY2169" fmla="*/ 17854 h 1761649"/>
              <a:gd name="connsiteX2170" fmla="*/ 1389315 w 1407169"/>
              <a:gd name="connsiteY2170" fmla="*/ 0 h 1761649"/>
              <a:gd name="connsiteX2171" fmla="*/ 1346085 w 1407169"/>
              <a:gd name="connsiteY2171" fmla="*/ 0 h 1761649"/>
              <a:gd name="connsiteX2172" fmla="*/ 1363939 w 1407169"/>
              <a:gd name="connsiteY2172" fmla="*/ 17854 h 1761649"/>
              <a:gd name="connsiteX2173" fmla="*/ 1346085 w 1407169"/>
              <a:gd name="connsiteY2173" fmla="*/ 35708 h 1761649"/>
              <a:gd name="connsiteX2174" fmla="*/ 1328231 w 1407169"/>
              <a:gd name="connsiteY2174" fmla="*/ 17854 h 1761649"/>
              <a:gd name="connsiteX2175" fmla="*/ 1346085 w 1407169"/>
              <a:gd name="connsiteY2175" fmla="*/ 0 h 1761649"/>
              <a:gd name="connsiteX2176" fmla="*/ 1303937 w 1407169"/>
              <a:gd name="connsiteY2176" fmla="*/ 0 h 1761649"/>
              <a:gd name="connsiteX2177" fmla="*/ 1321791 w 1407169"/>
              <a:gd name="connsiteY2177" fmla="*/ 17854 h 1761649"/>
              <a:gd name="connsiteX2178" fmla="*/ 1303937 w 1407169"/>
              <a:gd name="connsiteY2178" fmla="*/ 35708 h 1761649"/>
              <a:gd name="connsiteX2179" fmla="*/ 1286083 w 1407169"/>
              <a:gd name="connsiteY2179" fmla="*/ 17854 h 1761649"/>
              <a:gd name="connsiteX2180" fmla="*/ 1303937 w 1407169"/>
              <a:gd name="connsiteY2180" fmla="*/ 0 h 1761649"/>
              <a:gd name="connsiteX2181" fmla="*/ 1260706 w 1407169"/>
              <a:gd name="connsiteY2181" fmla="*/ 0 h 1761649"/>
              <a:gd name="connsiteX2182" fmla="*/ 1278560 w 1407169"/>
              <a:gd name="connsiteY2182" fmla="*/ 17854 h 1761649"/>
              <a:gd name="connsiteX2183" fmla="*/ 1260706 w 1407169"/>
              <a:gd name="connsiteY2183" fmla="*/ 35708 h 1761649"/>
              <a:gd name="connsiteX2184" fmla="*/ 1242852 w 1407169"/>
              <a:gd name="connsiteY2184" fmla="*/ 17854 h 1761649"/>
              <a:gd name="connsiteX2185" fmla="*/ 1260706 w 1407169"/>
              <a:gd name="connsiteY2185" fmla="*/ 0 h 1761649"/>
              <a:gd name="connsiteX2186" fmla="*/ 1217477 w 1407169"/>
              <a:gd name="connsiteY2186" fmla="*/ 0 h 1761649"/>
              <a:gd name="connsiteX2187" fmla="*/ 1235331 w 1407169"/>
              <a:gd name="connsiteY2187" fmla="*/ 17854 h 1761649"/>
              <a:gd name="connsiteX2188" fmla="*/ 1217477 w 1407169"/>
              <a:gd name="connsiteY2188" fmla="*/ 35708 h 1761649"/>
              <a:gd name="connsiteX2189" fmla="*/ 1199623 w 1407169"/>
              <a:gd name="connsiteY2189" fmla="*/ 17854 h 1761649"/>
              <a:gd name="connsiteX2190" fmla="*/ 1217477 w 1407169"/>
              <a:gd name="connsiteY2190" fmla="*/ 0 h 1761649"/>
              <a:gd name="connsiteX2191" fmla="*/ 1175328 w 1407169"/>
              <a:gd name="connsiteY2191" fmla="*/ 0 h 1761649"/>
              <a:gd name="connsiteX2192" fmla="*/ 1193182 w 1407169"/>
              <a:gd name="connsiteY2192" fmla="*/ 17854 h 1761649"/>
              <a:gd name="connsiteX2193" fmla="*/ 1175328 w 1407169"/>
              <a:gd name="connsiteY2193" fmla="*/ 35708 h 1761649"/>
              <a:gd name="connsiteX2194" fmla="*/ 1157474 w 1407169"/>
              <a:gd name="connsiteY2194" fmla="*/ 17854 h 1761649"/>
              <a:gd name="connsiteX2195" fmla="*/ 1175328 w 1407169"/>
              <a:gd name="connsiteY2195" fmla="*/ 0 h 1761649"/>
              <a:gd name="connsiteX2196" fmla="*/ 1132099 w 1407169"/>
              <a:gd name="connsiteY2196" fmla="*/ 0 h 1761649"/>
              <a:gd name="connsiteX2197" fmla="*/ 1149953 w 1407169"/>
              <a:gd name="connsiteY2197" fmla="*/ 17854 h 1761649"/>
              <a:gd name="connsiteX2198" fmla="*/ 1132099 w 1407169"/>
              <a:gd name="connsiteY2198" fmla="*/ 35708 h 1761649"/>
              <a:gd name="connsiteX2199" fmla="*/ 1114245 w 1407169"/>
              <a:gd name="connsiteY2199" fmla="*/ 17854 h 1761649"/>
              <a:gd name="connsiteX2200" fmla="*/ 1132099 w 1407169"/>
              <a:gd name="connsiteY2200" fmla="*/ 0 h 1761649"/>
              <a:gd name="connsiteX2201" fmla="*/ 1089950 w 1407169"/>
              <a:gd name="connsiteY2201" fmla="*/ 0 h 1761649"/>
              <a:gd name="connsiteX2202" fmla="*/ 1107804 w 1407169"/>
              <a:gd name="connsiteY2202" fmla="*/ 17854 h 1761649"/>
              <a:gd name="connsiteX2203" fmla="*/ 1089950 w 1407169"/>
              <a:gd name="connsiteY2203" fmla="*/ 35708 h 1761649"/>
              <a:gd name="connsiteX2204" fmla="*/ 1072096 w 1407169"/>
              <a:gd name="connsiteY2204" fmla="*/ 17854 h 1761649"/>
              <a:gd name="connsiteX2205" fmla="*/ 1089950 w 1407169"/>
              <a:gd name="connsiteY2205" fmla="*/ 0 h 1761649"/>
              <a:gd name="connsiteX2206" fmla="*/ 1046719 w 1407169"/>
              <a:gd name="connsiteY2206" fmla="*/ 0 h 1761649"/>
              <a:gd name="connsiteX2207" fmla="*/ 1064573 w 1407169"/>
              <a:gd name="connsiteY2207" fmla="*/ 17854 h 1761649"/>
              <a:gd name="connsiteX2208" fmla="*/ 1046719 w 1407169"/>
              <a:gd name="connsiteY2208" fmla="*/ 35708 h 1761649"/>
              <a:gd name="connsiteX2209" fmla="*/ 1028865 w 1407169"/>
              <a:gd name="connsiteY2209" fmla="*/ 17854 h 1761649"/>
              <a:gd name="connsiteX2210" fmla="*/ 1046719 w 1407169"/>
              <a:gd name="connsiteY2210" fmla="*/ 0 h 1761649"/>
              <a:gd name="connsiteX2211" fmla="*/ 917031 w 1407169"/>
              <a:gd name="connsiteY2211" fmla="*/ 0 h 1761649"/>
              <a:gd name="connsiteX2212" fmla="*/ 934885 w 1407169"/>
              <a:gd name="connsiteY2212" fmla="*/ 17854 h 1761649"/>
              <a:gd name="connsiteX2213" fmla="*/ 917031 w 1407169"/>
              <a:gd name="connsiteY2213" fmla="*/ 35708 h 1761649"/>
              <a:gd name="connsiteX2214" fmla="*/ 899177 w 1407169"/>
              <a:gd name="connsiteY2214" fmla="*/ 17854 h 1761649"/>
              <a:gd name="connsiteX2215" fmla="*/ 917031 w 1407169"/>
              <a:gd name="connsiteY2215" fmla="*/ 0 h 1761649"/>
              <a:gd name="connsiteX2216" fmla="*/ 875963 w 1407169"/>
              <a:gd name="connsiteY2216" fmla="*/ 0 h 1761649"/>
              <a:gd name="connsiteX2217" fmla="*/ 893817 w 1407169"/>
              <a:gd name="connsiteY2217" fmla="*/ 17854 h 1761649"/>
              <a:gd name="connsiteX2218" fmla="*/ 875963 w 1407169"/>
              <a:gd name="connsiteY2218" fmla="*/ 35708 h 1761649"/>
              <a:gd name="connsiteX2219" fmla="*/ 858109 w 1407169"/>
              <a:gd name="connsiteY2219" fmla="*/ 17854 h 1761649"/>
              <a:gd name="connsiteX2220" fmla="*/ 875963 w 1407169"/>
              <a:gd name="connsiteY2220" fmla="*/ 0 h 1761649"/>
              <a:gd name="connsiteX2221" fmla="*/ 831652 w 1407169"/>
              <a:gd name="connsiteY2221" fmla="*/ 0 h 1761649"/>
              <a:gd name="connsiteX2222" fmla="*/ 849506 w 1407169"/>
              <a:gd name="connsiteY2222" fmla="*/ 17854 h 1761649"/>
              <a:gd name="connsiteX2223" fmla="*/ 831652 w 1407169"/>
              <a:gd name="connsiteY2223" fmla="*/ 35708 h 1761649"/>
              <a:gd name="connsiteX2224" fmla="*/ 813798 w 1407169"/>
              <a:gd name="connsiteY2224" fmla="*/ 17854 h 1761649"/>
              <a:gd name="connsiteX2225" fmla="*/ 831652 w 1407169"/>
              <a:gd name="connsiteY2225" fmla="*/ 0 h 1761649"/>
              <a:gd name="connsiteX2226" fmla="*/ 788423 w 1407169"/>
              <a:gd name="connsiteY2226" fmla="*/ 0 h 1761649"/>
              <a:gd name="connsiteX2227" fmla="*/ 806277 w 1407169"/>
              <a:gd name="connsiteY2227" fmla="*/ 17854 h 1761649"/>
              <a:gd name="connsiteX2228" fmla="*/ 788423 w 1407169"/>
              <a:gd name="connsiteY2228" fmla="*/ 35708 h 1761649"/>
              <a:gd name="connsiteX2229" fmla="*/ 770569 w 1407169"/>
              <a:gd name="connsiteY2229" fmla="*/ 17854 h 1761649"/>
              <a:gd name="connsiteX2230" fmla="*/ 788423 w 1407169"/>
              <a:gd name="connsiteY2230" fmla="*/ 0 h 176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Lst>
            <a:rect l="l" t="t" r="r" b="b"/>
            <a:pathLst>
              <a:path w="1407169" h="1761649">
                <a:moveTo>
                  <a:pt x="917031" y="1725941"/>
                </a:moveTo>
                <a:cubicBezTo>
                  <a:pt x="926891" y="1725941"/>
                  <a:pt x="934885" y="1733935"/>
                  <a:pt x="934885" y="1743795"/>
                </a:cubicBezTo>
                <a:cubicBezTo>
                  <a:pt x="934885" y="1753655"/>
                  <a:pt x="926891" y="1761649"/>
                  <a:pt x="917031" y="1761649"/>
                </a:cubicBezTo>
                <a:cubicBezTo>
                  <a:pt x="907171" y="1761649"/>
                  <a:pt x="899177" y="1753655"/>
                  <a:pt x="899177" y="1743795"/>
                </a:cubicBezTo>
                <a:cubicBezTo>
                  <a:pt x="899177" y="1733935"/>
                  <a:pt x="907171" y="1725941"/>
                  <a:pt x="917031" y="1725941"/>
                </a:cubicBezTo>
                <a:close/>
                <a:moveTo>
                  <a:pt x="875962" y="1725941"/>
                </a:moveTo>
                <a:cubicBezTo>
                  <a:pt x="885822" y="1725941"/>
                  <a:pt x="893816" y="1733935"/>
                  <a:pt x="893816" y="1743795"/>
                </a:cubicBezTo>
                <a:cubicBezTo>
                  <a:pt x="893816" y="1753655"/>
                  <a:pt x="885822" y="1761649"/>
                  <a:pt x="875962" y="1761649"/>
                </a:cubicBezTo>
                <a:cubicBezTo>
                  <a:pt x="866102" y="1761649"/>
                  <a:pt x="858108" y="1753655"/>
                  <a:pt x="858108" y="1743795"/>
                </a:cubicBezTo>
                <a:cubicBezTo>
                  <a:pt x="858108" y="1733935"/>
                  <a:pt x="866102" y="1725941"/>
                  <a:pt x="875962" y="1725941"/>
                </a:cubicBezTo>
                <a:close/>
                <a:moveTo>
                  <a:pt x="875962" y="1687035"/>
                </a:moveTo>
                <a:cubicBezTo>
                  <a:pt x="885822" y="1687035"/>
                  <a:pt x="893816" y="1695029"/>
                  <a:pt x="893816" y="1704889"/>
                </a:cubicBezTo>
                <a:cubicBezTo>
                  <a:pt x="893816" y="1714749"/>
                  <a:pt x="885822" y="1722743"/>
                  <a:pt x="875962" y="1722743"/>
                </a:cubicBezTo>
                <a:cubicBezTo>
                  <a:pt x="866102" y="1722743"/>
                  <a:pt x="858108" y="1714749"/>
                  <a:pt x="858108" y="1704889"/>
                </a:cubicBezTo>
                <a:cubicBezTo>
                  <a:pt x="858108" y="1695029"/>
                  <a:pt x="866102" y="1687035"/>
                  <a:pt x="875962" y="1687035"/>
                </a:cubicBezTo>
                <a:close/>
                <a:moveTo>
                  <a:pt x="875962" y="1647047"/>
                </a:moveTo>
                <a:cubicBezTo>
                  <a:pt x="885822" y="1647047"/>
                  <a:pt x="893816" y="1655041"/>
                  <a:pt x="893816" y="1664901"/>
                </a:cubicBezTo>
                <a:cubicBezTo>
                  <a:pt x="893816" y="1674761"/>
                  <a:pt x="885822" y="1682755"/>
                  <a:pt x="875962" y="1682755"/>
                </a:cubicBezTo>
                <a:cubicBezTo>
                  <a:pt x="866102" y="1682755"/>
                  <a:pt x="858108" y="1674761"/>
                  <a:pt x="858108" y="1664901"/>
                </a:cubicBezTo>
                <a:cubicBezTo>
                  <a:pt x="858108" y="1655041"/>
                  <a:pt x="866102" y="1647047"/>
                  <a:pt x="875962" y="1647047"/>
                </a:cubicBezTo>
                <a:close/>
                <a:moveTo>
                  <a:pt x="917031" y="1647046"/>
                </a:moveTo>
                <a:cubicBezTo>
                  <a:pt x="926891" y="1647046"/>
                  <a:pt x="934885" y="1655040"/>
                  <a:pt x="934885" y="1664900"/>
                </a:cubicBezTo>
                <a:cubicBezTo>
                  <a:pt x="934885" y="1674760"/>
                  <a:pt x="926891" y="1682754"/>
                  <a:pt x="917031" y="1682754"/>
                </a:cubicBezTo>
                <a:cubicBezTo>
                  <a:pt x="907171" y="1682754"/>
                  <a:pt x="899177" y="1674760"/>
                  <a:pt x="899177" y="1664900"/>
                </a:cubicBezTo>
                <a:cubicBezTo>
                  <a:pt x="899177" y="1655040"/>
                  <a:pt x="907171" y="1647046"/>
                  <a:pt x="917031" y="1647046"/>
                </a:cubicBezTo>
                <a:close/>
                <a:moveTo>
                  <a:pt x="917031" y="1608140"/>
                </a:moveTo>
                <a:cubicBezTo>
                  <a:pt x="926891" y="1608140"/>
                  <a:pt x="934885" y="1616134"/>
                  <a:pt x="934885" y="1625994"/>
                </a:cubicBezTo>
                <a:cubicBezTo>
                  <a:pt x="934885" y="1635854"/>
                  <a:pt x="926891" y="1643848"/>
                  <a:pt x="917031" y="1643848"/>
                </a:cubicBezTo>
                <a:cubicBezTo>
                  <a:pt x="907171" y="1643848"/>
                  <a:pt x="899177" y="1635854"/>
                  <a:pt x="899177" y="1625994"/>
                </a:cubicBezTo>
                <a:cubicBezTo>
                  <a:pt x="899177" y="1616134"/>
                  <a:pt x="907171" y="1608140"/>
                  <a:pt x="917031" y="1608140"/>
                </a:cubicBezTo>
                <a:close/>
                <a:moveTo>
                  <a:pt x="875962" y="1608140"/>
                </a:moveTo>
                <a:cubicBezTo>
                  <a:pt x="885822" y="1608140"/>
                  <a:pt x="893816" y="1616134"/>
                  <a:pt x="893816" y="1625994"/>
                </a:cubicBezTo>
                <a:cubicBezTo>
                  <a:pt x="893816" y="1635854"/>
                  <a:pt x="885822" y="1643848"/>
                  <a:pt x="875962" y="1643848"/>
                </a:cubicBezTo>
                <a:cubicBezTo>
                  <a:pt x="866102" y="1643848"/>
                  <a:pt x="858108" y="1635854"/>
                  <a:pt x="858108" y="1625994"/>
                </a:cubicBezTo>
                <a:cubicBezTo>
                  <a:pt x="858108" y="1616134"/>
                  <a:pt x="866102" y="1608140"/>
                  <a:pt x="875962" y="1608140"/>
                </a:cubicBezTo>
                <a:close/>
                <a:moveTo>
                  <a:pt x="917031" y="1569233"/>
                </a:moveTo>
                <a:cubicBezTo>
                  <a:pt x="926891" y="1569233"/>
                  <a:pt x="934885" y="1577227"/>
                  <a:pt x="934885" y="1587087"/>
                </a:cubicBezTo>
                <a:cubicBezTo>
                  <a:pt x="934885" y="1596947"/>
                  <a:pt x="926891" y="1604941"/>
                  <a:pt x="917031" y="1604941"/>
                </a:cubicBezTo>
                <a:cubicBezTo>
                  <a:pt x="907171" y="1604941"/>
                  <a:pt x="899177" y="1596947"/>
                  <a:pt x="899177" y="1587087"/>
                </a:cubicBezTo>
                <a:cubicBezTo>
                  <a:pt x="899177" y="1577227"/>
                  <a:pt x="907171" y="1569233"/>
                  <a:pt x="917031" y="1569233"/>
                </a:cubicBezTo>
                <a:close/>
                <a:moveTo>
                  <a:pt x="875962" y="1569233"/>
                </a:moveTo>
                <a:cubicBezTo>
                  <a:pt x="885822" y="1569233"/>
                  <a:pt x="893816" y="1577227"/>
                  <a:pt x="893816" y="1587087"/>
                </a:cubicBezTo>
                <a:cubicBezTo>
                  <a:pt x="893816" y="1596947"/>
                  <a:pt x="885822" y="1604941"/>
                  <a:pt x="875962" y="1604941"/>
                </a:cubicBezTo>
                <a:cubicBezTo>
                  <a:pt x="866102" y="1604941"/>
                  <a:pt x="858108" y="1596947"/>
                  <a:pt x="858108" y="1587087"/>
                </a:cubicBezTo>
                <a:cubicBezTo>
                  <a:pt x="858108" y="1577227"/>
                  <a:pt x="866102" y="1569233"/>
                  <a:pt x="875962" y="1569233"/>
                </a:cubicBezTo>
                <a:close/>
                <a:moveTo>
                  <a:pt x="961341" y="1529246"/>
                </a:moveTo>
                <a:cubicBezTo>
                  <a:pt x="971201" y="1529246"/>
                  <a:pt x="979195" y="1537240"/>
                  <a:pt x="979195" y="1547100"/>
                </a:cubicBezTo>
                <a:cubicBezTo>
                  <a:pt x="979195" y="1556960"/>
                  <a:pt x="971201" y="1564954"/>
                  <a:pt x="961341" y="1564954"/>
                </a:cubicBezTo>
                <a:cubicBezTo>
                  <a:pt x="951481" y="1564954"/>
                  <a:pt x="943487" y="1556960"/>
                  <a:pt x="943487" y="1547100"/>
                </a:cubicBezTo>
                <a:cubicBezTo>
                  <a:pt x="943487" y="1537240"/>
                  <a:pt x="951481" y="1529246"/>
                  <a:pt x="961341" y="1529246"/>
                </a:cubicBezTo>
                <a:close/>
                <a:moveTo>
                  <a:pt x="917031" y="1529246"/>
                </a:moveTo>
                <a:cubicBezTo>
                  <a:pt x="926891" y="1529246"/>
                  <a:pt x="934885" y="1537240"/>
                  <a:pt x="934885" y="1547100"/>
                </a:cubicBezTo>
                <a:cubicBezTo>
                  <a:pt x="934885" y="1556960"/>
                  <a:pt x="926891" y="1564954"/>
                  <a:pt x="917031" y="1564954"/>
                </a:cubicBezTo>
                <a:cubicBezTo>
                  <a:pt x="907171" y="1564954"/>
                  <a:pt x="899177" y="1556960"/>
                  <a:pt x="899177" y="1547100"/>
                </a:cubicBezTo>
                <a:cubicBezTo>
                  <a:pt x="899177" y="1537240"/>
                  <a:pt x="907171" y="1529246"/>
                  <a:pt x="917031" y="1529246"/>
                </a:cubicBezTo>
                <a:close/>
                <a:moveTo>
                  <a:pt x="875963" y="1529246"/>
                </a:moveTo>
                <a:cubicBezTo>
                  <a:pt x="885823" y="1529246"/>
                  <a:pt x="893817" y="1537240"/>
                  <a:pt x="893817" y="1547100"/>
                </a:cubicBezTo>
                <a:cubicBezTo>
                  <a:pt x="893817" y="1556960"/>
                  <a:pt x="885823" y="1564954"/>
                  <a:pt x="875963" y="1564954"/>
                </a:cubicBezTo>
                <a:cubicBezTo>
                  <a:pt x="866103" y="1564954"/>
                  <a:pt x="858109" y="1556960"/>
                  <a:pt x="858109" y="1547100"/>
                </a:cubicBezTo>
                <a:cubicBezTo>
                  <a:pt x="858109" y="1537240"/>
                  <a:pt x="866103" y="1529246"/>
                  <a:pt x="875963" y="1529246"/>
                </a:cubicBezTo>
                <a:close/>
                <a:moveTo>
                  <a:pt x="1002409" y="1491420"/>
                </a:moveTo>
                <a:cubicBezTo>
                  <a:pt x="1012269" y="1491420"/>
                  <a:pt x="1020263" y="1499414"/>
                  <a:pt x="1020263" y="1509274"/>
                </a:cubicBezTo>
                <a:cubicBezTo>
                  <a:pt x="1020263" y="1519134"/>
                  <a:pt x="1012269" y="1527128"/>
                  <a:pt x="1002409" y="1527128"/>
                </a:cubicBezTo>
                <a:cubicBezTo>
                  <a:pt x="992549" y="1527128"/>
                  <a:pt x="984555" y="1519134"/>
                  <a:pt x="984555" y="1509274"/>
                </a:cubicBezTo>
                <a:cubicBezTo>
                  <a:pt x="984555" y="1499414"/>
                  <a:pt x="992549" y="1491420"/>
                  <a:pt x="1002409" y="1491420"/>
                </a:cubicBezTo>
                <a:close/>
                <a:moveTo>
                  <a:pt x="961341" y="1491420"/>
                </a:moveTo>
                <a:cubicBezTo>
                  <a:pt x="971201" y="1491420"/>
                  <a:pt x="979195" y="1499414"/>
                  <a:pt x="979195" y="1509274"/>
                </a:cubicBezTo>
                <a:cubicBezTo>
                  <a:pt x="979195" y="1519134"/>
                  <a:pt x="971201" y="1527128"/>
                  <a:pt x="961341" y="1527128"/>
                </a:cubicBezTo>
                <a:cubicBezTo>
                  <a:pt x="951481" y="1527128"/>
                  <a:pt x="943487" y="1519134"/>
                  <a:pt x="943487" y="1509274"/>
                </a:cubicBezTo>
                <a:cubicBezTo>
                  <a:pt x="943487" y="1499414"/>
                  <a:pt x="951481" y="1491420"/>
                  <a:pt x="961341" y="1491420"/>
                </a:cubicBezTo>
                <a:close/>
                <a:moveTo>
                  <a:pt x="917031" y="1491420"/>
                </a:moveTo>
                <a:cubicBezTo>
                  <a:pt x="926891" y="1491420"/>
                  <a:pt x="934885" y="1499414"/>
                  <a:pt x="934885" y="1509274"/>
                </a:cubicBezTo>
                <a:cubicBezTo>
                  <a:pt x="934885" y="1519134"/>
                  <a:pt x="926891" y="1527128"/>
                  <a:pt x="917031" y="1527128"/>
                </a:cubicBezTo>
                <a:cubicBezTo>
                  <a:pt x="907171" y="1527128"/>
                  <a:pt x="899177" y="1519134"/>
                  <a:pt x="899177" y="1509274"/>
                </a:cubicBezTo>
                <a:cubicBezTo>
                  <a:pt x="899177" y="1499414"/>
                  <a:pt x="907171" y="1491420"/>
                  <a:pt x="917031" y="1491420"/>
                </a:cubicBezTo>
                <a:close/>
                <a:moveTo>
                  <a:pt x="875963" y="1491420"/>
                </a:moveTo>
                <a:cubicBezTo>
                  <a:pt x="885823" y="1491420"/>
                  <a:pt x="893817" y="1499414"/>
                  <a:pt x="893817" y="1509274"/>
                </a:cubicBezTo>
                <a:cubicBezTo>
                  <a:pt x="893817" y="1519134"/>
                  <a:pt x="885823" y="1527128"/>
                  <a:pt x="875963" y="1527128"/>
                </a:cubicBezTo>
                <a:cubicBezTo>
                  <a:pt x="866103" y="1527128"/>
                  <a:pt x="858109" y="1519134"/>
                  <a:pt x="858109" y="1509274"/>
                </a:cubicBezTo>
                <a:cubicBezTo>
                  <a:pt x="858109" y="1499414"/>
                  <a:pt x="866103" y="1491420"/>
                  <a:pt x="875963" y="1491420"/>
                </a:cubicBezTo>
                <a:close/>
                <a:moveTo>
                  <a:pt x="1046719" y="1451433"/>
                </a:moveTo>
                <a:cubicBezTo>
                  <a:pt x="1056579" y="1451433"/>
                  <a:pt x="1064573" y="1459427"/>
                  <a:pt x="1064573" y="1469287"/>
                </a:cubicBezTo>
                <a:cubicBezTo>
                  <a:pt x="1064573" y="1479147"/>
                  <a:pt x="1056579" y="1487141"/>
                  <a:pt x="1046719" y="1487141"/>
                </a:cubicBezTo>
                <a:cubicBezTo>
                  <a:pt x="1036859" y="1487141"/>
                  <a:pt x="1028865" y="1479147"/>
                  <a:pt x="1028865" y="1469287"/>
                </a:cubicBezTo>
                <a:cubicBezTo>
                  <a:pt x="1028865" y="1459427"/>
                  <a:pt x="1036859" y="1451433"/>
                  <a:pt x="1046719" y="1451433"/>
                </a:cubicBezTo>
                <a:close/>
                <a:moveTo>
                  <a:pt x="961341" y="1451433"/>
                </a:moveTo>
                <a:cubicBezTo>
                  <a:pt x="971201" y="1451433"/>
                  <a:pt x="979195" y="1459427"/>
                  <a:pt x="979195" y="1469287"/>
                </a:cubicBezTo>
                <a:cubicBezTo>
                  <a:pt x="979195" y="1479147"/>
                  <a:pt x="971201" y="1487141"/>
                  <a:pt x="961341" y="1487141"/>
                </a:cubicBezTo>
                <a:cubicBezTo>
                  <a:pt x="951481" y="1487141"/>
                  <a:pt x="943487" y="1479147"/>
                  <a:pt x="943487" y="1469287"/>
                </a:cubicBezTo>
                <a:cubicBezTo>
                  <a:pt x="943487" y="1459427"/>
                  <a:pt x="951481" y="1451433"/>
                  <a:pt x="961341" y="1451433"/>
                </a:cubicBezTo>
                <a:close/>
                <a:moveTo>
                  <a:pt x="875963" y="1451433"/>
                </a:moveTo>
                <a:cubicBezTo>
                  <a:pt x="885823" y="1451433"/>
                  <a:pt x="893817" y="1459427"/>
                  <a:pt x="893817" y="1469287"/>
                </a:cubicBezTo>
                <a:cubicBezTo>
                  <a:pt x="893817" y="1479147"/>
                  <a:pt x="885823" y="1487141"/>
                  <a:pt x="875963" y="1487141"/>
                </a:cubicBezTo>
                <a:cubicBezTo>
                  <a:pt x="866103" y="1487141"/>
                  <a:pt x="858109" y="1479147"/>
                  <a:pt x="858109" y="1469287"/>
                </a:cubicBezTo>
                <a:cubicBezTo>
                  <a:pt x="858109" y="1459427"/>
                  <a:pt x="866103" y="1451433"/>
                  <a:pt x="875963" y="1451433"/>
                </a:cubicBezTo>
                <a:close/>
                <a:moveTo>
                  <a:pt x="1002409" y="1451432"/>
                </a:moveTo>
                <a:cubicBezTo>
                  <a:pt x="1012269" y="1451432"/>
                  <a:pt x="1020263" y="1459426"/>
                  <a:pt x="1020263" y="1469286"/>
                </a:cubicBezTo>
                <a:cubicBezTo>
                  <a:pt x="1020263" y="1479146"/>
                  <a:pt x="1012269" y="1487140"/>
                  <a:pt x="1002409" y="1487140"/>
                </a:cubicBezTo>
                <a:cubicBezTo>
                  <a:pt x="992549" y="1487140"/>
                  <a:pt x="984555" y="1479146"/>
                  <a:pt x="984555" y="1469286"/>
                </a:cubicBezTo>
                <a:cubicBezTo>
                  <a:pt x="984555" y="1459426"/>
                  <a:pt x="992549" y="1451432"/>
                  <a:pt x="1002409" y="1451432"/>
                </a:cubicBezTo>
                <a:close/>
                <a:moveTo>
                  <a:pt x="917031" y="1451432"/>
                </a:moveTo>
                <a:cubicBezTo>
                  <a:pt x="926891" y="1451432"/>
                  <a:pt x="934885" y="1459426"/>
                  <a:pt x="934885" y="1469286"/>
                </a:cubicBezTo>
                <a:cubicBezTo>
                  <a:pt x="934885" y="1479146"/>
                  <a:pt x="926891" y="1487140"/>
                  <a:pt x="917031" y="1487140"/>
                </a:cubicBezTo>
                <a:cubicBezTo>
                  <a:pt x="907171" y="1487140"/>
                  <a:pt x="899177" y="1479146"/>
                  <a:pt x="899177" y="1469286"/>
                </a:cubicBezTo>
                <a:cubicBezTo>
                  <a:pt x="899177" y="1459426"/>
                  <a:pt x="907171" y="1451432"/>
                  <a:pt x="917031" y="1451432"/>
                </a:cubicBezTo>
                <a:close/>
                <a:moveTo>
                  <a:pt x="1046719" y="1412526"/>
                </a:moveTo>
                <a:cubicBezTo>
                  <a:pt x="1056579" y="1412526"/>
                  <a:pt x="1064573" y="1420520"/>
                  <a:pt x="1064573" y="1430380"/>
                </a:cubicBezTo>
                <a:cubicBezTo>
                  <a:pt x="1064573" y="1440240"/>
                  <a:pt x="1056579" y="1448234"/>
                  <a:pt x="1046719" y="1448234"/>
                </a:cubicBezTo>
                <a:cubicBezTo>
                  <a:pt x="1036859" y="1448234"/>
                  <a:pt x="1028865" y="1440240"/>
                  <a:pt x="1028865" y="1430380"/>
                </a:cubicBezTo>
                <a:cubicBezTo>
                  <a:pt x="1028865" y="1420520"/>
                  <a:pt x="1036859" y="1412526"/>
                  <a:pt x="1046719" y="1412526"/>
                </a:cubicBezTo>
                <a:close/>
                <a:moveTo>
                  <a:pt x="1002409" y="1412526"/>
                </a:moveTo>
                <a:cubicBezTo>
                  <a:pt x="1012269" y="1412526"/>
                  <a:pt x="1020263" y="1420520"/>
                  <a:pt x="1020263" y="1430380"/>
                </a:cubicBezTo>
                <a:cubicBezTo>
                  <a:pt x="1020263" y="1440240"/>
                  <a:pt x="1012269" y="1448234"/>
                  <a:pt x="1002409" y="1448234"/>
                </a:cubicBezTo>
                <a:cubicBezTo>
                  <a:pt x="992549" y="1448234"/>
                  <a:pt x="984555" y="1440240"/>
                  <a:pt x="984555" y="1430380"/>
                </a:cubicBezTo>
                <a:cubicBezTo>
                  <a:pt x="984555" y="1420520"/>
                  <a:pt x="992549" y="1412526"/>
                  <a:pt x="1002409" y="1412526"/>
                </a:cubicBezTo>
                <a:close/>
                <a:moveTo>
                  <a:pt x="961341" y="1412526"/>
                </a:moveTo>
                <a:cubicBezTo>
                  <a:pt x="971201" y="1412526"/>
                  <a:pt x="979195" y="1420520"/>
                  <a:pt x="979195" y="1430380"/>
                </a:cubicBezTo>
                <a:cubicBezTo>
                  <a:pt x="979195" y="1440240"/>
                  <a:pt x="971201" y="1448234"/>
                  <a:pt x="961341" y="1448234"/>
                </a:cubicBezTo>
                <a:cubicBezTo>
                  <a:pt x="951481" y="1448234"/>
                  <a:pt x="943487" y="1440240"/>
                  <a:pt x="943487" y="1430380"/>
                </a:cubicBezTo>
                <a:cubicBezTo>
                  <a:pt x="943487" y="1420520"/>
                  <a:pt x="951481" y="1412526"/>
                  <a:pt x="961341" y="1412526"/>
                </a:cubicBezTo>
                <a:close/>
                <a:moveTo>
                  <a:pt x="917031" y="1412526"/>
                </a:moveTo>
                <a:cubicBezTo>
                  <a:pt x="926891" y="1412526"/>
                  <a:pt x="934885" y="1420520"/>
                  <a:pt x="934885" y="1430380"/>
                </a:cubicBezTo>
                <a:cubicBezTo>
                  <a:pt x="934885" y="1440240"/>
                  <a:pt x="926891" y="1448234"/>
                  <a:pt x="917031" y="1448234"/>
                </a:cubicBezTo>
                <a:cubicBezTo>
                  <a:pt x="907171" y="1448234"/>
                  <a:pt x="899177" y="1440240"/>
                  <a:pt x="899177" y="1430380"/>
                </a:cubicBezTo>
                <a:cubicBezTo>
                  <a:pt x="899177" y="1420520"/>
                  <a:pt x="907171" y="1412526"/>
                  <a:pt x="917031" y="1412526"/>
                </a:cubicBezTo>
                <a:close/>
                <a:moveTo>
                  <a:pt x="875963" y="1412526"/>
                </a:moveTo>
                <a:cubicBezTo>
                  <a:pt x="885823" y="1412526"/>
                  <a:pt x="893817" y="1420520"/>
                  <a:pt x="893817" y="1430380"/>
                </a:cubicBezTo>
                <a:cubicBezTo>
                  <a:pt x="893817" y="1440240"/>
                  <a:pt x="885823" y="1448234"/>
                  <a:pt x="875963" y="1448234"/>
                </a:cubicBezTo>
                <a:cubicBezTo>
                  <a:pt x="866103" y="1448234"/>
                  <a:pt x="858109" y="1440240"/>
                  <a:pt x="858109" y="1430380"/>
                </a:cubicBezTo>
                <a:cubicBezTo>
                  <a:pt x="858109" y="1420520"/>
                  <a:pt x="866103" y="1412526"/>
                  <a:pt x="875963" y="1412526"/>
                </a:cubicBezTo>
                <a:close/>
                <a:moveTo>
                  <a:pt x="1089950" y="1373619"/>
                </a:moveTo>
                <a:cubicBezTo>
                  <a:pt x="1099810" y="1373619"/>
                  <a:pt x="1107804" y="1381613"/>
                  <a:pt x="1107804" y="1391473"/>
                </a:cubicBezTo>
                <a:cubicBezTo>
                  <a:pt x="1107804" y="1401333"/>
                  <a:pt x="1099810" y="1409327"/>
                  <a:pt x="1089950" y="1409327"/>
                </a:cubicBezTo>
                <a:cubicBezTo>
                  <a:pt x="1080090" y="1409327"/>
                  <a:pt x="1072096" y="1401333"/>
                  <a:pt x="1072096" y="1391473"/>
                </a:cubicBezTo>
                <a:cubicBezTo>
                  <a:pt x="1072096" y="1381613"/>
                  <a:pt x="1080090" y="1373619"/>
                  <a:pt x="1089950" y="1373619"/>
                </a:cubicBezTo>
                <a:close/>
                <a:moveTo>
                  <a:pt x="1046719" y="1373619"/>
                </a:moveTo>
                <a:cubicBezTo>
                  <a:pt x="1056579" y="1373619"/>
                  <a:pt x="1064573" y="1381613"/>
                  <a:pt x="1064573" y="1391473"/>
                </a:cubicBezTo>
                <a:cubicBezTo>
                  <a:pt x="1064573" y="1401333"/>
                  <a:pt x="1056579" y="1409327"/>
                  <a:pt x="1046719" y="1409327"/>
                </a:cubicBezTo>
                <a:cubicBezTo>
                  <a:pt x="1036859" y="1409327"/>
                  <a:pt x="1028865" y="1401333"/>
                  <a:pt x="1028865" y="1391473"/>
                </a:cubicBezTo>
                <a:cubicBezTo>
                  <a:pt x="1028865" y="1381613"/>
                  <a:pt x="1036859" y="1373619"/>
                  <a:pt x="1046719" y="1373619"/>
                </a:cubicBezTo>
                <a:close/>
                <a:moveTo>
                  <a:pt x="1002409" y="1373619"/>
                </a:moveTo>
                <a:cubicBezTo>
                  <a:pt x="1012269" y="1373619"/>
                  <a:pt x="1020263" y="1381613"/>
                  <a:pt x="1020263" y="1391473"/>
                </a:cubicBezTo>
                <a:cubicBezTo>
                  <a:pt x="1020263" y="1401333"/>
                  <a:pt x="1012269" y="1409327"/>
                  <a:pt x="1002409" y="1409327"/>
                </a:cubicBezTo>
                <a:cubicBezTo>
                  <a:pt x="992549" y="1409327"/>
                  <a:pt x="984555" y="1401333"/>
                  <a:pt x="984555" y="1391473"/>
                </a:cubicBezTo>
                <a:cubicBezTo>
                  <a:pt x="984555" y="1381613"/>
                  <a:pt x="992549" y="1373619"/>
                  <a:pt x="1002409" y="1373619"/>
                </a:cubicBezTo>
                <a:close/>
                <a:moveTo>
                  <a:pt x="961341" y="1373619"/>
                </a:moveTo>
                <a:cubicBezTo>
                  <a:pt x="971201" y="1373619"/>
                  <a:pt x="979195" y="1381613"/>
                  <a:pt x="979195" y="1391473"/>
                </a:cubicBezTo>
                <a:cubicBezTo>
                  <a:pt x="979195" y="1401333"/>
                  <a:pt x="971201" y="1409327"/>
                  <a:pt x="961341" y="1409327"/>
                </a:cubicBezTo>
                <a:cubicBezTo>
                  <a:pt x="951481" y="1409327"/>
                  <a:pt x="943487" y="1401333"/>
                  <a:pt x="943487" y="1391473"/>
                </a:cubicBezTo>
                <a:cubicBezTo>
                  <a:pt x="943487" y="1381613"/>
                  <a:pt x="951481" y="1373619"/>
                  <a:pt x="961341" y="1373619"/>
                </a:cubicBezTo>
                <a:close/>
                <a:moveTo>
                  <a:pt x="917031" y="1373619"/>
                </a:moveTo>
                <a:cubicBezTo>
                  <a:pt x="926891" y="1373619"/>
                  <a:pt x="934885" y="1381613"/>
                  <a:pt x="934885" y="1391473"/>
                </a:cubicBezTo>
                <a:cubicBezTo>
                  <a:pt x="934885" y="1401333"/>
                  <a:pt x="926891" y="1409327"/>
                  <a:pt x="917031" y="1409327"/>
                </a:cubicBezTo>
                <a:cubicBezTo>
                  <a:pt x="907171" y="1409327"/>
                  <a:pt x="899177" y="1401333"/>
                  <a:pt x="899177" y="1391473"/>
                </a:cubicBezTo>
                <a:cubicBezTo>
                  <a:pt x="899177" y="1381613"/>
                  <a:pt x="907171" y="1373619"/>
                  <a:pt x="917031" y="1373619"/>
                </a:cubicBezTo>
                <a:close/>
                <a:moveTo>
                  <a:pt x="875963" y="1373619"/>
                </a:moveTo>
                <a:cubicBezTo>
                  <a:pt x="885823" y="1373619"/>
                  <a:pt x="893817" y="1381613"/>
                  <a:pt x="893817" y="1391473"/>
                </a:cubicBezTo>
                <a:cubicBezTo>
                  <a:pt x="893817" y="1401333"/>
                  <a:pt x="885823" y="1409327"/>
                  <a:pt x="875963" y="1409327"/>
                </a:cubicBezTo>
                <a:cubicBezTo>
                  <a:pt x="866103" y="1409327"/>
                  <a:pt x="858109" y="1401333"/>
                  <a:pt x="858109" y="1391473"/>
                </a:cubicBezTo>
                <a:cubicBezTo>
                  <a:pt x="858109" y="1381613"/>
                  <a:pt x="866103" y="1373619"/>
                  <a:pt x="875963" y="1373619"/>
                </a:cubicBezTo>
                <a:close/>
                <a:moveTo>
                  <a:pt x="1089950" y="1333633"/>
                </a:moveTo>
                <a:cubicBezTo>
                  <a:pt x="1099810" y="1333633"/>
                  <a:pt x="1107804" y="1341627"/>
                  <a:pt x="1107804" y="1351487"/>
                </a:cubicBezTo>
                <a:cubicBezTo>
                  <a:pt x="1107804" y="1361347"/>
                  <a:pt x="1099810" y="1369341"/>
                  <a:pt x="1089950" y="1369341"/>
                </a:cubicBezTo>
                <a:cubicBezTo>
                  <a:pt x="1080090" y="1369341"/>
                  <a:pt x="1072096" y="1361347"/>
                  <a:pt x="1072096" y="1351487"/>
                </a:cubicBezTo>
                <a:cubicBezTo>
                  <a:pt x="1072096" y="1341627"/>
                  <a:pt x="1080090" y="1333633"/>
                  <a:pt x="1089950" y="1333633"/>
                </a:cubicBezTo>
                <a:close/>
                <a:moveTo>
                  <a:pt x="1046719" y="1333633"/>
                </a:moveTo>
                <a:cubicBezTo>
                  <a:pt x="1056579" y="1333633"/>
                  <a:pt x="1064573" y="1341627"/>
                  <a:pt x="1064573" y="1351487"/>
                </a:cubicBezTo>
                <a:cubicBezTo>
                  <a:pt x="1064573" y="1361347"/>
                  <a:pt x="1056579" y="1369341"/>
                  <a:pt x="1046719" y="1369341"/>
                </a:cubicBezTo>
                <a:cubicBezTo>
                  <a:pt x="1036859" y="1369341"/>
                  <a:pt x="1028865" y="1361347"/>
                  <a:pt x="1028865" y="1351487"/>
                </a:cubicBezTo>
                <a:cubicBezTo>
                  <a:pt x="1028865" y="1341627"/>
                  <a:pt x="1036859" y="1333633"/>
                  <a:pt x="1046719" y="1333633"/>
                </a:cubicBezTo>
                <a:close/>
                <a:moveTo>
                  <a:pt x="961341" y="1333633"/>
                </a:moveTo>
                <a:cubicBezTo>
                  <a:pt x="971201" y="1333633"/>
                  <a:pt x="979195" y="1341627"/>
                  <a:pt x="979195" y="1351487"/>
                </a:cubicBezTo>
                <a:cubicBezTo>
                  <a:pt x="979195" y="1361347"/>
                  <a:pt x="971201" y="1369341"/>
                  <a:pt x="961341" y="1369341"/>
                </a:cubicBezTo>
                <a:cubicBezTo>
                  <a:pt x="951481" y="1369341"/>
                  <a:pt x="943487" y="1361347"/>
                  <a:pt x="943487" y="1351487"/>
                </a:cubicBezTo>
                <a:cubicBezTo>
                  <a:pt x="943487" y="1341627"/>
                  <a:pt x="951481" y="1333633"/>
                  <a:pt x="961341" y="1333633"/>
                </a:cubicBezTo>
                <a:close/>
                <a:moveTo>
                  <a:pt x="1132098" y="1333632"/>
                </a:moveTo>
                <a:cubicBezTo>
                  <a:pt x="1141958" y="1333632"/>
                  <a:pt x="1149952" y="1341626"/>
                  <a:pt x="1149952" y="1351486"/>
                </a:cubicBezTo>
                <a:cubicBezTo>
                  <a:pt x="1149952" y="1361346"/>
                  <a:pt x="1141958" y="1369340"/>
                  <a:pt x="1132098" y="1369340"/>
                </a:cubicBezTo>
                <a:cubicBezTo>
                  <a:pt x="1122238" y="1369340"/>
                  <a:pt x="1114244" y="1361346"/>
                  <a:pt x="1114244" y="1351486"/>
                </a:cubicBezTo>
                <a:cubicBezTo>
                  <a:pt x="1114244" y="1341626"/>
                  <a:pt x="1122238" y="1333632"/>
                  <a:pt x="1132098" y="1333632"/>
                </a:cubicBezTo>
                <a:close/>
                <a:moveTo>
                  <a:pt x="1002409" y="1333632"/>
                </a:moveTo>
                <a:cubicBezTo>
                  <a:pt x="1012269" y="1333632"/>
                  <a:pt x="1020263" y="1341626"/>
                  <a:pt x="1020263" y="1351486"/>
                </a:cubicBezTo>
                <a:cubicBezTo>
                  <a:pt x="1020263" y="1361346"/>
                  <a:pt x="1012269" y="1369340"/>
                  <a:pt x="1002409" y="1369340"/>
                </a:cubicBezTo>
                <a:cubicBezTo>
                  <a:pt x="992549" y="1369340"/>
                  <a:pt x="984555" y="1361346"/>
                  <a:pt x="984555" y="1351486"/>
                </a:cubicBezTo>
                <a:cubicBezTo>
                  <a:pt x="984555" y="1341626"/>
                  <a:pt x="992549" y="1333632"/>
                  <a:pt x="1002409" y="1333632"/>
                </a:cubicBezTo>
                <a:close/>
                <a:moveTo>
                  <a:pt x="917031" y="1333632"/>
                </a:moveTo>
                <a:cubicBezTo>
                  <a:pt x="926891" y="1333632"/>
                  <a:pt x="934885" y="1341626"/>
                  <a:pt x="934885" y="1351486"/>
                </a:cubicBezTo>
                <a:cubicBezTo>
                  <a:pt x="934885" y="1361346"/>
                  <a:pt x="926891" y="1369340"/>
                  <a:pt x="917031" y="1369340"/>
                </a:cubicBezTo>
                <a:cubicBezTo>
                  <a:pt x="907171" y="1369340"/>
                  <a:pt x="899177" y="1361346"/>
                  <a:pt x="899177" y="1351486"/>
                </a:cubicBezTo>
                <a:cubicBezTo>
                  <a:pt x="899177" y="1341626"/>
                  <a:pt x="907171" y="1333632"/>
                  <a:pt x="917031" y="1333632"/>
                </a:cubicBezTo>
                <a:close/>
                <a:moveTo>
                  <a:pt x="1132098" y="1293646"/>
                </a:moveTo>
                <a:cubicBezTo>
                  <a:pt x="1141958" y="1293646"/>
                  <a:pt x="1149952" y="1301640"/>
                  <a:pt x="1149952" y="1311500"/>
                </a:cubicBezTo>
                <a:cubicBezTo>
                  <a:pt x="1149952" y="1321360"/>
                  <a:pt x="1141958" y="1329354"/>
                  <a:pt x="1132098" y="1329354"/>
                </a:cubicBezTo>
                <a:cubicBezTo>
                  <a:pt x="1122238" y="1329354"/>
                  <a:pt x="1114244" y="1321360"/>
                  <a:pt x="1114244" y="1311500"/>
                </a:cubicBezTo>
                <a:cubicBezTo>
                  <a:pt x="1114244" y="1301640"/>
                  <a:pt x="1122238" y="1293646"/>
                  <a:pt x="1132098" y="1293646"/>
                </a:cubicBezTo>
                <a:close/>
                <a:moveTo>
                  <a:pt x="1089950" y="1293646"/>
                </a:moveTo>
                <a:cubicBezTo>
                  <a:pt x="1099810" y="1293646"/>
                  <a:pt x="1107804" y="1301640"/>
                  <a:pt x="1107804" y="1311500"/>
                </a:cubicBezTo>
                <a:cubicBezTo>
                  <a:pt x="1107804" y="1321360"/>
                  <a:pt x="1099810" y="1329354"/>
                  <a:pt x="1089950" y="1329354"/>
                </a:cubicBezTo>
                <a:cubicBezTo>
                  <a:pt x="1080090" y="1329354"/>
                  <a:pt x="1072096" y="1321360"/>
                  <a:pt x="1072096" y="1311500"/>
                </a:cubicBezTo>
                <a:cubicBezTo>
                  <a:pt x="1072096" y="1301640"/>
                  <a:pt x="1080090" y="1293646"/>
                  <a:pt x="1089950" y="1293646"/>
                </a:cubicBezTo>
                <a:close/>
                <a:moveTo>
                  <a:pt x="1046719" y="1293646"/>
                </a:moveTo>
                <a:cubicBezTo>
                  <a:pt x="1056579" y="1293646"/>
                  <a:pt x="1064573" y="1301640"/>
                  <a:pt x="1064573" y="1311500"/>
                </a:cubicBezTo>
                <a:cubicBezTo>
                  <a:pt x="1064573" y="1321360"/>
                  <a:pt x="1056579" y="1329354"/>
                  <a:pt x="1046719" y="1329354"/>
                </a:cubicBezTo>
                <a:cubicBezTo>
                  <a:pt x="1036859" y="1329354"/>
                  <a:pt x="1028865" y="1321360"/>
                  <a:pt x="1028865" y="1311500"/>
                </a:cubicBezTo>
                <a:cubicBezTo>
                  <a:pt x="1028865" y="1301640"/>
                  <a:pt x="1036859" y="1293646"/>
                  <a:pt x="1046719" y="1293646"/>
                </a:cubicBezTo>
                <a:close/>
                <a:moveTo>
                  <a:pt x="1002409" y="1293646"/>
                </a:moveTo>
                <a:cubicBezTo>
                  <a:pt x="1012269" y="1293646"/>
                  <a:pt x="1020263" y="1301640"/>
                  <a:pt x="1020263" y="1311500"/>
                </a:cubicBezTo>
                <a:cubicBezTo>
                  <a:pt x="1020263" y="1321360"/>
                  <a:pt x="1012269" y="1329354"/>
                  <a:pt x="1002409" y="1329354"/>
                </a:cubicBezTo>
                <a:cubicBezTo>
                  <a:pt x="992549" y="1329354"/>
                  <a:pt x="984555" y="1321360"/>
                  <a:pt x="984555" y="1311500"/>
                </a:cubicBezTo>
                <a:cubicBezTo>
                  <a:pt x="984555" y="1301640"/>
                  <a:pt x="992549" y="1293646"/>
                  <a:pt x="1002409" y="1293646"/>
                </a:cubicBezTo>
                <a:close/>
                <a:moveTo>
                  <a:pt x="961341" y="1293646"/>
                </a:moveTo>
                <a:cubicBezTo>
                  <a:pt x="971201" y="1293646"/>
                  <a:pt x="979195" y="1301640"/>
                  <a:pt x="979195" y="1311500"/>
                </a:cubicBezTo>
                <a:cubicBezTo>
                  <a:pt x="979195" y="1321360"/>
                  <a:pt x="971201" y="1329354"/>
                  <a:pt x="961341" y="1329354"/>
                </a:cubicBezTo>
                <a:cubicBezTo>
                  <a:pt x="951481" y="1329354"/>
                  <a:pt x="943487" y="1321360"/>
                  <a:pt x="943487" y="1311500"/>
                </a:cubicBezTo>
                <a:cubicBezTo>
                  <a:pt x="943487" y="1301640"/>
                  <a:pt x="951481" y="1293646"/>
                  <a:pt x="961341" y="1293646"/>
                </a:cubicBezTo>
                <a:close/>
                <a:moveTo>
                  <a:pt x="917031" y="1293646"/>
                </a:moveTo>
                <a:cubicBezTo>
                  <a:pt x="926891" y="1293646"/>
                  <a:pt x="934885" y="1301640"/>
                  <a:pt x="934885" y="1311500"/>
                </a:cubicBezTo>
                <a:cubicBezTo>
                  <a:pt x="934885" y="1321360"/>
                  <a:pt x="926891" y="1329354"/>
                  <a:pt x="917031" y="1329354"/>
                </a:cubicBezTo>
                <a:cubicBezTo>
                  <a:pt x="907171" y="1329354"/>
                  <a:pt x="899177" y="1321360"/>
                  <a:pt x="899177" y="1311500"/>
                </a:cubicBezTo>
                <a:cubicBezTo>
                  <a:pt x="899177" y="1301640"/>
                  <a:pt x="907171" y="1293646"/>
                  <a:pt x="917031" y="1293646"/>
                </a:cubicBezTo>
                <a:close/>
                <a:moveTo>
                  <a:pt x="1175328" y="1216913"/>
                </a:moveTo>
                <a:cubicBezTo>
                  <a:pt x="1185188" y="1216913"/>
                  <a:pt x="1193182" y="1224907"/>
                  <a:pt x="1193182" y="1234767"/>
                </a:cubicBezTo>
                <a:cubicBezTo>
                  <a:pt x="1193182" y="1244627"/>
                  <a:pt x="1185188" y="1252621"/>
                  <a:pt x="1175328" y="1252621"/>
                </a:cubicBezTo>
                <a:cubicBezTo>
                  <a:pt x="1165468" y="1252621"/>
                  <a:pt x="1157474" y="1244627"/>
                  <a:pt x="1157474" y="1234767"/>
                </a:cubicBezTo>
                <a:cubicBezTo>
                  <a:pt x="1157474" y="1224907"/>
                  <a:pt x="1165468" y="1216913"/>
                  <a:pt x="1175328" y="1216913"/>
                </a:cubicBezTo>
                <a:close/>
                <a:moveTo>
                  <a:pt x="1089950" y="1216913"/>
                </a:moveTo>
                <a:cubicBezTo>
                  <a:pt x="1099810" y="1216913"/>
                  <a:pt x="1107804" y="1224907"/>
                  <a:pt x="1107804" y="1234767"/>
                </a:cubicBezTo>
                <a:cubicBezTo>
                  <a:pt x="1107804" y="1239697"/>
                  <a:pt x="1105806" y="1244160"/>
                  <a:pt x="1102575" y="1247391"/>
                </a:cubicBezTo>
                <a:lnTo>
                  <a:pt x="1090004" y="1252598"/>
                </a:lnTo>
                <a:lnTo>
                  <a:pt x="1102575" y="1257805"/>
                </a:lnTo>
                <a:cubicBezTo>
                  <a:pt x="1105806" y="1261036"/>
                  <a:pt x="1107804" y="1265500"/>
                  <a:pt x="1107804" y="1270430"/>
                </a:cubicBezTo>
                <a:cubicBezTo>
                  <a:pt x="1107804" y="1280290"/>
                  <a:pt x="1099810" y="1288284"/>
                  <a:pt x="1089950" y="1288284"/>
                </a:cubicBezTo>
                <a:cubicBezTo>
                  <a:pt x="1080090" y="1288284"/>
                  <a:pt x="1072096" y="1280290"/>
                  <a:pt x="1072096" y="1270430"/>
                </a:cubicBezTo>
                <a:cubicBezTo>
                  <a:pt x="1072096" y="1265500"/>
                  <a:pt x="1074095" y="1261036"/>
                  <a:pt x="1077326" y="1257805"/>
                </a:cubicBezTo>
                <a:lnTo>
                  <a:pt x="1089896" y="1252598"/>
                </a:lnTo>
                <a:lnTo>
                  <a:pt x="1077326" y="1247391"/>
                </a:lnTo>
                <a:cubicBezTo>
                  <a:pt x="1074095" y="1244160"/>
                  <a:pt x="1072096" y="1239697"/>
                  <a:pt x="1072096" y="1234767"/>
                </a:cubicBezTo>
                <a:cubicBezTo>
                  <a:pt x="1072096" y="1224907"/>
                  <a:pt x="1080090" y="1216913"/>
                  <a:pt x="1089950" y="1216913"/>
                </a:cubicBezTo>
                <a:close/>
                <a:moveTo>
                  <a:pt x="1046719" y="1216913"/>
                </a:moveTo>
                <a:cubicBezTo>
                  <a:pt x="1056579" y="1216913"/>
                  <a:pt x="1064573" y="1224907"/>
                  <a:pt x="1064573" y="1234767"/>
                </a:cubicBezTo>
                <a:cubicBezTo>
                  <a:pt x="1064573" y="1239697"/>
                  <a:pt x="1062575" y="1244160"/>
                  <a:pt x="1059344" y="1247391"/>
                </a:cubicBezTo>
                <a:lnTo>
                  <a:pt x="1046773" y="1252598"/>
                </a:lnTo>
                <a:lnTo>
                  <a:pt x="1059344" y="1257805"/>
                </a:lnTo>
                <a:cubicBezTo>
                  <a:pt x="1062575" y="1261036"/>
                  <a:pt x="1064573" y="1265500"/>
                  <a:pt x="1064573" y="1270430"/>
                </a:cubicBezTo>
                <a:cubicBezTo>
                  <a:pt x="1064573" y="1280290"/>
                  <a:pt x="1056579" y="1288284"/>
                  <a:pt x="1046719" y="1288284"/>
                </a:cubicBezTo>
                <a:cubicBezTo>
                  <a:pt x="1036859" y="1288284"/>
                  <a:pt x="1028865" y="1280290"/>
                  <a:pt x="1028865" y="1270430"/>
                </a:cubicBezTo>
                <a:cubicBezTo>
                  <a:pt x="1028865" y="1265500"/>
                  <a:pt x="1030864" y="1261036"/>
                  <a:pt x="1034095" y="1257805"/>
                </a:cubicBezTo>
                <a:lnTo>
                  <a:pt x="1046665" y="1252598"/>
                </a:lnTo>
                <a:lnTo>
                  <a:pt x="1034095" y="1247391"/>
                </a:lnTo>
                <a:cubicBezTo>
                  <a:pt x="1030864" y="1244160"/>
                  <a:pt x="1028865" y="1239697"/>
                  <a:pt x="1028865" y="1234767"/>
                </a:cubicBezTo>
                <a:cubicBezTo>
                  <a:pt x="1028865" y="1224907"/>
                  <a:pt x="1036859" y="1216913"/>
                  <a:pt x="1046719" y="1216913"/>
                </a:cubicBezTo>
                <a:close/>
                <a:moveTo>
                  <a:pt x="961341" y="1216913"/>
                </a:moveTo>
                <a:cubicBezTo>
                  <a:pt x="971201" y="1216913"/>
                  <a:pt x="979195" y="1224907"/>
                  <a:pt x="979195" y="1234767"/>
                </a:cubicBezTo>
                <a:cubicBezTo>
                  <a:pt x="979195" y="1239697"/>
                  <a:pt x="977197" y="1244160"/>
                  <a:pt x="973966" y="1247391"/>
                </a:cubicBezTo>
                <a:lnTo>
                  <a:pt x="961395" y="1252598"/>
                </a:lnTo>
                <a:lnTo>
                  <a:pt x="973966" y="1257805"/>
                </a:lnTo>
                <a:cubicBezTo>
                  <a:pt x="977197" y="1261036"/>
                  <a:pt x="979195" y="1265500"/>
                  <a:pt x="979195" y="1270430"/>
                </a:cubicBezTo>
                <a:cubicBezTo>
                  <a:pt x="979195" y="1280290"/>
                  <a:pt x="971201" y="1288284"/>
                  <a:pt x="961341" y="1288284"/>
                </a:cubicBezTo>
                <a:cubicBezTo>
                  <a:pt x="951481" y="1288284"/>
                  <a:pt x="943487" y="1280290"/>
                  <a:pt x="943487" y="1270430"/>
                </a:cubicBezTo>
                <a:cubicBezTo>
                  <a:pt x="943487" y="1265500"/>
                  <a:pt x="945486" y="1261036"/>
                  <a:pt x="948717" y="1257805"/>
                </a:cubicBezTo>
                <a:lnTo>
                  <a:pt x="961287" y="1252598"/>
                </a:lnTo>
                <a:lnTo>
                  <a:pt x="948717" y="1247391"/>
                </a:lnTo>
                <a:cubicBezTo>
                  <a:pt x="945486" y="1244160"/>
                  <a:pt x="943487" y="1239697"/>
                  <a:pt x="943487" y="1234767"/>
                </a:cubicBezTo>
                <a:cubicBezTo>
                  <a:pt x="943487" y="1224907"/>
                  <a:pt x="951481" y="1216913"/>
                  <a:pt x="961341" y="1216913"/>
                </a:cubicBezTo>
                <a:close/>
                <a:moveTo>
                  <a:pt x="875962" y="1216913"/>
                </a:moveTo>
                <a:cubicBezTo>
                  <a:pt x="885822" y="1216913"/>
                  <a:pt x="893816" y="1224907"/>
                  <a:pt x="893816" y="1234767"/>
                </a:cubicBezTo>
                <a:cubicBezTo>
                  <a:pt x="893816" y="1239697"/>
                  <a:pt x="891817" y="1244160"/>
                  <a:pt x="888586" y="1247391"/>
                </a:cubicBezTo>
                <a:lnTo>
                  <a:pt x="876017" y="1252598"/>
                </a:lnTo>
                <a:lnTo>
                  <a:pt x="888587" y="1257805"/>
                </a:lnTo>
                <a:cubicBezTo>
                  <a:pt x="891818" y="1261036"/>
                  <a:pt x="893817" y="1265500"/>
                  <a:pt x="893817" y="1270430"/>
                </a:cubicBezTo>
                <a:cubicBezTo>
                  <a:pt x="893817" y="1280290"/>
                  <a:pt x="885823" y="1288284"/>
                  <a:pt x="875963" y="1288284"/>
                </a:cubicBezTo>
                <a:cubicBezTo>
                  <a:pt x="866103" y="1288284"/>
                  <a:pt x="858109" y="1280290"/>
                  <a:pt x="858109" y="1270430"/>
                </a:cubicBezTo>
                <a:cubicBezTo>
                  <a:pt x="858109" y="1265500"/>
                  <a:pt x="860107" y="1261036"/>
                  <a:pt x="863338" y="1257805"/>
                </a:cubicBezTo>
                <a:lnTo>
                  <a:pt x="875908" y="1252598"/>
                </a:lnTo>
                <a:lnTo>
                  <a:pt x="863337" y="1247391"/>
                </a:lnTo>
                <a:cubicBezTo>
                  <a:pt x="860106" y="1244160"/>
                  <a:pt x="858108" y="1239697"/>
                  <a:pt x="858108" y="1234767"/>
                </a:cubicBezTo>
                <a:cubicBezTo>
                  <a:pt x="858108" y="1224907"/>
                  <a:pt x="866102" y="1216913"/>
                  <a:pt x="875962" y="1216913"/>
                </a:cubicBezTo>
                <a:close/>
                <a:moveTo>
                  <a:pt x="1132098" y="1216912"/>
                </a:moveTo>
                <a:cubicBezTo>
                  <a:pt x="1141958" y="1216912"/>
                  <a:pt x="1149952" y="1224906"/>
                  <a:pt x="1149952" y="1234766"/>
                </a:cubicBezTo>
                <a:cubicBezTo>
                  <a:pt x="1149952" y="1239696"/>
                  <a:pt x="1147954" y="1244159"/>
                  <a:pt x="1144723" y="1247390"/>
                </a:cubicBezTo>
                <a:lnTo>
                  <a:pt x="1132151" y="1252598"/>
                </a:lnTo>
                <a:lnTo>
                  <a:pt x="1144723" y="1257805"/>
                </a:lnTo>
                <a:cubicBezTo>
                  <a:pt x="1147954" y="1261036"/>
                  <a:pt x="1149952" y="1265500"/>
                  <a:pt x="1149952" y="1270430"/>
                </a:cubicBezTo>
                <a:cubicBezTo>
                  <a:pt x="1149952" y="1280290"/>
                  <a:pt x="1141958" y="1288284"/>
                  <a:pt x="1132098" y="1288284"/>
                </a:cubicBezTo>
                <a:cubicBezTo>
                  <a:pt x="1122238" y="1288284"/>
                  <a:pt x="1114244" y="1280290"/>
                  <a:pt x="1114244" y="1270430"/>
                </a:cubicBezTo>
                <a:cubicBezTo>
                  <a:pt x="1114244" y="1265500"/>
                  <a:pt x="1116243" y="1261036"/>
                  <a:pt x="1119474" y="1257805"/>
                </a:cubicBezTo>
                <a:lnTo>
                  <a:pt x="1132045" y="1252598"/>
                </a:lnTo>
                <a:lnTo>
                  <a:pt x="1119474" y="1247390"/>
                </a:lnTo>
                <a:cubicBezTo>
                  <a:pt x="1116243" y="1244159"/>
                  <a:pt x="1114244" y="1239696"/>
                  <a:pt x="1114244" y="1234766"/>
                </a:cubicBezTo>
                <a:cubicBezTo>
                  <a:pt x="1114244" y="1224906"/>
                  <a:pt x="1122238" y="1216912"/>
                  <a:pt x="1132098" y="1216912"/>
                </a:cubicBezTo>
                <a:close/>
                <a:moveTo>
                  <a:pt x="1002409" y="1216912"/>
                </a:moveTo>
                <a:cubicBezTo>
                  <a:pt x="1012269" y="1216912"/>
                  <a:pt x="1020263" y="1224906"/>
                  <a:pt x="1020263" y="1234766"/>
                </a:cubicBezTo>
                <a:cubicBezTo>
                  <a:pt x="1020263" y="1239696"/>
                  <a:pt x="1018265" y="1244159"/>
                  <a:pt x="1015034" y="1247390"/>
                </a:cubicBezTo>
                <a:lnTo>
                  <a:pt x="1002462" y="1252598"/>
                </a:lnTo>
                <a:lnTo>
                  <a:pt x="1015034" y="1257805"/>
                </a:lnTo>
                <a:cubicBezTo>
                  <a:pt x="1018265" y="1261036"/>
                  <a:pt x="1020263" y="1265500"/>
                  <a:pt x="1020263" y="1270430"/>
                </a:cubicBezTo>
                <a:cubicBezTo>
                  <a:pt x="1020263" y="1280290"/>
                  <a:pt x="1012269" y="1288284"/>
                  <a:pt x="1002409" y="1288284"/>
                </a:cubicBezTo>
                <a:cubicBezTo>
                  <a:pt x="992549" y="1288284"/>
                  <a:pt x="984555" y="1280290"/>
                  <a:pt x="984555" y="1270430"/>
                </a:cubicBezTo>
                <a:cubicBezTo>
                  <a:pt x="984555" y="1265500"/>
                  <a:pt x="986554" y="1261036"/>
                  <a:pt x="989785" y="1257805"/>
                </a:cubicBezTo>
                <a:lnTo>
                  <a:pt x="1002356" y="1252598"/>
                </a:lnTo>
                <a:lnTo>
                  <a:pt x="989785" y="1247390"/>
                </a:lnTo>
                <a:cubicBezTo>
                  <a:pt x="986554" y="1244159"/>
                  <a:pt x="984555" y="1239696"/>
                  <a:pt x="984555" y="1234766"/>
                </a:cubicBezTo>
                <a:cubicBezTo>
                  <a:pt x="984555" y="1224906"/>
                  <a:pt x="992549" y="1216912"/>
                  <a:pt x="1002409" y="1216912"/>
                </a:cubicBezTo>
                <a:close/>
                <a:moveTo>
                  <a:pt x="917030" y="1216912"/>
                </a:moveTo>
                <a:cubicBezTo>
                  <a:pt x="926890" y="1216912"/>
                  <a:pt x="934884" y="1224906"/>
                  <a:pt x="934884" y="1234766"/>
                </a:cubicBezTo>
                <a:cubicBezTo>
                  <a:pt x="934884" y="1239696"/>
                  <a:pt x="932886" y="1244159"/>
                  <a:pt x="929655" y="1247390"/>
                </a:cubicBezTo>
                <a:lnTo>
                  <a:pt x="917084" y="1252598"/>
                </a:lnTo>
                <a:lnTo>
                  <a:pt x="929656" y="1257805"/>
                </a:lnTo>
                <a:cubicBezTo>
                  <a:pt x="932887" y="1261036"/>
                  <a:pt x="934885" y="1265500"/>
                  <a:pt x="934885" y="1270430"/>
                </a:cubicBezTo>
                <a:cubicBezTo>
                  <a:pt x="934885" y="1280290"/>
                  <a:pt x="926891" y="1288284"/>
                  <a:pt x="917031" y="1288284"/>
                </a:cubicBezTo>
                <a:cubicBezTo>
                  <a:pt x="907171" y="1288284"/>
                  <a:pt x="899177" y="1280290"/>
                  <a:pt x="899177" y="1270430"/>
                </a:cubicBezTo>
                <a:cubicBezTo>
                  <a:pt x="899177" y="1265500"/>
                  <a:pt x="901176" y="1261036"/>
                  <a:pt x="904407" y="1257805"/>
                </a:cubicBezTo>
                <a:lnTo>
                  <a:pt x="916978" y="1252598"/>
                </a:lnTo>
                <a:lnTo>
                  <a:pt x="904406" y="1247390"/>
                </a:lnTo>
                <a:cubicBezTo>
                  <a:pt x="901175" y="1244159"/>
                  <a:pt x="899176" y="1239696"/>
                  <a:pt x="899176" y="1234766"/>
                </a:cubicBezTo>
                <a:cubicBezTo>
                  <a:pt x="899176" y="1224906"/>
                  <a:pt x="907170" y="1216912"/>
                  <a:pt x="917030" y="1216912"/>
                </a:cubicBezTo>
                <a:close/>
                <a:moveTo>
                  <a:pt x="831652" y="1216912"/>
                </a:moveTo>
                <a:cubicBezTo>
                  <a:pt x="841512" y="1216912"/>
                  <a:pt x="849506" y="1224906"/>
                  <a:pt x="849506" y="1234766"/>
                </a:cubicBezTo>
                <a:cubicBezTo>
                  <a:pt x="849506" y="1244626"/>
                  <a:pt x="841512" y="1252620"/>
                  <a:pt x="831652" y="1252620"/>
                </a:cubicBezTo>
                <a:cubicBezTo>
                  <a:pt x="821792" y="1252620"/>
                  <a:pt x="813798" y="1244626"/>
                  <a:pt x="813798" y="1234766"/>
                </a:cubicBezTo>
                <a:cubicBezTo>
                  <a:pt x="813798" y="1224906"/>
                  <a:pt x="821792" y="1216912"/>
                  <a:pt x="831652" y="1216912"/>
                </a:cubicBezTo>
                <a:close/>
                <a:moveTo>
                  <a:pt x="1175327" y="1178006"/>
                </a:moveTo>
                <a:cubicBezTo>
                  <a:pt x="1185187" y="1178006"/>
                  <a:pt x="1193181" y="1186000"/>
                  <a:pt x="1193181" y="1195860"/>
                </a:cubicBezTo>
                <a:cubicBezTo>
                  <a:pt x="1193181" y="1205720"/>
                  <a:pt x="1185187" y="1213714"/>
                  <a:pt x="1175327" y="1213714"/>
                </a:cubicBezTo>
                <a:cubicBezTo>
                  <a:pt x="1165467" y="1213714"/>
                  <a:pt x="1157473" y="1205720"/>
                  <a:pt x="1157473" y="1195860"/>
                </a:cubicBezTo>
                <a:cubicBezTo>
                  <a:pt x="1157473" y="1186000"/>
                  <a:pt x="1165467" y="1178006"/>
                  <a:pt x="1175327" y="1178006"/>
                </a:cubicBezTo>
                <a:close/>
                <a:moveTo>
                  <a:pt x="1132098" y="1178006"/>
                </a:moveTo>
                <a:cubicBezTo>
                  <a:pt x="1141958" y="1178006"/>
                  <a:pt x="1149952" y="1186000"/>
                  <a:pt x="1149952" y="1195860"/>
                </a:cubicBezTo>
                <a:cubicBezTo>
                  <a:pt x="1149952" y="1205720"/>
                  <a:pt x="1141958" y="1213714"/>
                  <a:pt x="1132098" y="1213714"/>
                </a:cubicBezTo>
                <a:cubicBezTo>
                  <a:pt x="1122238" y="1213714"/>
                  <a:pt x="1114244" y="1205720"/>
                  <a:pt x="1114244" y="1195860"/>
                </a:cubicBezTo>
                <a:cubicBezTo>
                  <a:pt x="1114244" y="1186000"/>
                  <a:pt x="1122238" y="1178006"/>
                  <a:pt x="1132098" y="1178006"/>
                </a:cubicBezTo>
                <a:close/>
                <a:moveTo>
                  <a:pt x="1089948" y="1178006"/>
                </a:moveTo>
                <a:cubicBezTo>
                  <a:pt x="1099808" y="1178006"/>
                  <a:pt x="1107802" y="1186000"/>
                  <a:pt x="1107802" y="1195860"/>
                </a:cubicBezTo>
                <a:cubicBezTo>
                  <a:pt x="1107802" y="1205720"/>
                  <a:pt x="1099808" y="1213714"/>
                  <a:pt x="1089948" y="1213714"/>
                </a:cubicBezTo>
                <a:cubicBezTo>
                  <a:pt x="1080088" y="1213714"/>
                  <a:pt x="1072094" y="1205720"/>
                  <a:pt x="1072094" y="1195860"/>
                </a:cubicBezTo>
                <a:cubicBezTo>
                  <a:pt x="1072094" y="1186000"/>
                  <a:pt x="1080088" y="1178006"/>
                  <a:pt x="1089948" y="1178006"/>
                </a:cubicBezTo>
                <a:close/>
                <a:moveTo>
                  <a:pt x="1046719" y="1178006"/>
                </a:moveTo>
                <a:cubicBezTo>
                  <a:pt x="1056579" y="1178006"/>
                  <a:pt x="1064573" y="1186000"/>
                  <a:pt x="1064573" y="1195860"/>
                </a:cubicBezTo>
                <a:cubicBezTo>
                  <a:pt x="1064573" y="1205720"/>
                  <a:pt x="1056579" y="1213714"/>
                  <a:pt x="1046719" y="1213714"/>
                </a:cubicBezTo>
                <a:cubicBezTo>
                  <a:pt x="1036859" y="1213714"/>
                  <a:pt x="1028865" y="1205720"/>
                  <a:pt x="1028865" y="1195860"/>
                </a:cubicBezTo>
                <a:cubicBezTo>
                  <a:pt x="1028865" y="1186000"/>
                  <a:pt x="1036859" y="1178006"/>
                  <a:pt x="1046719" y="1178006"/>
                </a:cubicBezTo>
                <a:close/>
                <a:moveTo>
                  <a:pt x="1002409" y="1178006"/>
                </a:moveTo>
                <a:cubicBezTo>
                  <a:pt x="1012269" y="1178006"/>
                  <a:pt x="1020263" y="1186000"/>
                  <a:pt x="1020263" y="1195860"/>
                </a:cubicBezTo>
                <a:cubicBezTo>
                  <a:pt x="1020263" y="1205720"/>
                  <a:pt x="1012269" y="1213714"/>
                  <a:pt x="1002409" y="1213714"/>
                </a:cubicBezTo>
                <a:cubicBezTo>
                  <a:pt x="992549" y="1213714"/>
                  <a:pt x="984555" y="1205720"/>
                  <a:pt x="984555" y="1195860"/>
                </a:cubicBezTo>
                <a:cubicBezTo>
                  <a:pt x="984555" y="1186000"/>
                  <a:pt x="992549" y="1178006"/>
                  <a:pt x="1002409" y="1178006"/>
                </a:cubicBezTo>
                <a:close/>
                <a:moveTo>
                  <a:pt x="961341" y="1178006"/>
                </a:moveTo>
                <a:cubicBezTo>
                  <a:pt x="971201" y="1178006"/>
                  <a:pt x="979195" y="1186000"/>
                  <a:pt x="979195" y="1195860"/>
                </a:cubicBezTo>
                <a:cubicBezTo>
                  <a:pt x="979195" y="1205720"/>
                  <a:pt x="971201" y="1213714"/>
                  <a:pt x="961341" y="1213714"/>
                </a:cubicBezTo>
                <a:cubicBezTo>
                  <a:pt x="951481" y="1213714"/>
                  <a:pt x="943487" y="1205720"/>
                  <a:pt x="943487" y="1195860"/>
                </a:cubicBezTo>
                <a:cubicBezTo>
                  <a:pt x="943487" y="1186000"/>
                  <a:pt x="951481" y="1178006"/>
                  <a:pt x="961341" y="1178006"/>
                </a:cubicBezTo>
                <a:close/>
                <a:moveTo>
                  <a:pt x="917030" y="1178006"/>
                </a:moveTo>
                <a:cubicBezTo>
                  <a:pt x="926890" y="1178006"/>
                  <a:pt x="934884" y="1186000"/>
                  <a:pt x="934884" y="1195860"/>
                </a:cubicBezTo>
                <a:cubicBezTo>
                  <a:pt x="934884" y="1205720"/>
                  <a:pt x="926890" y="1213714"/>
                  <a:pt x="917030" y="1213714"/>
                </a:cubicBezTo>
                <a:cubicBezTo>
                  <a:pt x="907170" y="1213714"/>
                  <a:pt x="899176" y="1205720"/>
                  <a:pt x="899176" y="1195860"/>
                </a:cubicBezTo>
                <a:cubicBezTo>
                  <a:pt x="899176" y="1186000"/>
                  <a:pt x="907170" y="1178006"/>
                  <a:pt x="917030" y="1178006"/>
                </a:cubicBezTo>
                <a:close/>
                <a:moveTo>
                  <a:pt x="875962" y="1178006"/>
                </a:moveTo>
                <a:cubicBezTo>
                  <a:pt x="885822" y="1178006"/>
                  <a:pt x="893816" y="1186000"/>
                  <a:pt x="893816" y="1195860"/>
                </a:cubicBezTo>
                <a:cubicBezTo>
                  <a:pt x="893816" y="1205720"/>
                  <a:pt x="885822" y="1213714"/>
                  <a:pt x="875962" y="1213714"/>
                </a:cubicBezTo>
                <a:cubicBezTo>
                  <a:pt x="866102" y="1213714"/>
                  <a:pt x="858108" y="1205720"/>
                  <a:pt x="858108" y="1195860"/>
                </a:cubicBezTo>
                <a:cubicBezTo>
                  <a:pt x="858108" y="1186000"/>
                  <a:pt x="866102" y="1178006"/>
                  <a:pt x="875962" y="1178006"/>
                </a:cubicBezTo>
                <a:close/>
                <a:moveTo>
                  <a:pt x="831652" y="1178006"/>
                </a:moveTo>
                <a:cubicBezTo>
                  <a:pt x="841512" y="1178006"/>
                  <a:pt x="849506" y="1186000"/>
                  <a:pt x="849506" y="1195860"/>
                </a:cubicBezTo>
                <a:cubicBezTo>
                  <a:pt x="849506" y="1205720"/>
                  <a:pt x="841512" y="1213714"/>
                  <a:pt x="831652" y="1213714"/>
                </a:cubicBezTo>
                <a:cubicBezTo>
                  <a:pt x="821792" y="1213714"/>
                  <a:pt x="813798" y="1205720"/>
                  <a:pt x="813798" y="1195860"/>
                </a:cubicBezTo>
                <a:cubicBezTo>
                  <a:pt x="813798" y="1186000"/>
                  <a:pt x="821792" y="1178006"/>
                  <a:pt x="831652" y="1178006"/>
                </a:cubicBezTo>
                <a:close/>
                <a:moveTo>
                  <a:pt x="1175327" y="1135857"/>
                </a:moveTo>
                <a:cubicBezTo>
                  <a:pt x="1185187" y="1135857"/>
                  <a:pt x="1193181" y="1143851"/>
                  <a:pt x="1193181" y="1153711"/>
                </a:cubicBezTo>
                <a:cubicBezTo>
                  <a:pt x="1193181" y="1163571"/>
                  <a:pt x="1185187" y="1171565"/>
                  <a:pt x="1175327" y="1171565"/>
                </a:cubicBezTo>
                <a:cubicBezTo>
                  <a:pt x="1165467" y="1171565"/>
                  <a:pt x="1157473" y="1163571"/>
                  <a:pt x="1157473" y="1153711"/>
                </a:cubicBezTo>
                <a:cubicBezTo>
                  <a:pt x="1157473" y="1143851"/>
                  <a:pt x="1165467" y="1135857"/>
                  <a:pt x="1175327" y="1135857"/>
                </a:cubicBezTo>
                <a:close/>
                <a:moveTo>
                  <a:pt x="1132098" y="1135857"/>
                </a:moveTo>
                <a:cubicBezTo>
                  <a:pt x="1141958" y="1135857"/>
                  <a:pt x="1149952" y="1143851"/>
                  <a:pt x="1149952" y="1153711"/>
                </a:cubicBezTo>
                <a:cubicBezTo>
                  <a:pt x="1149952" y="1163571"/>
                  <a:pt x="1141958" y="1171565"/>
                  <a:pt x="1132098" y="1171565"/>
                </a:cubicBezTo>
                <a:cubicBezTo>
                  <a:pt x="1122238" y="1171565"/>
                  <a:pt x="1114244" y="1163571"/>
                  <a:pt x="1114244" y="1153711"/>
                </a:cubicBezTo>
                <a:cubicBezTo>
                  <a:pt x="1114244" y="1143851"/>
                  <a:pt x="1122238" y="1135857"/>
                  <a:pt x="1132098" y="1135857"/>
                </a:cubicBezTo>
                <a:close/>
                <a:moveTo>
                  <a:pt x="1089948" y="1135857"/>
                </a:moveTo>
                <a:cubicBezTo>
                  <a:pt x="1099808" y="1135857"/>
                  <a:pt x="1107802" y="1143851"/>
                  <a:pt x="1107802" y="1153711"/>
                </a:cubicBezTo>
                <a:cubicBezTo>
                  <a:pt x="1107802" y="1163571"/>
                  <a:pt x="1099808" y="1171565"/>
                  <a:pt x="1089948" y="1171565"/>
                </a:cubicBezTo>
                <a:cubicBezTo>
                  <a:pt x="1080088" y="1171565"/>
                  <a:pt x="1072094" y="1163571"/>
                  <a:pt x="1072094" y="1153711"/>
                </a:cubicBezTo>
                <a:cubicBezTo>
                  <a:pt x="1072094" y="1143851"/>
                  <a:pt x="1080088" y="1135857"/>
                  <a:pt x="1089948" y="1135857"/>
                </a:cubicBezTo>
                <a:close/>
                <a:moveTo>
                  <a:pt x="1046719" y="1135857"/>
                </a:moveTo>
                <a:cubicBezTo>
                  <a:pt x="1056579" y="1135857"/>
                  <a:pt x="1064573" y="1143851"/>
                  <a:pt x="1064573" y="1153711"/>
                </a:cubicBezTo>
                <a:cubicBezTo>
                  <a:pt x="1064573" y="1163571"/>
                  <a:pt x="1056579" y="1171565"/>
                  <a:pt x="1046719" y="1171565"/>
                </a:cubicBezTo>
                <a:cubicBezTo>
                  <a:pt x="1036859" y="1171565"/>
                  <a:pt x="1028865" y="1163571"/>
                  <a:pt x="1028865" y="1153711"/>
                </a:cubicBezTo>
                <a:cubicBezTo>
                  <a:pt x="1028865" y="1143851"/>
                  <a:pt x="1036859" y="1135857"/>
                  <a:pt x="1046719" y="1135857"/>
                </a:cubicBezTo>
                <a:close/>
                <a:moveTo>
                  <a:pt x="1002409" y="1135857"/>
                </a:moveTo>
                <a:cubicBezTo>
                  <a:pt x="1012269" y="1135857"/>
                  <a:pt x="1020263" y="1143851"/>
                  <a:pt x="1020263" y="1153711"/>
                </a:cubicBezTo>
                <a:cubicBezTo>
                  <a:pt x="1020263" y="1163571"/>
                  <a:pt x="1012269" y="1171565"/>
                  <a:pt x="1002409" y="1171565"/>
                </a:cubicBezTo>
                <a:cubicBezTo>
                  <a:pt x="992549" y="1171565"/>
                  <a:pt x="984555" y="1163571"/>
                  <a:pt x="984555" y="1153711"/>
                </a:cubicBezTo>
                <a:cubicBezTo>
                  <a:pt x="984555" y="1143851"/>
                  <a:pt x="992549" y="1135857"/>
                  <a:pt x="1002409" y="1135857"/>
                </a:cubicBezTo>
                <a:close/>
                <a:moveTo>
                  <a:pt x="961341" y="1135857"/>
                </a:moveTo>
                <a:cubicBezTo>
                  <a:pt x="971201" y="1135857"/>
                  <a:pt x="979195" y="1143851"/>
                  <a:pt x="979195" y="1153711"/>
                </a:cubicBezTo>
                <a:cubicBezTo>
                  <a:pt x="979195" y="1163571"/>
                  <a:pt x="971201" y="1171565"/>
                  <a:pt x="961341" y="1171565"/>
                </a:cubicBezTo>
                <a:cubicBezTo>
                  <a:pt x="951481" y="1171565"/>
                  <a:pt x="943487" y="1163571"/>
                  <a:pt x="943487" y="1153711"/>
                </a:cubicBezTo>
                <a:cubicBezTo>
                  <a:pt x="943487" y="1143851"/>
                  <a:pt x="951481" y="1135857"/>
                  <a:pt x="961341" y="1135857"/>
                </a:cubicBezTo>
                <a:close/>
                <a:moveTo>
                  <a:pt x="917030" y="1135857"/>
                </a:moveTo>
                <a:cubicBezTo>
                  <a:pt x="926890" y="1135857"/>
                  <a:pt x="934884" y="1143851"/>
                  <a:pt x="934884" y="1153711"/>
                </a:cubicBezTo>
                <a:cubicBezTo>
                  <a:pt x="934884" y="1163571"/>
                  <a:pt x="926890" y="1171565"/>
                  <a:pt x="917030" y="1171565"/>
                </a:cubicBezTo>
                <a:cubicBezTo>
                  <a:pt x="907170" y="1171565"/>
                  <a:pt x="899176" y="1163571"/>
                  <a:pt x="899176" y="1153711"/>
                </a:cubicBezTo>
                <a:cubicBezTo>
                  <a:pt x="899176" y="1143851"/>
                  <a:pt x="907170" y="1135857"/>
                  <a:pt x="917030" y="1135857"/>
                </a:cubicBezTo>
                <a:close/>
                <a:moveTo>
                  <a:pt x="875962" y="1135857"/>
                </a:moveTo>
                <a:cubicBezTo>
                  <a:pt x="885822" y="1135857"/>
                  <a:pt x="893816" y="1143851"/>
                  <a:pt x="893816" y="1153711"/>
                </a:cubicBezTo>
                <a:cubicBezTo>
                  <a:pt x="893816" y="1163571"/>
                  <a:pt x="885822" y="1171565"/>
                  <a:pt x="875962" y="1171565"/>
                </a:cubicBezTo>
                <a:cubicBezTo>
                  <a:pt x="866102" y="1171565"/>
                  <a:pt x="858108" y="1163571"/>
                  <a:pt x="858108" y="1153711"/>
                </a:cubicBezTo>
                <a:cubicBezTo>
                  <a:pt x="858108" y="1143851"/>
                  <a:pt x="866102" y="1135857"/>
                  <a:pt x="875962" y="1135857"/>
                </a:cubicBezTo>
                <a:close/>
                <a:moveTo>
                  <a:pt x="831652" y="1135857"/>
                </a:moveTo>
                <a:cubicBezTo>
                  <a:pt x="841512" y="1135857"/>
                  <a:pt x="849506" y="1143851"/>
                  <a:pt x="849506" y="1153711"/>
                </a:cubicBezTo>
                <a:cubicBezTo>
                  <a:pt x="849506" y="1163571"/>
                  <a:pt x="841512" y="1171565"/>
                  <a:pt x="831652" y="1171565"/>
                </a:cubicBezTo>
                <a:cubicBezTo>
                  <a:pt x="821792" y="1171565"/>
                  <a:pt x="813798" y="1163571"/>
                  <a:pt x="813798" y="1153711"/>
                </a:cubicBezTo>
                <a:cubicBezTo>
                  <a:pt x="813798" y="1143851"/>
                  <a:pt x="821792" y="1135857"/>
                  <a:pt x="831652" y="1135857"/>
                </a:cubicBezTo>
                <a:close/>
                <a:moveTo>
                  <a:pt x="788422" y="1135857"/>
                </a:moveTo>
                <a:cubicBezTo>
                  <a:pt x="798282" y="1135857"/>
                  <a:pt x="806276" y="1143851"/>
                  <a:pt x="806276" y="1153711"/>
                </a:cubicBezTo>
                <a:cubicBezTo>
                  <a:pt x="806276" y="1163571"/>
                  <a:pt x="798282" y="1171565"/>
                  <a:pt x="788422" y="1171565"/>
                </a:cubicBezTo>
                <a:cubicBezTo>
                  <a:pt x="778562" y="1171565"/>
                  <a:pt x="770568" y="1163571"/>
                  <a:pt x="770568" y="1153711"/>
                </a:cubicBezTo>
                <a:cubicBezTo>
                  <a:pt x="770568" y="1143851"/>
                  <a:pt x="778562" y="1135857"/>
                  <a:pt x="788422" y="1135857"/>
                </a:cubicBezTo>
                <a:close/>
                <a:moveTo>
                  <a:pt x="1089948" y="1096950"/>
                </a:moveTo>
                <a:cubicBezTo>
                  <a:pt x="1099808" y="1096950"/>
                  <a:pt x="1107802" y="1104944"/>
                  <a:pt x="1107802" y="1114804"/>
                </a:cubicBezTo>
                <a:cubicBezTo>
                  <a:pt x="1107802" y="1124664"/>
                  <a:pt x="1099808" y="1132658"/>
                  <a:pt x="1089948" y="1132658"/>
                </a:cubicBezTo>
                <a:cubicBezTo>
                  <a:pt x="1080088" y="1132658"/>
                  <a:pt x="1072094" y="1124664"/>
                  <a:pt x="1072094" y="1114804"/>
                </a:cubicBezTo>
                <a:cubicBezTo>
                  <a:pt x="1072094" y="1104944"/>
                  <a:pt x="1080088" y="1096950"/>
                  <a:pt x="1089948" y="1096950"/>
                </a:cubicBezTo>
                <a:close/>
                <a:moveTo>
                  <a:pt x="1046719" y="1096950"/>
                </a:moveTo>
                <a:cubicBezTo>
                  <a:pt x="1056579" y="1096950"/>
                  <a:pt x="1064573" y="1104944"/>
                  <a:pt x="1064573" y="1114804"/>
                </a:cubicBezTo>
                <a:cubicBezTo>
                  <a:pt x="1064573" y="1124664"/>
                  <a:pt x="1056579" y="1132658"/>
                  <a:pt x="1046719" y="1132658"/>
                </a:cubicBezTo>
                <a:cubicBezTo>
                  <a:pt x="1036859" y="1132658"/>
                  <a:pt x="1028865" y="1124664"/>
                  <a:pt x="1028865" y="1114804"/>
                </a:cubicBezTo>
                <a:cubicBezTo>
                  <a:pt x="1028865" y="1104944"/>
                  <a:pt x="1036859" y="1096950"/>
                  <a:pt x="1046719" y="1096950"/>
                </a:cubicBezTo>
                <a:close/>
                <a:moveTo>
                  <a:pt x="1002409" y="1096950"/>
                </a:moveTo>
                <a:cubicBezTo>
                  <a:pt x="1012269" y="1096950"/>
                  <a:pt x="1020263" y="1104944"/>
                  <a:pt x="1020263" y="1114804"/>
                </a:cubicBezTo>
                <a:cubicBezTo>
                  <a:pt x="1020263" y="1124664"/>
                  <a:pt x="1012269" y="1132658"/>
                  <a:pt x="1002409" y="1132658"/>
                </a:cubicBezTo>
                <a:cubicBezTo>
                  <a:pt x="992549" y="1132658"/>
                  <a:pt x="984555" y="1124664"/>
                  <a:pt x="984555" y="1114804"/>
                </a:cubicBezTo>
                <a:cubicBezTo>
                  <a:pt x="984555" y="1104944"/>
                  <a:pt x="992549" y="1096950"/>
                  <a:pt x="1002409" y="1096950"/>
                </a:cubicBezTo>
                <a:close/>
                <a:moveTo>
                  <a:pt x="961341" y="1096950"/>
                </a:moveTo>
                <a:cubicBezTo>
                  <a:pt x="971201" y="1096950"/>
                  <a:pt x="979195" y="1104944"/>
                  <a:pt x="979195" y="1114804"/>
                </a:cubicBezTo>
                <a:cubicBezTo>
                  <a:pt x="979195" y="1124664"/>
                  <a:pt x="971201" y="1132658"/>
                  <a:pt x="961341" y="1132658"/>
                </a:cubicBezTo>
                <a:cubicBezTo>
                  <a:pt x="951481" y="1132658"/>
                  <a:pt x="943487" y="1124664"/>
                  <a:pt x="943487" y="1114804"/>
                </a:cubicBezTo>
                <a:cubicBezTo>
                  <a:pt x="943487" y="1104944"/>
                  <a:pt x="951481" y="1096950"/>
                  <a:pt x="961341" y="1096950"/>
                </a:cubicBezTo>
                <a:close/>
                <a:moveTo>
                  <a:pt x="917030" y="1096950"/>
                </a:moveTo>
                <a:cubicBezTo>
                  <a:pt x="926890" y="1096950"/>
                  <a:pt x="934884" y="1104944"/>
                  <a:pt x="934884" y="1114804"/>
                </a:cubicBezTo>
                <a:cubicBezTo>
                  <a:pt x="934884" y="1124664"/>
                  <a:pt x="926890" y="1132658"/>
                  <a:pt x="917030" y="1132658"/>
                </a:cubicBezTo>
                <a:cubicBezTo>
                  <a:pt x="907170" y="1132658"/>
                  <a:pt x="899176" y="1124664"/>
                  <a:pt x="899176" y="1114804"/>
                </a:cubicBezTo>
                <a:cubicBezTo>
                  <a:pt x="899176" y="1104944"/>
                  <a:pt x="907170" y="1096950"/>
                  <a:pt x="917030" y="1096950"/>
                </a:cubicBezTo>
                <a:close/>
                <a:moveTo>
                  <a:pt x="875962" y="1096950"/>
                </a:moveTo>
                <a:cubicBezTo>
                  <a:pt x="885822" y="1096950"/>
                  <a:pt x="893816" y="1104944"/>
                  <a:pt x="893816" y="1114804"/>
                </a:cubicBezTo>
                <a:cubicBezTo>
                  <a:pt x="893816" y="1124664"/>
                  <a:pt x="885822" y="1132658"/>
                  <a:pt x="875962" y="1132658"/>
                </a:cubicBezTo>
                <a:cubicBezTo>
                  <a:pt x="866102" y="1132658"/>
                  <a:pt x="858108" y="1124664"/>
                  <a:pt x="858108" y="1114804"/>
                </a:cubicBezTo>
                <a:cubicBezTo>
                  <a:pt x="858108" y="1104944"/>
                  <a:pt x="866102" y="1096950"/>
                  <a:pt x="875962" y="1096950"/>
                </a:cubicBezTo>
                <a:close/>
                <a:moveTo>
                  <a:pt x="831652" y="1096950"/>
                </a:moveTo>
                <a:cubicBezTo>
                  <a:pt x="841512" y="1096950"/>
                  <a:pt x="849506" y="1104944"/>
                  <a:pt x="849506" y="1114804"/>
                </a:cubicBezTo>
                <a:cubicBezTo>
                  <a:pt x="849506" y="1124664"/>
                  <a:pt x="841512" y="1132658"/>
                  <a:pt x="831652" y="1132658"/>
                </a:cubicBezTo>
                <a:cubicBezTo>
                  <a:pt x="821792" y="1132658"/>
                  <a:pt x="813798" y="1124664"/>
                  <a:pt x="813798" y="1114804"/>
                </a:cubicBezTo>
                <a:cubicBezTo>
                  <a:pt x="813798" y="1104944"/>
                  <a:pt x="821792" y="1096950"/>
                  <a:pt x="831652" y="1096950"/>
                </a:cubicBezTo>
                <a:close/>
                <a:moveTo>
                  <a:pt x="788422" y="1096950"/>
                </a:moveTo>
                <a:cubicBezTo>
                  <a:pt x="798282" y="1096950"/>
                  <a:pt x="806276" y="1104944"/>
                  <a:pt x="806276" y="1114804"/>
                </a:cubicBezTo>
                <a:cubicBezTo>
                  <a:pt x="806276" y="1124664"/>
                  <a:pt x="798282" y="1132658"/>
                  <a:pt x="788422" y="1132658"/>
                </a:cubicBezTo>
                <a:cubicBezTo>
                  <a:pt x="778562" y="1132658"/>
                  <a:pt x="770568" y="1124664"/>
                  <a:pt x="770568" y="1114804"/>
                </a:cubicBezTo>
                <a:cubicBezTo>
                  <a:pt x="770568" y="1104944"/>
                  <a:pt x="778562" y="1096950"/>
                  <a:pt x="788422" y="1096950"/>
                </a:cubicBezTo>
                <a:close/>
                <a:moveTo>
                  <a:pt x="1046719" y="1059125"/>
                </a:moveTo>
                <a:cubicBezTo>
                  <a:pt x="1056579" y="1059125"/>
                  <a:pt x="1064573" y="1067119"/>
                  <a:pt x="1064573" y="1076979"/>
                </a:cubicBezTo>
                <a:cubicBezTo>
                  <a:pt x="1064573" y="1086839"/>
                  <a:pt x="1056579" y="1094833"/>
                  <a:pt x="1046719" y="1094833"/>
                </a:cubicBezTo>
                <a:cubicBezTo>
                  <a:pt x="1036859" y="1094833"/>
                  <a:pt x="1028865" y="1086839"/>
                  <a:pt x="1028865" y="1076979"/>
                </a:cubicBezTo>
                <a:cubicBezTo>
                  <a:pt x="1028865" y="1067119"/>
                  <a:pt x="1036859" y="1059125"/>
                  <a:pt x="1046719" y="1059125"/>
                </a:cubicBezTo>
                <a:close/>
                <a:moveTo>
                  <a:pt x="1002409" y="1059125"/>
                </a:moveTo>
                <a:cubicBezTo>
                  <a:pt x="1012269" y="1059125"/>
                  <a:pt x="1020263" y="1067119"/>
                  <a:pt x="1020263" y="1076979"/>
                </a:cubicBezTo>
                <a:cubicBezTo>
                  <a:pt x="1020263" y="1086839"/>
                  <a:pt x="1012269" y="1094833"/>
                  <a:pt x="1002409" y="1094833"/>
                </a:cubicBezTo>
                <a:cubicBezTo>
                  <a:pt x="992549" y="1094833"/>
                  <a:pt x="984555" y="1086839"/>
                  <a:pt x="984555" y="1076979"/>
                </a:cubicBezTo>
                <a:cubicBezTo>
                  <a:pt x="984555" y="1067119"/>
                  <a:pt x="992549" y="1059125"/>
                  <a:pt x="1002409" y="1059125"/>
                </a:cubicBezTo>
                <a:close/>
                <a:moveTo>
                  <a:pt x="961341" y="1059125"/>
                </a:moveTo>
                <a:cubicBezTo>
                  <a:pt x="971201" y="1059125"/>
                  <a:pt x="979195" y="1067119"/>
                  <a:pt x="979195" y="1076979"/>
                </a:cubicBezTo>
                <a:cubicBezTo>
                  <a:pt x="979195" y="1086839"/>
                  <a:pt x="971201" y="1094833"/>
                  <a:pt x="961341" y="1094833"/>
                </a:cubicBezTo>
                <a:cubicBezTo>
                  <a:pt x="951481" y="1094833"/>
                  <a:pt x="943487" y="1086839"/>
                  <a:pt x="943487" y="1076979"/>
                </a:cubicBezTo>
                <a:cubicBezTo>
                  <a:pt x="943487" y="1067119"/>
                  <a:pt x="951481" y="1059125"/>
                  <a:pt x="961341" y="1059125"/>
                </a:cubicBezTo>
                <a:close/>
                <a:moveTo>
                  <a:pt x="917030" y="1059125"/>
                </a:moveTo>
                <a:cubicBezTo>
                  <a:pt x="926890" y="1059125"/>
                  <a:pt x="934884" y="1067119"/>
                  <a:pt x="934884" y="1076979"/>
                </a:cubicBezTo>
                <a:cubicBezTo>
                  <a:pt x="934884" y="1086839"/>
                  <a:pt x="926890" y="1094833"/>
                  <a:pt x="917030" y="1094833"/>
                </a:cubicBezTo>
                <a:cubicBezTo>
                  <a:pt x="907170" y="1094833"/>
                  <a:pt x="899176" y="1086839"/>
                  <a:pt x="899176" y="1076979"/>
                </a:cubicBezTo>
                <a:cubicBezTo>
                  <a:pt x="899176" y="1067119"/>
                  <a:pt x="907170" y="1059125"/>
                  <a:pt x="917030" y="1059125"/>
                </a:cubicBezTo>
                <a:close/>
                <a:moveTo>
                  <a:pt x="875962" y="1059125"/>
                </a:moveTo>
                <a:cubicBezTo>
                  <a:pt x="885822" y="1059125"/>
                  <a:pt x="893816" y="1067119"/>
                  <a:pt x="893816" y="1076979"/>
                </a:cubicBezTo>
                <a:cubicBezTo>
                  <a:pt x="893816" y="1086839"/>
                  <a:pt x="885822" y="1094833"/>
                  <a:pt x="875962" y="1094833"/>
                </a:cubicBezTo>
                <a:cubicBezTo>
                  <a:pt x="866102" y="1094833"/>
                  <a:pt x="858108" y="1086839"/>
                  <a:pt x="858108" y="1076979"/>
                </a:cubicBezTo>
                <a:cubicBezTo>
                  <a:pt x="858108" y="1067119"/>
                  <a:pt x="866102" y="1059125"/>
                  <a:pt x="875962" y="1059125"/>
                </a:cubicBezTo>
                <a:close/>
                <a:moveTo>
                  <a:pt x="831652" y="1059125"/>
                </a:moveTo>
                <a:cubicBezTo>
                  <a:pt x="841512" y="1059125"/>
                  <a:pt x="849506" y="1067119"/>
                  <a:pt x="849506" y="1076979"/>
                </a:cubicBezTo>
                <a:cubicBezTo>
                  <a:pt x="849506" y="1086839"/>
                  <a:pt x="841512" y="1094833"/>
                  <a:pt x="831652" y="1094833"/>
                </a:cubicBezTo>
                <a:cubicBezTo>
                  <a:pt x="821792" y="1094833"/>
                  <a:pt x="813798" y="1086839"/>
                  <a:pt x="813798" y="1076979"/>
                </a:cubicBezTo>
                <a:cubicBezTo>
                  <a:pt x="813798" y="1067119"/>
                  <a:pt x="821792" y="1059125"/>
                  <a:pt x="831652" y="1059125"/>
                </a:cubicBezTo>
                <a:close/>
                <a:moveTo>
                  <a:pt x="961341" y="1020219"/>
                </a:moveTo>
                <a:cubicBezTo>
                  <a:pt x="971201" y="1020219"/>
                  <a:pt x="979195" y="1028213"/>
                  <a:pt x="979195" y="1038073"/>
                </a:cubicBezTo>
                <a:cubicBezTo>
                  <a:pt x="979195" y="1047933"/>
                  <a:pt x="971201" y="1055927"/>
                  <a:pt x="961341" y="1055927"/>
                </a:cubicBezTo>
                <a:cubicBezTo>
                  <a:pt x="951481" y="1055927"/>
                  <a:pt x="943487" y="1047933"/>
                  <a:pt x="943487" y="1038073"/>
                </a:cubicBezTo>
                <a:cubicBezTo>
                  <a:pt x="943487" y="1028213"/>
                  <a:pt x="951481" y="1020219"/>
                  <a:pt x="961341" y="1020219"/>
                </a:cubicBezTo>
                <a:close/>
                <a:moveTo>
                  <a:pt x="917030" y="1020219"/>
                </a:moveTo>
                <a:cubicBezTo>
                  <a:pt x="926890" y="1020219"/>
                  <a:pt x="934884" y="1028213"/>
                  <a:pt x="934884" y="1038073"/>
                </a:cubicBezTo>
                <a:cubicBezTo>
                  <a:pt x="934884" y="1047933"/>
                  <a:pt x="926890" y="1055927"/>
                  <a:pt x="917030" y="1055927"/>
                </a:cubicBezTo>
                <a:cubicBezTo>
                  <a:pt x="907170" y="1055927"/>
                  <a:pt x="899176" y="1047933"/>
                  <a:pt x="899176" y="1038073"/>
                </a:cubicBezTo>
                <a:cubicBezTo>
                  <a:pt x="899176" y="1028213"/>
                  <a:pt x="907170" y="1020219"/>
                  <a:pt x="917030" y="1020219"/>
                </a:cubicBezTo>
                <a:close/>
                <a:moveTo>
                  <a:pt x="875962" y="1020219"/>
                </a:moveTo>
                <a:cubicBezTo>
                  <a:pt x="885822" y="1020219"/>
                  <a:pt x="893816" y="1028213"/>
                  <a:pt x="893816" y="1038073"/>
                </a:cubicBezTo>
                <a:cubicBezTo>
                  <a:pt x="893816" y="1047933"/>
                  <a:pt x="885822" y="1055927"/>
                  <a:pt x="875962" y="1055927"/>
                </a:cubicBezTo>
                <a:cubicBezTo>
                  <a:pt x="866102" y="1055927"/>
                  <a:pt x="858108" y="1047933"/>
                  <a:pt x="858108" y="1038073"/>
                </a:cubicBezTo>
                <a:cubicBezTo>
                  <a:pt x="858108" y="1028213"/>
                  <a:pt x="866102" y="1020219"/>
                  <a:pt x="875962" y="1020219"/>
                </a:cubicBezTo>
                <a:close/>
                <a:moveTo>
                  <a:pt x="831652" y="1020219"/>
                </a:moveTo>
                <a:cubicBezTo>
                  <a:pt x="841512" y="1020219"/>
                  <a:pt x="849506" y="1028213"/>
                  <a:pt x="849506" y="1038073"/>
                </a:cubicBezTo>
                <a:cubicBezTo>
                  <a:pt x="849506" y="1047933"/>
                  <a:pt x="841512" y="1055927"/>
                  <a:pt x="831652" y="1055927"/>
                </a:cubicBezTo>
                <a:cubicBezTo>
                  <a:pt x="821792" y="1055927"/>
                  <a:pt x="813798" y="1047933"/>
                  <a:pt x="813798" y="1038073"/>
                </a:cubicBezTo>
                <a:cubicBezTo>
                  <a:pt x="813798" y="1028213"/>
                  <a:pt x="821792" y="1020219"/>
                  <a:pt x="831652" y="1020219"/>
                </a:cubicBezTo>
                <a:close/>
                <a:moveTo>
                  <a:pt x="917030" y="980231"/>
                </a:moveTo>
                <a:cubicBezTo>
                  <a:pt x="926890" y="980231"/>
                  <a:pt x="934884" y="988225"/>
                  <a:pt x="934884" y="998085"/>
                </a:cubicBezTo>
                <a:cubicBezTo>
                  <a:pt x="934884" y="1007945"/>
                  <a:pt x="926890" y="1015939"/>
                  <a:pt x="917030" y="1015939"/>
                </a:cubicBezTo>
                <a:cubicBezTo>
                  <a:pt x="907170" y="1015939"/>
                  <a:pt x="899176" y="1007945"/>
                  <a:pt x="899176" y="998085"/>
                </a:cubicBezTo>
                <a:cubicBezTo>
                  <a:pt x="899176" y="988225"/>
                  <a:pt x="907170" y="980231"/>
                  <a:pt x="917030" y="980231"/>
                </a:cubicBezTo>
                <a:close/>
                <a:moveTo>
                  <a:pt x="875962" y="980231"/>
                </a:moveTo>
                <a:cubicBezTo>
                  <a:pt x="885822" y="980231"/>
                  <a:pt x="893816" y="988225"/>
                  <a:pt x="893816" y="998085"/>
                </a:cubicBezTo>
                <a:cubicBezTo>
                  <a:pt x="893816" y="1007945"/>
                  <a:pt x="885822" y="1015939"/>
                  <a:pt x="875962" y="1015939"/>
                </a:cubicBezTo>
                <a:cubicBezTo>
                  <a:pt x="866102" y="1015939"/>
                  <a:pt x="858108" y="1007945"/>
                  <a:pt x="858108" y="998085"/>
                </a:cubicBezTo>
                <a:cubicBezTo>
                  <a:pt x="858108" y="988225"/>
                  <a:pt x="866102" y="980231"/>
                  <a:pt x="875962" y="980231"/>
                </a:cubicBezTo>
                <a:close/>
                <a:moveTo>
                  <a:pt x="831652" y="980231"/>
                </a:moveTo>
                <a:cubicBezTo>
                  <a:pt x="841512" y="980231"/>
                  <a:pt x="849506" y="988225"/>
                  <a:pt x="849506" y="998085"/>
                </a:cubicBezTo>
                <a:cubicBezTo>
                  <a:pt x="849506" y="1007945"/>
                  <a:pt x="841512" y="1015939"/>
                  <a:pt x="831652" y="1015939"/>
                </a:cubicBezTo>
                <a:cubicBezTo>
                  <a:pt x="821792" y="1015939"/>
                  <a:pt x="813798" y="1007945"/>
                  <a:pt x="813798" y="998085"/>
                </a:cubicBezTo>
                <a:cubicBezTo>
                  <a:pt x="813798" y="988225"/>
                  <a:pt x="821792" y="980231"/>
                  <a:pt x="831652" y="980231"/>
                </a:cubicBezTo>
                <a:close/>
                <a:moveTo>
                  <a:pt x="788423" y="980231"/>
                </a:moveTo>
                <a:cubicBezTo>
                  <a:pt x="798283" y="980231"/>
                  <a:pt x="806277" y="988225"/>
                  <a:pt x="806277" y="998085"/>
                </a:cubicBezTo>
                <a:cubicBezTo>
                  <a:pt x="806277" y="1007945"/>
                  <a:pt x="798283" y="1015939"/>
                  <a:pt x="788423" y="1015939"/>
                </a:cubicBezTo>
                <a:cubicBezTo>
                  <a:pt x="778563" y="1015939"/>
                  <a:pt x="770569" y="1007945"/>
                  <a:pt x="770569" y="998085"/>
                </a:cubicBezTo>
                <a:cubicBezTo>
                  <a:pt x="770569" y="988225"/>
                  <a:pt x="778563" y="980231"/>
                  <a:pt x="788423" y="980231"/>
                </a:cubicBezTo>
                <a:close/>
                <a:moveTo>
                  <a:pt x="745193" y="980231"/>
                </a:moveTo>
                <a:cubicBezTo>
                  <a:pt x="755053" y="980231"/>
                  <a:pt x="763047" y="988225"/>
                  <a:pt x="763047" y="998085"/>
                </a:cubicBezTo>
                <a:cubicBezTo>
                  <a:pt x="763047" y="1007945"/>
                  <a:pt x="755053" y="1015939"/>
                  <a:pt x="745193" y="1015939"/>
                </a:cubicBezTo>
                <a:cubicBezTo>
                  <a:pt x="735333" y="1015939"/>
                  <a:pt x="727339" y="1007945"/>
                  <a:pt x="727339" y="998085"/>
                </a:cubicBezTo>
                <a:cubicBezTo>
                  <a:pt x="727339" y="988225"/>
                  <a:pt x="735333" y="980231"/>
                  <a:pt x="745193" y="980231"/>
                </a:cubicBezTo>
                <a:close/>
                <a:moveTo>
                  <a:pt x="745193" y="939163"/>
                </a:moveTo>
                <a:cubicBezTo>
                  <a:pt x="755053" y="939163"/>
                  <a:pt x="763047" y="947157"/>
                  <a:pt x="763047" y="957017"/>
                </a:cubicBezTo>
                <a:cubicBezTo>
                  <a:pt x="763047" y="966877"/>
                  <a:pt x="755053" y="974871"/>
                  <a:pt x="745193" y="974871"/>
                </a:cubicBezTo>
                <a:cubicBezTo>
                  <a:pt x="735333" y="974871"/>
                  <a:pt x="727339" y="966877"/>
                  <a:pt x="727339" y="957017"/>
                </a:cubicBezTo>
                <a:cubicBezTo>
                  <a:pt x="727339" y="947157"/>
                  <a:pt x="735333" y="939163"/>
                  <a:pt x="745193" y="939163"/>
                </a:cubicBezTo>
                <a:close/>
                <a:moveTo>
                  <a:pt x="703044" y="939163"/>
                </a:moveTo>
                <a:cubicBezTo>
                  <a:pt x="712904" y="939163"/>
                  <a:pt x="720898" y="947157"/>
                  <a:pt x="720898" y="957017"/>
                </a:cubicBezTo>
                <a:cubicBezTo>
                  <a:pt x="720898" y="966877"/>
                  <a:pt x="712904" y="974871"/>
                  <a:pt x="703044" y="974871"/>
                </a:cubicBezTo>
                <a:cubicBezTo>
                  <a:pt x="693184" y="974871"/>
                  <a:pt x="685190" y="966877"/>
                  <a:pt x="685190" y="957017"/>
                </a:cubicBezTo>
                <a:cubicBezTo>
                  <a:pt x="685190" y="947157"/>
                  <a:pt x="693184" y="939163"/>
                  <a:pt x="703044" y="939163"/>
                </a:cubicBezTo>
                <a:close/>
                <a:moveTo>
                  <a:pt x="875963" y="901337"/>
                </a:moveTo>
                <a:cubicBezTo>
                  <a:pt x="885823" y="901337"/>
                  <a:pt x="893817" y="909331"/>
                  <a:pt x="893817" y="919191"/>
                </a:cubicBezTo>
                <a:cubicBezTo>
                  <a:pt x="893817" y="929051"/>
                  <a:pt x="885823" y="937045"/>
                  <a:pt x="875963" y="937045"/>
                </a:cubicBezTo>
                <a:cubicBezTo>
                  <a:pt x="866103" y="937045"/>
                  <a:pt x="858109" y="929051"/>
                  <a:pt x="858109" y="919191"/>
                </a:cubicBezTo>
                <a:cubicBezTo>
                  <a:pt x="858109" y="909331"/>
                  <a:pt x="866103" y="901337"/>
                  <a:pt x="875963" y="901337"/>
                </a:cubicBezTo>
                <a:close/>
                <a:moveTo>
                  <a:pt x="703044" y="901337"/>
                </a:moveTo>
                <a:cubicBezTo>
                  <a:pt x="712904" y="901337"/>
                  <a:pt x="720898" y="909331"/>
                  <a:pt x="720898" y="919191"/>
                </a:cubicBezTo>
                <a:cubicBezTo>
                  <a:pt x="720898" y="929051"/>
                  <a:pt x="712904" y="937045"/>
                  <a:pt x="703044" y="937045"/>
                </a:cubicBezTo>
                <a:cubicBezTo>
                  <a:pt x="693184" y="937045"/>
                  <a:pt x="685190" y="929051"/>
                  <a:pt x="685190" y="919191"/>
                </a:cubicBezTo>
                <a:cubicBezTo>
                  <a:pt x="685190" y="909331"/>
                  <a:pt x="693184" y="901337"/>
                  <a:pt x="703044" y="901337"/>
                </a:cubicBezTo>
                <a:close/>
                <a:moveTo>
                  <a:pt x="659815" y="901337"/>
                </a:moveTo>
                <a:cubicBezTo>
                  <a:pt x="669675" y="901337"/>
                  <a:pt x="677669" y="909331"/>
                  <a:pt x="677669" y="919191"/>
                </a:cubicBezTo>
                <a:cubicBezTo>
                  <a:pt x="677669" y="929051"/>
                  <a:pt x="669675" y="937045"/>
                  <a:pt x="659815" y="937045"/>
                </a:cubicBezTo>
                <a:cubicBezTo>
                  <a:pt x="649955" y="937045"/>
                  <a:pt x="641961" y="929051"/>
                  <a:pt x="641961" y="919191"/>
                </a:cubicBezTo>
                <a:cubicBezTo>
                  <a:pt x="641961" y="909331"/>
                  <a:pt x="649955" y="901337"/>
                  <a:pt x="659815" y="901337"/>
                </a:cubicBezTo>
                <a:close/>
                <a:moveTo>
                  <a:pt x="617665" y="901337"/>
                </a:moveTo>
                <a:cubicBezTo>
                  <a:pt x="627525" y="901337"/>
                  <a:pt x="635519" y="909331"/>
                  <a:pt x="635519" y="919191"/>
                </a:cubicBezTo>
                <a:cubicBezTo>
                  <a:pt x="635519" y="929051"/>
                  <a:pt x="627525" y="937045"/>
                  <a:pt x="617665" y="937045"/>
                </a:cubicBezTo>
                <a:cubicBezTo>
                  <a:pt x="607805" y="937045"/>
                  <a:pt x="599811" y="929051"/>
                  <a:pt x="599811" y="919191"/>
                </a:cubicBezTo>
                <a:cubicBezTo>
                  <a:pt x="599811" y="909331"/>
                  <a:pt x="607805" y="901337"/>
                  <a:pt x="617665" y="901337"/>
                </a:cubicBezTo>
                <a:close/>
                <a:moveTo>
                  <a:pt x="575516" y="901337"/>
                </a:moveTo>
                <a:cubicBezTo>
                  <a:pt x="585376" y="901337"/>
                  <a:pt x="593370" y="909331"/>
                  <a:pt x="593370" y="919191"/>
                </a:cubicBezTo>
                <a:cubicBezTo>
                  <a:pt x="593370" y="929051"/>
                  <a:pt x="585376" y="937045"/>
                  <a:pt x="575516" y="937045"/>
                </a:cubicBezTo>
                <a:cubicBezTo>
                  <a:pt x="565656" y="937045"/>
                  <a:pt x="557662" y="929051"/>
                  <a:pt x="557662" y="919191"/>
                </a:cubicBezTo>
                <a:cubicBezTo>
                  <a:pt x="557662" y="909331"/>
                  <a:pt x="565656" y="901337"/>
                  <a:pt x="575516" y="901337"/>
                </a:cubicBezTo>
                <a:close/>
                <a:moveTo>
                  <a:pt x="788423" y="864592"/>
                </a:moveTo>
                <a:cubicBezTo>
                  <a:pt x="798283" y="864592"/>
                  <a:pt x="806277" y="872586"/>
                  <a:pt x="806277" y="882446"/>
                </a:cubicBezTo>
                <a:cubicBezTo>
                  <a:pt x="806277" y="892306"/>
                  <a:pt x="798283" y="900300"/>
                  <a:pt x="788423" y="900300"/>
                </a:cubicBezTo>
                <a:cubicBezTo>
                  <a:pt x="778563" y="900300"/>
                  <a:pt x="770569" y="892306"/>
                  <a:pt x="770569" y="882446"/>
                </a:cubicBezTo>
                <a:cubicBezTo>
                  <a:pt x="770569" y="872586"/>
                  <a:pt x="778563" y="864592"/>
                  <a:pt x="788423" y="864592"/>
                </a:cubicBezTo>
                <a:close/>
                <a:moveTo>
                  <a:pt x="703044" y="864592"/>
                </a:moveTo>
                <a:cubicBezTo>
                  <a:pt x="712904" y="864592"/>
                  <a:pt x="720898" y="872586"/>
                  <a:pt x="720898" y="882446"/>
                </a:cubicBezTo>
                <a:cubicBezTo>
                  <a:pt x="720898" y="892306"/>
                  <a:pt x="712904" y="900300"/>
                  <a:pt x="703044" y="900300"/>
                </a:cubicBezTo>
                <a:cubicBezTo>
                  <a:pt x="693184" y="900300"/>
                  <a:pt x="685190" y="892306"/>
                  <a:pt x="685190" y="882446"/>
                </a:cubicBezTo>
                <a:cubicBezTo>
                  <a:pt x="685190" y="872586"/>
                  <a:pt x="693184" y="864592"/>
                  <a:pt x="703044" y="864592"/>
                </a:cubicBezTo>
                <a:close/>
                <a:moveTo>
                  <a:pt x="617666" y="864592"/>
                </a:moveTo>
                <a:cubicBezTo>
                  <a:pt x="627526" y="864592"/>
                  <a:pt x="635520" y="872586"/>
                  <a:pt x="635520" y="882446"/>
                </a:cubicBezTo>
                <a:cubicBezTo>
                  <a:pt x="635520" y="892306"/>
                  <a:pt x="627526" y="900300"/>
                  <a:pt x="617666" y="900300"/>
                </a:cubicBezTo>
                <a:cubicBezTo>
                  <a:pt x="607806" y="900300"/>
                  <a:pt x="599812" y="892306"/>
                  <a:pt x="599812" y="882446"/>
                </a:cubicBezTo>
                <a:cubicBezTo>
                  <a:pt x="599812" y="872586"/>
                  <a:pt x="607806" y="864592"/>
                  <a:pt x="617666" y="864592"/>
                </a:cubicBezTo>
                <a:close/>
                <a:moveTo>
                  <a:pt x="575516" y="864592"/>
                </a:moveTo>
                <a:cubicBezTo>
                  <a:pt x="585376" y="864592"/>
                  <a:pt x="593370" y="872586"/>
                  <a:pt x="593370" y="882446"/>
                </a:cubicBezTo>
                <a:cubicBezTo>
                  <a:pt x="593370" y="892306"/>
                  <a:pt x="585376" y="900300"/>
                  <a:pt x="575516" y="900300"/>
                </a:cubicBezTo>
                <a:cubicBezTo>
                  <a:pt x="565656" y="900300"/>
                  <a:pt x="557662" y="892306"/>
                  <a:pt x="557662" y="882446"/>
                </a:cubicBezTo>
                <a:cubicBezTo>
                  <a:pt x="557662" y="872586"/>
                  <a:pt x="565656" y="864592"/>
                  <a:pt x="575516" y="864592"/>
                </a:cubicBezTo>
                <a:close/>
                <a:moveTo>
                  <a:pt x="617666" y="824604"/>
                </a:moveTo>
                <a:cubicBezTo>
                  <a:pt x="627526" y="824604"/>
                  <a:pt x="635520" y="832598"/>
                  <a:pt x="635520" y="842458"/>
                </a:cubicBezTo>
                <a:cubicBezTo>
                  <a:pt x="635520" y="852318"/>
                  <a:pt x="627526" y="860312"/>
                  <a:pt x="617666" y="860312"/>
                </a:cubicBezTo>
                <a:cubicBezTo>
                  <a:pt x="607806" y="860312"/>
                  <a:pt x="599812" y="852318"/>
                  <a:pt x="599812" y="842458"/>
                </a:cubicBezTo>
                <a:cubicBezTo>
                  <a:pt x="599812" y="832598"/>
                  <a:pt x="607806" y="824604"/>
                  <a:pt x="617666" y="824604"/>
                </a:cubicBezTo>
                <a:close/>
                <a:moveTo>
                  <a:pt x="575516" y="824604"/>
                </a:moveTo>
                <a:cubicBezTo>
                  <a:pt x="585376" y="824604"/>
                  <a:pt x="593370" y="832598"/>
                  <a:pt x="593370" y="842458"/>
                </a:cubicBezTo>
                <a:cubicBezTo>
                  <a:pt x="593370" y="852318"/>
                  <a:pt x="585376" y="860312"/>
                  <a:pt x="575516" y="860312"/>
                </a:cubicBezTo>
                <a:cubicBezTo>
                  <a:pt x="565656" y="860312"/>
                  <a:pt x="557662" y="852318"/>
                  <a:pt x="557662" y="842458"/>
                </a:cubicBezTo>
                <a:cubicBezTo>
                  <a:pt x="557662" y="832598"/>
                  <a:pt x="565656" y="824604"/>
                  <a:pt x="575516" y="824604"/>
                </a:cubicBezTo>
                <a:close/>
                <a:moveTo>
                  <a:pt x="532287" y="824604"/>
                </a:moveTo>
                <a:cubicBezTo>
                  <a:pt x="542147" y="824604"/>
                  <a:pt x="550141" y="832598"/>
                  <a:pt x="550141" y="842458"/>
                </a:cubicBezTo>
                <a:cubicBezTo>
                  <a:pt x="550141" y="852318"/>
                  <a:pt x="542147" y="860312"/>
                  <a:pt x="532287" y="860312"/>
                </a:cubicBezTo>
                <a:cubicBezTo>
                  <a:pt x="522427" y="860312"/>
                  <a:pt x="514433" y="852318"/>
                  <a:pt x="514433" y="842458"/>
                </a:cubicBezTo>
                <a:cubicBezTo>
                  <a:pt x="514433" y="832598"/>
                  <a:pt x="522427" y="824604"/>
                  <a:pt x="532287" y="824604"/>
                </a:cubicBezTo>
                <a:close/>
                <a:moveTo>
                  <a:pt x="788423" y="784616"/>
                </a:moveTo>
                <a:cubicBezTo>
                  <a:pt x="798283" y="784616"/>
                  <a:pt x="806277" y="792610"/>
                  <a:pt x="806277" y="802470"/>
                </a:cubicBezTo>
                <a:cubicBezTo>
                  <a:pt x="806277" y="812330"/>
                  <a:pt x="798283" y="820324"/>
                  <a:pt x="788423" y="820324"/>
                </a:cubicBezTo>
                <a:cubicBezTo>
                  <a:pt x="778563" y="820324"/>
                  <a:pt x="770569" y="812330"/>
                  <a:pt x="770569" y="802470"/>
                </a:cubicBezTo>
                <a:cubicBezTo>
                  <a:pt x="770569" y="792610"/>
                  <a:pt x="778563" y="784616"/>
                  <a:pt x="788423" y="784616"/>
                </a:cubicBezTo>
                <a:close/>
                <a:moveTo>
                  <a:pt x="617665" y="784616"/>
                </a:moveTo>
                <a:cubicBezTo>
                  <a:pt x="627525" y="784616"/>
                  <a:pt x="635519" y="792610"/>
                  <a:pt x="635519" y="802470"/>
                </a:cubicBezTo>
                <a:cubicBezTo>
                  <a:pt x="635519" y="812330"/>
                  <a:pt x="627525" y="820324"/>
                  <a:pt x="617665" y="820324"/>
                </a:cubicBezTo>
                <a:cubicBezTo>
                  <a:pt x="607805" y="820324"/>
                  <a:pt x="599811" y="812330"/>
                  <a:pt x="599811" y="802470"/>
                </a:cubicBezTo>
                <a:cubicBezTo>
                  <a:pt x="599811" y="792610"/>
                  <a:pt x="607805" y="784616"/>
                  <a:pt x="617665" y="784616"/>
                </a:cubicBezTo>
                <a:close/>
                <a:moveTo>
                  <a:pt x="575516" y="784616"/>
                </a:moveTo>
                <a:cubicBezTo>
                  <a:pt x="585376" y="784616"/>
                  <a:pt x="593370" y="792610"/>
                  <a:pt x="593370" y="802470"/>
                </a:cubicBezTo>
                <a:cubicBezTo>
                  <a:pt x="593370" y="812330"/>
                  <a:pt x="585376" y="820324"/>
                  <a:pt x="575516" y="820324"/>
                </a:cubicBezTo>
                <a:cubicBezTo>
                  <a:pt x="565656" y="820324"/>
                  <a:pt x="557662" y="812330"/>
                  <a:pt x="557662" y="802470"/>
                </a:cubicBezTo>
                <a:cubicBezTo>
                  <a:pt x="557662" y="792610"/>
                  <a:pt x="565656" y="784616"/>
                  <a:pt x="575516" y="784616"/>
                </a:cubicBezTo>
                <a:close/>
                <a:moveTo>
                  <a:pt x="532287" y="784616"/>
                </a:moveTo>
                <a:cubicBezTo>
                  <a:pt x="542147" y="784616"/>
                  <a:pt x="550141" y="792610"/>
                  <a:pt x="550141" y="802470"/>
                </a:cubicBezTo>
                <a:cubicBezTo>
                  <a:pt x="550141" y="812330"/>
                  <a:pt x="542147" y="820324"/>
                  <a:pt x="532287" y="820324"/>
                </a:cubicBezTo>
                <a:cubicBezTo>
                  <a:pt x="522427" y="820324"/>
                  <a:pt x="514433" y="812330"/>
                  <a:pt x="514433" y="802470"/>
                </a:cubicBezTo>
                <a:cubicBezTo>
                  <a:pt x="514433" y="792610"/>
                  <a:pt x="522427" y="784616"/>
                  <a:pt x="532287" y="784616"/>
                </a:cubicBezTo>
                <a:close/>
                <a:moveTo>
                  <a:pt x="490138" y="784616"/>
                </a:moveTo>
                <a:cubicBezTo>
                  <a:pt x="499998" y="784616"/>
                  <a:pt x="507992" y="792610"/>
                  <a:pt x="507992" y="802470"/>
                </a:cubicBezTo>
                <a:cubicBezTo>
                  <a:pt x="507992" y="812330"/>
                  <a:pt x="499998" y="820324"/>
                  <a:pt x="490138" y="820324"/>
                </a:cubicBezTo>
                <a:cubicBezTo>
                  <a:pt x="480278" y="820324"/>
                  <a:pt x="472284" y="812330"/>
                  <a:pt x="472284" y="802470"/>
                </a:cubicBezTo>
                <a:cubicBezTo>
                  <a:pt x="472284" y="792610"/>
                  <a:pt x="480278" y="784616"/>
                  <a:pt x="490138" y="784616"/>
                </a:cubicBezTo>
                <a:close/>
                <a:moveTo>
                  <a:pt x="788423" y="745711"/>
                </a:moveTo>
                <a:cubicBezTo>
                  <a:pt x="798283" y="745711"/>
                  <a:pt x="806277" y="753705"/>
                  <a:pt x="806277" y="763565"/>
                </a:cubicBezTo>
                <a:cubicBezTo>
                  <a:pt x="806277" y="773425"/>
                  <a:pt x="798283" y="781419"/>
                  <a:pt x="788423" y="781419"/>
                </a:cubicBezTo>
                <a:cubicBezTo>
                  <a:pt x="778563" y="781419"/>
                  <a:pt x="770569" y="773425"/>
                  <a:pt x="770569" y="763565"/>
                </a:cubicBezTo>
                <a:cubicBezTo>
                  <a:pt x="770569" y="753705"/>
                  <a:pt x="778563" y="745711"/>
                  <a:pt x="788423" y="745711"/>
                </a:cubicBezTo>
                <a:close/>
                <a:moveTo>
                  <a:pt x="745193" y="745711"/>
                </a:moveTo>
                <a:cubicBezTo>
                  <a:pt x="755053" y="745711"/>
                  <a:pt x="763047" y="753705"/>
                  <a:pt x="763047" y="763565"/>
                </a:cubicBezTo>
                <a:cubicBezTo>
                  <a:pt x="763047" y="773425"/>
                  <a:pt x="755053" y="781419"/>
                  <a:pt x="745193" y="781419"/>
                </a:cubicBezTo>
                <a:cubicBezTo>
                  <a:pt x="735333" y="781419"/>
                  <a:pt x="727339" y="773425"/>
                  <a:pt x="727339" y="763565"/>
                </a:cubicBezTo>
                <a:cubicBezTo>
                  <a:pt x="727339" y="753705"/>
                  <a:pt x="735333" y="745711"/>
                  <a:pt x="745193" y="745711"/>
                </a:cubicBezTo>
                <a:close/>
                <a:moveTo>
                  <a:pt x="659815" y="745711"/>
                </a:moveTo>
                <a:cubicBezTo>
                  <a:pt x="669675" y="745711"/>
                  <a:pt x="677669" y="753705"/>
                  <a:pt x="677669" y="763565"/>
                </a:cubicBezTo>
                <a:cubicBezTo>
                  <a:pt x="677669" y="773425"/>
                  <a:pt x="669675" y="781419"/>
                  <a:pt x="659815" y="781419"/>
                </a:cubicBezTo>
                <a:cubicBezTo>
                  <a:pt x="649955" y="781419"/>
                  <a:pt x="641961" y="773425"/>
                  <a:pt x="641961" y="763565"/>
                </a:cubicBezTo>
                <a:cubicBezTo>
                  <a:pt x="641961" y="753705"/>
                  <a:pt x="649955" y="745711"/>
                  <a:pt x="659815" y="745711"/>
                </a:cubicBezTo>
                <a:close/>
                <a:moveTo>
                  <a:pt x="617665" y="745711"/>
                </a:moveTo>
                <a:cubicBezTo>
                  <a:pt x="627525" y="745711"/>
                  <a:pt x="635519" y="753705"/>
                  <a:pt x="635519" y="763565"/>
                </a:cubicBezTo>
                <a:cubicBezTo>
                  <a:pt x="635519" y="773425"/>
                  <a:pt x="627525" y="781419"/>
                  <a:pt x="617665" y="781419"/>
                </a:cubicBezTo>
                <a:cubicBezTo>
                  <a:pt x="607805" y="781419"/>
                  <a:pt x="599811" y="773425"/>
                  <a:pt x="599811" y="763565"/>
                </a:cubicBezTo>
                <a:cubicBezTo>
                  <a:pt x="599811" y="753705"/>
                  <a:pt x="607805" y="745711"/>
                  <a:pt x="617665" y="745711"/>
                </a:cubicBezTo>
                <a:close/>
                <a:moveTo>
                  <a:pt x="575517" y="745711"/>
                </a:moveTo>
                <a:cubicBezTo>
                  <a:pt x="585377" y="745711"/>
                  <a:pt x="593371" y="753705"/>
                  <a:pt x="593371" y="763565"/>
                </a:cubicBezTo>
                <a:cubicBezTo>
                  <a:pt x="593371" y="773425"/>
                  <a:pt x="585377" y="781419"/>
                  <a:pt x="575517" y="781419"/>
                </a:cubicBezTo>
                <a:cubicBezTo>
                  <a:pt x="565657" y="781419"/>
                  <a:pt x="557663" y="773425"/>
                  <a:pt x="557663" y="763565"/>
                </a:cubicBezTo>
                <a:cubicBezTo>
                  <a:pt x="557663" y="753705"/>
                  <a:pt x="565657" y="745711"/>
                  <a:pt x="575517" y="745711"/>
                </a:cubicBezTo>
                <a:close/>
                <a:moveTo>
                  <a:pt x="532287" y="745711"/>
                </a:moveTo>
                <a:cubicBezTo>
                  <a:pt x="542147" y="745711"/>
                  <a:pt x="550141" y="753705"/>
                  <a:pt x="550141" y="763565"/>
                </a:cubicBezTo>
                <a:cubicBezTo>
                  <a:pt x="550141" y="773425"/>
                  <a:pt x="542147" y="781419"/>
                  <a:pt x="532287" y="781419"/>
                </a:cubicBezTo>
                <a:cubicBezTo>
                  <a:pt x="522427" y="781419"/>
                  <a:pt x="514433" y="773425"/>
                  <a:pt x="514433" y="763565"/>
                </a:cubicBezTo>
                <a:cubicBezTo>
                  <a:pt x="514433" y="753705"/>
                  <a:pt x="522427" y="745711"/>
                  <a:pt x="532287" y="745711"/>
                </a:cubicBezTo>
                <a:close/>
                <a:moveTo>
                  <a:pt x="490138" y="745711"/>
                </a:moveTo>
                <a:cubicBezTo>
                  <a:pt x="499998" y="745711"/>
                  <a:pt x="507992" y="753705"/>
                  <a:pt x="507992" y="763565"/>
                </a:cubicBezTo>
                <a:cubicBezTo>
                  <a:pt x="507992" y="773425"/>
                  <a:pt x="499998" y="781419"/>
                  <a:pt x="490138" y="781419"/>
                </a:cubicBezTo>
                <a:cubicBezTo>
                  <a:pt x="480278" y="781419"/>
                  <a:pt x="472284" y="773425"/>
                  <a:pt x="472284" y="763565"/>
                </a:cubicBezTo>
                <a:cubicBezTo>
                  <a:pt x="472284" y="753705"/>
                  <a:pt x="480278" y="745711"/>
                  <a:pt x="490138" y="745711"/>
                </a:cubicBezTo>
                <a:close/>
                <a:moveTo>
                  <a:pt x="703044" y="745710"/>
                </a:moveTo>
                <a:cubicBezTo>
                  <a:pt x="712904" y="745710"/>
                  <a:pt x="720898" y="753704"/>
                  <a:pt x="720898" y="763564"/>
                </a:cubicBezTo>
                <a:cubicBezTo>
                  <a:pt x="720898" y="773424"/>
                  <a:pt x="712904" y="781418"/>
                  <a:pt x="703044" y="781418"/>
                </a:cubicBezTo>
                <a:cubicBezTo>
                  <a:pt x="693184" y="781418"/>
                  <a:pt x="685190" y="773424"/>
                  <a:pt x="685190" y="763564"/>
                </a:cubicBezTo>
                <a:cubicBezTo>
                  <a:pt x="685190" y="753704"/>
                  <a:pt x="693184" y="745710"/>
                  <a:pt x="703044" y="745710"/>
                </a:cubicBezTo>
                <a:close/>
                <a:moveTo>
                  <a:pt x="788423" y="706804"/>
                </a:moveTo>
                <a:cubicBezTo>
                  <a:pt x="798283" y="706804"/>
                  <a:pt x="806277" y="714798"/>
                  <a:pt x="806277" y="724658"/>
                </a:cubicBezTo>
                <a:cubicBezTo>
                  <a:pt x="806277" y="734518"/>
                  <a:pt x="798283" y="742512"/>
                  <a:pt x="788423" y="742512"/>
                </a:cubicBezTo>
                <a:cubicBezTo>
                  <a:pt x="778563" y="742512"/>
                  <a:pt x="770569" y="734518"/>
                  <a:pt x="770569" y="724658"/>
                </a:cubicBezTo>
                <a:cubicBezTo>
                  <a:pt x="770569" y="714798"/>
                  <a:pt x="778563" y="706804"/>
                  <a:pt x="788423" y="706804"/>
                </a:cubicBezTo>
                <a:close/>
                <a:moveTo>
                  <a:pt x="745193" y="706804"/>
                </a:moveTo>
                <a:cubicBezTo>
                  <a:pt x="755053" y="706804"/>
                  <a:pt x="763047" y="714798"/>
                  <a:pt x="763047" y="724658"/>
                </a:cubicBezTo>
                <a:cubicBezTo>
                  <a:pt x="763047" y="734518"/>
                  <a:pt x="755053" y="742512"/>
                  <a:pt x="745193" y="742512"/>
                </a:cubicBezTo>
                <a:cubicBezTo>
                  <a:pt x="735333" y="742512"/>
                  <a:pt x="727339" y="734518"/>
                  <a:pt x="727339" y="724658"/>
                </a:cubicBezTo>
                <a:cubicBezTo>
                  <a:pt x="727339" y="714798"/>
                  <a:pt x="735333" y="706804"/>
                  <a:pt x="745193" y="706804"/>
                </a:cubicBezTo>
                <a:close/>
                <a:moveTo>
                  <a:pt x="703044" y="706804"/>
                </a:moveTo>
                <a:cubicBezTo>
                  <a:pt x="712904" y="706804"/>
                  <a:pt x="720898" y="714798"/>
                  <a:pt x="720898" y="724658"/>
                </a:cubicBezTo>
                <a:cubicBezTo>
                  <a:pt x="720898" y="734518"/>
                  <a:pt x="712904" y="742512"/>
                  <a:pt x="703044" y="742512"/>
                </a:cubicBezTo>
                <a:cubicBezTo>
                  <a:pt x="693184" y="742512"/>
                  <a:pt x="685190" y="734518"/>
                  <a:pt x="685190" y="724658"/>
                </a:cubicBezTo>
                <a:cubicBezTo>
                  <a:pt x="685190" y="714798"/>
                  <a:pt x="693184" y="706804"/>
                  <a:pt x="703044" y="706804"/>
                </a:cubicBezTo>
                <a:close/>
                <a:moveTo>
                  <a:pt x="659815" y="706804"/>
                </a:moveTo>
                <a:cubicBezTo>
                  <a:pt x="669675" y="706804"/>
                  <a:pt x="677669" y="714798"/>
                  <a:pt x="677669" y="724658"/>
                </a:cubicBezTo>
                <a:cubicBezTo>
                  <a:pt x="677669" y="734518"/>
                  <a:pt x="669675" y="742512"/>
                  <a:pt x="659815" y="742512"/>
                </a:cubicBezTo>
                <a:cubicBezTo>
                  <a:pt x="649955" y="742512"/>
                  <a:pt x="641961" y="734518"/>
                  <a:pt x="641961" y="724658"/>
                </a:cubicBezTo>
                <a:cubicBezTo>
                  <a:pt x="641961" y="714798"/>
                  <a:pt x="649955" y="706804"/>
                  <a:pt x="659815" y="706804"/>
                </a:cubicBezTo>
                <a:close/>
                <a:moveTo>
                  <a:pt x="617665" y="706804"/>
                </a:moveTo>
                <a:cubicBezTo>
                  <a:pt x="627525" y="706804"/>
                  <a:pt x="635519" y="714798"/>
                  <a:pt x="635519" y="724658"/>
                </a:cubicBezTo>
                <a:cubicBezTo>
                  <a:pt x="635519" y="734518"/>
                  <a:pt x="627525" y="742512"/>
                  <a:pt x="617665" y="742512"/>
                </a:cubicBezTo>
                <a:cubicBezTo>
                  <a:pt x="607805" y="742512"/>
                  <a:pt x="599811" y="734518"/>
                  <a:pt x="599811" y="724658"/>
                </a:cubicBezTo>
                <a:cubicBezTo>
                  <a:pt x="599811" y="714798"/>
                  <a:pt x="607805" y="706804"/>
                  <a:pt x="617665" y="706804"/>
                </a:cubicBezTo>
                <a:close/>
                <a:moveTo>
                  <a:pt x="575517" y="706804"/>
                </a:moveTo>
                <a:cubicBezTo>
                  <a:pt x="585377" y="706804"/>
                  <a:pt x="593371" y="714798"/>
                  <a:pt x="593371" y="724658"/>
                </a:cubicBezTo>
                <a:cubicBezTo>
                  <a:pt x="593371" y="734518"/>
                  <a:pt x="585377" y="742512"/>
                  <a:pt x="575517" y="742512"/>
                </a:cubicBezTo>
                <a:cubicBezTo>
                  <a:pt x="565657" y="742512"/>
                  <a:pt x="557663" y="734518"/>
                  <a:pt x="557663" y="724658"/>
                </a:cubicBezTo>
                <a:cubicBezTo>
                  <a:pt x="557663" y="714798"/>
                  <a:pt x="565657" y="706804"/>
                  <a:pt x="575517" y="706804"/>
                </a:cubicBezTo>
                <a:close/>
                <a:moveTo>
                  <a:pt x="532287" y="706804"/>
                </a:moveTo>
                <a:cubicBezTo>
                  <a:pt x="542147" y="706804"/>
                  <a:pt x="550141" y="714798"/>
                  <a:pt x="550141" y="724658"/>
                </a:cubicBezTo>
                <a:cubicBezTo>
                  <a:pt x="550141" y="734518"/>
                  <a:pt x="542147" y="742512"/>
                  <a:pt x="532287" y="742512"/>
                </a:cubicBezTo>
                <a:cubicBezTo>
                  <a:pt x="522427" y="742512"/>
                  <a:pt x="514433" y="734518"/>
                  <a:pt x="514433" y="724658"/>
                </a:cubicBezTo>
                <a:cubicBezTo>
                  <a:pt x="514433" y="714798"/>
                  <a:pt x="522427" y="706804"/>
                  <a:pt x="532287" y="706804"/>
                </a:cubicBezTo>
                <a:close/>
                <a:moveTo>
                  <a:pt x="490138" y="706804"/>
                </a:moveTo>
                <a:cubicBezTo>
                  <a:pt x="499998" y="706804"/>
                  <a:pt x="507992" y="714798"/>
                  <a:pt x="507992" y="724658"/>
                </a:cubicBezTo>
                <a:cubicBezTo>
                  <a:pt x="507992" y="734518"/>
                  <a:pt x="499998" y="742512"/>
                  <a:pt x="490138" y="742512"/>
                </a:cubicBezTo>
                <a:cubicBezTo>
                  <a:pt x="480278" y="742512"/>
                  <a:pt x="472284" y="734518"/>
                  <a:pt x="472284" y="724658"/>
                </a:cubicBezTo>
                <a:cubicBezTo>
                  <a:pt x="472284" y="714798"/>
                  <a:pt x="480278" y="706804"/>
                  <a:pt x="490138" y="706804"/>
                </a:cubicBezTo>
                <a:close/>
                <a:moveTo>
                  <a:pt x="446909" y="706804"/>
                </a:moveTo>
                <a:cubicBezTo>
                  <a:pt x="456769" y="706804"/>
                  <a:pt x="464763" y="714798"/>
                  <a:pt x="464763" y="724658"/>
                </a:cubicBezTo>
                <a:cubicBezTo>
                  <a:pt x="464763" y="734518"/>
                  <a:pt x="456769" y="742512"/>
                  <a:pt x="446909" y="742512"/>
                </a:cubicBezTo>
                <a:cubicBezTo>
                  <a:pt x="437049" y="742512"/>
                  <a:pt x="429055" y="734518"/>
                  <a:pt x="429055" y="724658"/>
                </a:cubicBezTo>
                <a:cubicBezTo>
                  <a:pt x="429055" y="714798"/>
                  <a:pt x="437049" y="706804"/>
                  <a:pt x="446909" y="706804"/>
                </a:cubicBezTo>
                <a:close/>
                <a:moveTo>
                  <a:pt x="831652" y="668978"/>
                </a:moveTo>
                <a:cubicBezTo>
                  <a:pt x="841512" y="668978"/>
                  <a:pt x="849506" y="676972"/>
                  <a:pt x="849506" y="686832"/>
                </a:cubicBezTo>
                <a:cubicBezTo>
                  <a:pt x="849506" y="696692"/>
                  <a:pt x="841512" y="704686"/>
                  <a:pt x="831652" y="704686"/>
                </a:cubicBezTo>
                <a:cubicBezTo>
                  <a:pt x="821792" y="704686"/>
                  <a:pt x="813798" y="696692"/>
                  <a:pt x="813798" y="686832"/>
                </a:cubicBezTo>
                <a:cubicBezTo>
                  <a:pt x="813798" y="676972"/>
                  <a:pt x="821792" y="668978"/>
                  <a:pt x="831652" y="668978"/>
                </a:cubicBezTo>
                <a:close/>
                <a:moveTo>
                  <a:pt x="788422" y="668978"/>
                </a:moveTo>
                <a:cubicBezTo>
                  <a:pt x="798282" y="668978"/>
                  <a:pt x="806276" y="676972"/>
                  <a:pt x="806276" y="686832"/>
                </a:cubicBezTo>
                <a:cubicBezTo>
                  <a:pt x="806276" y="696692"/>
                  <a:pt x="798282" y="704686"/>
                  <a:pt x="788422" y="704686"/>
                </a:cubicBezTo>
                <a:cubicBezTo>
                  <a:pt x="778562" y="704686"/>
                  <a:pt x="770568" y="696692"/>
                  <a:pt x="770568" y="686832"/>
                </a:cubicBezTo>
                <a:cubicBezTo>
                  <a:pt x="770568" y="676972"/>
                  <a:pt x="778562" y="668978"/>
                  <a:pt x="788422" y="668978"/>
                </a:cubicBezTo>
                <a:close/>
                <a:moveTo>
                  <a:pt x="745193" y="668978"/>
                </a:moveTo>
                <a:cubicBezTo>
                  <a:pt x="755053" y="668978"/>
                  <a:pt x="763047" y="676972"/>
                  <a:pt x="763047" y="686832"/>
                </a:cubicBezTo>
                <a:cubicBezTo>
                  <a:pt x="763047" y="696692"/>
                  <a:pt x="755053" y="704686"/>
                  <a:pt x="745193" y="704686"/>
                </a:cubicBezTo>
                <a:cubicBezTo>
                  <a:pt x="735333" y="704686"/>
                  <a:pt x="727339" y="696692"/>
                  <a:pt x="727339" y="686832"/>
                </a:cubicBezTo>
                <a:cubicBezTo>
                  <a:pt x="727339" y="676972"/>
                  <a:pt x="735333" y="668978"/>
                  <a:pt x="745193" y="668978"/>
                </a:cubicBezTo>
                <a:close/>
                <a:moveTo>
                  <a:pt x="703044" y="668978"/>
                </a:moveTo>
                <a:cubicBezTo>
                  <a:pt x="712904" y="668978"/>
                  <a:pt x="720898" y="676972"/>
                  <a:pt x="720898" y="686832"/>
                </a:cubicBezTo>
                <a:cubicBezTo>
                  <a:pt x="720898" y="696692"/>
                  <a:pt x="712904" y="704686"/>
                  <a:pt x="703044" y="704686"/>
                </a:cubicBezTo>
                <a:cubicBezTo>
                  <a:pt x="693184" y="704686"/>
                  <a:pt x="685190" y="696692"/>
                  <a:pt x="685190" y="686832"/>
                </a:cubicBezTo>
                <a:cubicBezTo>
                  <a:pt x="685190" y="676972"/>
                  <a:pt x="693184" y="668978"/>
                  <a:pt x="703044" y="668978"/>
                </a:cubicBezTo>
                <a:close/>
                <a:moveTo>
                  <a:pt x="659815" y="668978"/>
                </a:moveTo>
                <a:cubicBezTo>
                  <a:pt x="669675" y="668978"/>
                  <a:pt x="677669" y="676972"/>
                  <a:pt x="677669" y="686832"/>
                </a:cubicBezTo>
                <a:cubicBezTo>
                  <a:pt x="677669" y="696692"/>
                  <a:pt x="669675" y="704686"/>
                  <a:pt x="659815" y="704686"/>
                </a:cubicBezTo>
                <a:cubicBezTo>
                  <a:pt x="649955" y="704686"/>
                  <a:pt x="641961" y="696692"/>
                  <a:pt x="641961" y="686832"/>
                </a:cubicBezTo>
                <a:cubicBezTo>
                  <a:pt x="641961" y="676972"/>
                  <a:pt x="649955" y="668978"/>
                  <a:pt x="659815" y="668978"/>
                </a:cubicBezTo>
                <a:close/>
                <a:moveTo>
                  <a:pt x="617666" y="668978"/>
                </a:moveTo>
                <a:cubicBezTo>
                  <a:pt x="627526" y="668978"/>
                  <a:pt x="635520" y="676972"/>
                  <a:pt x="635520" y="686832"/>
                </a:cubicBezTo>
                <a:cubicBezTo>
                  <a:pt x="635520" y="696692"/>
                  <a:pt x="627526" y="704686"/>
                  <a:pt x="617666" y="704686"/>
                </a:cubicBezTo>
                <a:cubicBezTo>
                  <a:pt x="607806" y="704686"/>
                  <a:pt x="599812" y="696692"/>
                  <a:pt x="599812" y="686832"/>
                </a:cubicBezTo>
                <a:cubicBezTo>
                  <a:pt x="599812" y="676972"/>
                  <a:pt x="607806" y="668978"/>
                  <a:pt x="617666" y="668978"/>
                </a:cubicBezTo>
                <a:close/>
                <a:moveTo>
                  <a:pt x="575517" y="668978"/>
                </a:moveTo>
                <a:cubicBezTo>
                  <a:pt x="585377" y="668978"/>
                  <a:pt x="593371" y="676972"/>
                  <a:pt x="593371" y="686832"/>
                </a:cubicBezTo>
                <a:cubicBezTo>
                  <a:pt x="593371" y="696692"/>
                  <a:pt x="585377" y="704686"/>
                  <a:pt x="575517" y="704686"/>
                </a:cubicBezTo>
                <a:cubicBezTo>
                  <a:pt x="565657" y="704686"/>
                  <a:pt x="557663" y="696692"/>
                  <a:pt x="557663" y="686832"/>
                </a:cubicBezTo>
                <a:cubicBezTo>
                  <a:pt x="557663" y="676972"/>
                  <a:pt x="565657" y="668978"/>
                  <a:pt x="575517" y="668978"/>
                </a:cubicBezTo>
                <a:close/>
                <a:moveTo>
                  <a:pt x="532287" y="668978"/>
                </a:moveTo>
                <a:cubicBezTo>
                  <a:pt x="542147" y="668978"/>
                  <a:pt x="550141" y="676972"/>
                  <a:pt x="550141" y="686832"/>
                </a:cubicBezTo>
                <a:cubicBezTo>
                  <a:pt x="550141" y="696692"/>
                  <a:pt x="542147" y="704686"/>
                  <a:pt x="532287" y="704686"/>
                </a:cubicBezTo>
                <a:cubicBezTo>
                  <a:pt x="522427" y="704686"/>
                  <a:pt x="514433" y="696692"/>
                  <a:pt x="514433" y="686832"/>
                </a:cubicBezTo>
                <a:cubicBezTo>
                  <a:pt x="514433" y="676972"/>
                  <a:pt x="522427" y="668978"/>
                  <a:pt x="532287" y="668978"/>
                </a:cubicBezTo>
                <a:close/>
                <a:moveTo>
                  <a:pt x="490138" y="668978"/>
                </a:moveTo>
                <a:cubicBezTo>
                  <a:pt x="499998" y="668978"/>
                  <a:pt x="507992" y="676972"/>
                  <a:pt x="507992" y="686832"/>
                </a:cubicBezTo>
                <a:cubicBezTo>
                  <a:pt x="507992" y="696692"/>
                  <a:pt x="499998" y="704686"/>
                  <a:pt x="490138" y="704686"/>
                </a:cubicBezTo>
                <a:cubicBezTo>
                  <a:pt x="480278" y="704686"/>
                  <a:pt x="472284" y="696692"/>
                  <a:pt x="472284" y="686832"/>
                </a:cubicBezTo>
                <a:cubicBezTo>
                  <a:pt x="472284" y="676972"/>
                  <a:pt x="480278" y="668978"/>
                  <a:pt x="490138" y="668978"/>
                </a:cubicBezTo>
                <a:close/>
                <a:moveTo>
                  <a:pt x="446909" y="668978"/>
                </a:moveTo>
                <a:cubicBezTo>
                  <a:pt x="456769" y="668978"/>
                  <a:pt x="464763" y="676972"/>
                  <a:pt x="464763" y="686832"/>
                </a:cubicBezTo>
                <a:cubicBezTo>
                  <a:pt x="464763" y="696692"/>
                  <a:pt x="456769" y="704686"/>
                  <a:pt x="446909" y="704686"/>
                </a:cubicBezTo>
                <a:cubicBezTo>
                  <a:pt x="437049" y="704686"/>
                  <a:pt x="429055" y="696692"/>
                  <a:pt x="429055" y="686832"/>
                </a:cubicBezTo>
                <a:cubicBezTo>
                  <a:pt x="429055" y="676972"/>
                  <a:pt x="437049" y="668978"/>
                  <a:pt x="446909" y="668978"/>
                </a:cubicBezTo>
                <a:close/>
                <a:moveTo>
                  <a:pt x="404760" y="668978"/>
                </a:moveTo>
                <a:cubicBezTo>
                  <a:pt x="414620" y="668978"/>
                  <a:pt x="422614" y="676972"/>
                  <a:pt x="422614" y="686832"/>
                </a:cubicBezTo>
                <a:cubicBezTo>
                  <a:pt x="422614" y="696692"/>
                  <a:pt x="414620" y="704686"/>
                  <a:pt x="404760" y="704686"/>
                </a:cubicBezTo>
                <a:cubicBezTo>
                  <a:pt x="394900" y="704686"/>
                  <a:pt x="386906" y="696692"/>
                  <a:pt x="386906" y="686832"/>
                </a:cubicBezTo>
                <a:cubicBezTo>
                  <a:pt x="386906" y="676972"/>
                  <a:pt x="394900" y="668978"/>
                  <a:pt x="404760" y="668978"/>
                </a:cubicBezTo>
                <a:close/>
                <a:moveTo>
                  <a:pt x="575517" y="628991"/>
                </a:moveTo>
                <a:cubicBezTo>
                  <a:pt x="585377" y="628991"/>
                  <a:pt x="593371" y="636985"/>
                  <a:pt x="593371" y="646845"/>
                </a:cubicBezTo>
                <a:cubicBezTo>
                  <a:pt x="593371" y="656705"/>
                  <a:pt x="585377" y="664699"/>
                  <a:pt x="575517" y="664699"/>
                </a:cubicBezTo>
                <a:cubicBezTo>
                  <a:pt x="565657" y="664699"/>
                  <a:pt x="557663" y="656705"/>
                  <a:pt x="557663" y="646845"/>
                </a:cubicBezTo>
                <a:cubicBezTo>
                  <a:pt x="557663" y="636985"/>
                  <a:pt x="565657" y="628991"/>
                  <a:pt x="575517" y="628991"/>
                </a:cubicBezTo>
                <a:close/>
                <a:moveTo>
                  <a:pt x="532287" y="628991"/>
                </a:moveTo>
                <a:cubicBezTo>
                  <a:pt x="542147" y="628991"/>
                  <a:pt x="550141" y="636985"/>
                  <a:pt x="550141" y="646845"/>
                </a:cubicBezTo>
                <a:cubicBezTo>
                  <a:pt x="550141" y="656705"/>
                  <a:pt x="542147" y="664699"/>
                  <a:pt x="532287" y="664699"/>
                </a:cubicBezTo>
                <a:cubicBezTo>
                  <a:pt x="522427" y="664699"/>
                  <a:pt x="514433" y="656705"/>
                  <a:pt x="514433" y="646845"/>
                </a:cubicBezTo>
                <a:cubicBezTo>
                  <a:pt x="514433" y="636985"/>
                  <a:pt x="522427" y="628991"/>
                  <a:pt x="532287" y="628991"/>
                </a:cubicBezTo>
                <a:close/>
                <a:moveTo>
                  <a:pt x="490138" y="628991"/>
                </a:moveTo>
                <a:cubicBezTo>
                  <a:pt x="499998" y="628991"/>
                  <a:pt x="507992" y="636985"/>
                  <a:pt x="507992" y="646845"/>
                </a:cubicBezTo>
                <a:cubicBezTo>
                  <a:pt x="507992" y="656705"/>
                  <a:pt x="499998" y="664699"/>
                  <a:pt x="490138" y="664699"/>
                </a:cubicBezTo>
                <a:cubicBezTo>
                  <a:pt x="480278" y="664699"/>
                  <a:pt x="472284" y="656705"/>
                  <a:pt x="472284" y="646845"/>
                </a:cubicBezTo>
                <a:cubicBezTo>
                  <a:pt x="472284" y="636985"/>
                  <a:pt x="480278" y="628991"/>
                  <a:pt x="490138" y="628991"/>
                </a:cubicBezTo>
                <a:close/>
                <a:moveTo>
                  <a:pt x="446909" y="628991"/>
                </a:moveTo>
                <a:cubicBezTo>
                  <a:pt x="456769" y="628991"/>
                  <a:pt x="464763" y="636985"/>
                  <a:pt x="464763" y="646845"/>
                </a:cubicBezTo>
                <a:cubicBezTo>
                  <a:pt x="464763" y="656705"/>
                  <a:pt x="456769" y="664699"/>
                  <a:pt x="446909" y="664699"/>
                </a:cubicBezTo>
                <a:cubicBezTo>
                  <a:pt x="437049" y="664699"/>
                  <a:pt x="429055" y="656705"/>
                  <a:pt x="429055" y="646845"/>
                </a:cubicBezTo>
                <a:cubicBezTo>
                  <a:pt x="429055" y="636985"/>
                  <a:pt x="437049" y="628991"/>
                  <a:pt x="446909" y="628991"/>
                </a:cubicBezTo>
                <a:close/>
                <a:moveTo>
                  <a:pt x="404760" y="628991"/>
                </a:moveTo>
                <a:cubicBezTo>
                  <a:pt x="414620" y="628991"/>
                  <a:pt x="422614" y="636985"/>
                  <a:pt x="422614" y="646845"/>
                </a:cubicBezTo>
                <a:cubicBezTo>
                  <a:pt x="422614" y="656705"/>
                  <a:pt x="414620" y="664699"/>
                  <a:pt x="404760" y="664699"/>
                </a:cubicBezTo>
                <a:cubicBezTo>
                  <a:pt x="394900" y="664699"/>
                  <a:pt x="386906" y="656705"/>
                  <a:pt x="386906" y="646845"/>
                </a:cubicBezTo>
                <a:cubicBezTo>
                  <a:pt x="386906" y="636985"/>
                  <a:pt x="394900" y="628991"/>
                  <a:pt x="404760" y="628991"/>
                </a:cubicBezTo>
                <a:close/>
                <a:moveTo>
                  <a:pt x="875962" y="628990"/>
                </a:moveTo>
                <a:cubicBezTo>
                  <a:pt x="885822" y="628990"/>
                  <a:pt x="893816" y="636984"/>
                  <a:pt x="893816" y="646844"/>
                </a:cubicBezTo>
                <a:cubicBezTo>
                  <a:pt x="893816" y="656704"/>
                  <a:pt x="885822" y="664698"/>
                  <a:pt x="875962" y="664698"/>
                </a:cubicBezTo>
                <a:cubicBezTo>
                  <a:pt x="866102" y="664698"/>
                  <a:pt x="858108" y="656704"/>
                  <a:pt x="858108" y="646844"/>
                </a:cubicBezTo>
                <a:cubicBezTo>
                  <a:pt x="858108" y="636984"/>
                  <a:pt x="866102" y="628990"/>
                  <a:pt x="875962" y="628990"/>
                </a:cubicBezTo>
                <a:close/>
                <a:moveTo>
                  <a:pt x="831652" y="628990"/>
                </a:moveTo>
                <a:cubicBezTo>
                  <a:pt x="841512" y="628990"/>
                  <a:pt x="849506" y="636984"/>
                  <a:pt x="849506" y="646844"/>
                </a:cubicBezTo>
                <a:cubicBezTo>
                  <a:pt x="849506" y="656704"/>
                  <a:pt x="841512" y="664698"/>
                  <a:pt x="831652" y="664698"/>
                </a:cubicBezTo>
                <a:cubicBezTo>
                  <a:pt x="821792" y="664698"/>
                  <a:pt x="813798" y="656704"/>
                  <a:pt x="813798" y="646844"/>
                </a:cubicBezTo>
                <a:cubicBezTo>
                  <a:pt x="813798" y="636984"/>
                  <a:pt x="821792" y="628990"/>
                  <a:pt x="831652" y="628990"/>
                </a:cubicBezTo>
                <a:close/>
                <a:moveTo>
                  <a:pt x="788422" y="628990"/>
                </a:moveTo>
                <a:cubicBezTo>
                  <a:pt x="798282" y="628990"/>
                  <a:pt x="806276" y="636984"/>
                  <a:pt x="806276" y="646844"/>
                </a:cubicBezTo>
                <a:cubicBezTo>
                  <a:pt x="806276" y="656704"/>
                  <a:pt x="798282" y="664698"/>
                  <a:pt x="788422" y="664698"/>
                </a:cubicBezTo>
                <a:cubicBezTo>
                  <a:pt x="778562" y="664698"/>
                  <a:pt x="770568" y="656704"/>
                  <a:pt x="770568" y="646844"/>
                </a:cubicBezTo>
                <a:cubicBezTo>
                  <a:pt x="770568" y="636984"/>
                  <a:pt x="778562" y="628990"/>
                  <a:pt x="788422" y="628990"/>
                </a:cubicBezTo>
                <a:close/>
                <a:moveTo>
                  <a:pt x="745193" y="628990"/>
                </a:moveTo>
                <a:cubicBezTo>
                  <a:pt x="755053" y="628990"/>
                  <a:pt x="763047" y="636984"/>
                  <a:pt x="763047" y="646844"/>
                </a:cubicBezTo>
                <a:cubicBezTo>
                  <a:pt x="763047" y="656704"/>
                  <a:pt x="755053" y="664698"/>
                  <a:pt x="745193" y="664698"/>
                </a:cubicBezTo>
                <a:cubicBezTo>
                  <a:pt x="735333" y="664698"/>
                  <a:pt x="727339" y="656704"/>
                  <a:pt x="727339" y="646844"/>
                </a:cubicBezTo>
                <a:cubicBezTo>
                  <a:pt x="727339" y="636984"/>
                  <a:pt x="735333" y="628990"/>
                  <a:pt x="745193" y="628990"/>
                </a:cubicBezTo>
                <a:close/>
                <a:moveTo>
                  <a:pt x="703044" y="628990"/>
                </a:moveTo>
                <a:cubicBezTo>
                  <a:pt x="712904" y="628990"/>
                  <a:pt x="720898" y="636984"/>
                  <a:pt x="720898" y="646844"/>
                </a:cubicBezTo>
                <a:cubicBezTo>
                  <a:pt x="720898" y="656704"/>
                  <a:pt x="712904" y="664698"/>
                  <a:pt x="703044" y="664698"/>
                </a:cubicBezTo>
                <a:cubicBezTo>
                  <a:pt x="693184" y="664698"/>
                  <a:pt x="685190" y="656704"/>
                  <a:pt x="685190" y="646844"/>
                </a:cubicBezTo>
                <a:cubicBezTo>
                  <a:pt x="685190" y="636984"/>
                  <a:pt x="693184" y="628990"/>
                  <a:pt x="703044" y="628990"/>
                </a:cubicBezTo>
                <a:close/>
                <a:moveTo>
                  <a:pt x="659815" y="628990"/>
                </a:moveTo>
                <a:cubicBezTo>
                  <a:pt x="669675" y="628990"/>
                  <a:pt x="677669" y="636984"/>
                  <a:pt x="677669" y="646844"/>
                </a:cubicBezTo>
                <a:cubicBezTo>
                  <a:pt x="677669" y="656704"/>
                  <a:pt x="669675" y="664698"/>
                  <a:pt x="659815" y="664698"/>
                </a:cubicBezTo>
                <a:cubicBezTo>
                  <a:pt x="649955" y="664698"/>
                  <a:pt x="641961" y="656704"/>
                  <a:pt x="641961" y="646844"/>
                </a:cubicBezTo>
                <a:cubicBezTo>
                  <a:pt x="641961" y="636984"/>
                  <a:pt x="649955" y="628990"/>
                  <a:pt x="659815" y="628990"/>
                </a:cubicBezTo>
                <a:close/>
                <a:moveTo>
                  <a:pt x="617666" y="628990"/>
                </a:moveTo>
                <a:cubicBezTo>
                  <a:pt x="627526" y="628990"/>
                  <a:pt x="635520" y="636984"/>
                  <a:pt x="635520" y="646844"/>
                </a:cubicBezTo>
                <a:cubicBezTo>
                  <a:pt x="635520" y="656704"/>
                  <a:pt x="627526" y="664698"/>
                  <a:pt x="617666" y="664698"/>
                </a:cubicBezTo>
                <a:cubicBezTo>
                  <a:pt x="607806" y="664698"/>
                  <a:pt x="599812" y="656704"/>
                  <a:pt x="599812" y="646844"/>
                </a:cubicBezTo>
                <a:cubicBezTo>
                  <a:pt x="599812" y="636984"/>
                  <a:pt x="607806" y="628990"/>
                  <a:pt x="617666" y="628990"/>
                </a:cubicBezTo>
                <a:close/>
                <a:moveTo>
                  <a:pt x="917031" y="590085"/>
                </a:moveTo>
                <a:cubicBezTo>
                  <a:pt x="926891" y="590085"/>
                  <a:pt x="934885" y="598079"/>
                  <a:pt x="934885" y="607939"/>
                </a:cubicBezTo>
                <a:cubicBezTo>
                  <a:pt x="934885" y="617799"/>
                  <a:pt x="926891" y="625793"/>
                  <a:pt x="917031" y="625793"/>
                </a:cubicBezTo>
                <a:cubicBezTo>
                  <a:pt x="907171" y="625793"/>
                  <a:pt x="899177" y="617799"/>
                  <a:pt x="899177" y="607939"/>
                </a:cubicBezTo>
                <a:cubicBezTo>
                  <a:pt x="899177" y="598079"/>
                  <a:pt x="907171" y="590085"/>
                  <a:pt x="917031" y="590085"/>
                </a:cubicBezTo>
                <a:close/>
                <a:moveTo>
                  <a:pt x="875962" y="590085"/>
                </a:moveTo>
                <a:cubicBezTo>
                  <a:pt x="885822" y="590085"/>
                  <a:pt x="893816" y="598079"/>
                  <a:pt x="893816" y="607939"/>
                </a:cubicBezTo>
                <a:cubicBezTo>
                  <a:pt x="893816" y="617799"/>
                  <a:pt x="885822" y="625793"/>
                  <a:pt x="875962" y="625793"/>
                </a:cubicBezTo>
                <a:cubicBezTo>
                  <a:pt x="866102" y="625793"/>
                  <a:pt x="858108" y="617799"/>
                  <a:pt x="858108" y="607939"/>
                </a:cubicBezTo>
                <a:cubicBezTo>
                  <a:pt x="858108" y="598079"/>
                  <a:pt x="866102" y="590085"/>
                  <a:pt x="875962" y="590085"/>
                </a:cubicBezTo>
                <a:close/>
                <a:moveTo>
                  <a:pt x="831652" y="590085"/>
                </a:moveTo>
                <a:cubicBezTo>
                  <a:pt x="841512" y="590085"/>
                  <a:pt x="849506" y="598079"/>
                  <a:pt x="849506" y="607939"/>
                </a:cubicBezTo>
                <a:cubicBezTo>
                  <a:pt x="849506" y="617799"/>
                  <a:pt x="841512" y="625793"/>
                  <a:pt x="831652" y="625793"/>
                </a:cubicBezTo>
                <a:cubicBezTo>
                  <a:pt x="821792" y="625793"/>
                  <a:pt x="813798" y="617799"/>
                  <a:pt x="813798" y="607939"/>
                </a:cubicBezTo>
                <a:cubicBezTo>
                  <a:pt x="813798" y="598079"/>
                  <a:pt x="821792" y="590085"/>
                  <a:pt x="831652" y="590085"/>
                </a:cubicBezTo>
                <a:close/>
                <a:moveTo>
                  <a:pt x="788422" y="590085"/>
                </a:moveTo>
                <a:cubicBezTo>
                  <a:pt x="798282" y="590085"/>
                  <a:pt x="806276" y="598079"/>
                  <a:pt x="806276" y="607939"/>
                </a:cubicBezTo>
                <a:cubicBezTo>
                  <a:pt x="806276" y="617799"/>
                  <a:pt x="798282" y="625793"/>
                  <a:pt x="788422" y="625793"/>
                </a:cubicBezTo>
                <a:cubicBezTo>
                  <a:pt x="778562" y="625793"/>
                  <a:pt x="770568" y="617799"/>
                  <a:pt x="770568" y="607939"/>
                </a:cubicBezTo>
                <a:cubicBezTo>
                  <a:pt x="770568" y="598079"/>
                  <a:pt x="778562" y="590085"/>
                  <a:pt x="788422" y="590085"/>
                </a:cubicBezTo>
                <a:close/>
                <a:moveTo>
                  <a:pt x="745193" y="590085"/>
                </a:moveTo>
                <a:cubicBezTo>
                  <a:pt x="755053" y="590085"/>
                  <a:pt x="763047" y="598079"/>
                  <a:pt x="763047" y="607939"/>
                </a:cubicBezTo>
                <a:cubicBezTo>
                  <a:pt x="763047" y="617799"/>
                  <a:pt x="755053" y="625793"/>
                  <a:pt x="745193" y="625793"/>
                </a:cubicBezTo>
                <a:cubicBezTo>
                  <a:pt x="735333" y="625793"/>
                  <a:pt x="727339" y="617799"/>
                  <a:pt x="727339" y="607939"/>
                </a:cubicBezTo>
                <a:cubicBezTo>
                  <a:pt x="727339" y="598079"/>
                  <a:pt x="735333" y="590085"/>
                  <a:pt x="745193" y="590085"/>
                </a:cubicBezTo>
                <a:close/>
                <a:moveTo>
                  <a:pt x="703044" y="590085"/>
                </a:moveTo>
                <a:cubicBezTo>
                  <a:pt x="712904" y="590085"/>
                  <a:pt x="720898" y="598079"/>
                  <a:pt x="720898" y="607939"/>
                </a:cubicBezTo>
                <a:cubicBezTo>
                  <a:pt x="720898" y="617799"/>
                  <a:pt x="712904" y="625793"/>
                  <a:pt x="703044" y="625793"/>
                </a:cubicBezTo>
                <a:cubicBezTo>
                  <a:pt x="693184" y="625793"/>
                  <a:pt x="685190" y="617799"/>
                  <a:pt x="685190" y="607939"/>
                </a:cubicBezTo>
                <a:cubicBezTo>
                  <a:pt x="685190" y="598079"/>
                  <a:pt x="693184" y="590085"/>
                  <a:pt x="703044" y="590085"/>
                </a:cubicBezTo>
                <a:close/>
                <a:moveTo>
                  <a:pt x="659815" y="590085"/>
                </a:moveTo>
                <a:cubicBezTo>
                  <a:pt x="669675" y="590085"/>
                  <a:pt x="677669" y="598079"/>
                  <a:pt x="677669" y="607939"/>
                </a:cubicBezTo>
                <a:cubicBezTo>
                  <a:pt x="677669" y="617799"/>
                  <a:pt x="669675" y="625793"/>
                  <a:pt x="659815" y="625793"/>
                </a:cubicBezTo>
                <a:cubicBezTo>
                  <a:pt x="649955" y="625793"/>
                  <a:pt x="641961" y="617799"/>
                  <a:pt x="641961" y="607939"/>
                </a:cubicBezTo>
                <a:cubicBezTo>
                  <a:pt x="641961" y="598079"/>
                  <a:pt x="649955" y="590085"/>
                  <a:pt x="659815" y="590085"/>
                </a:cubicBezTo>
                <a:close/>
                <a:moveTo>
                  <a:pt x="617665" y="590085"/>
                </a:moveTo>
                <a:cubicBezTo>
                  <a:pt x="627525" y="590085"/>
                  <a:pt x="635519" y="598079"/>
                  <a:pt x="635519" y="607939"/>
                </a:cubicBezTo>
                <a:cubicBezTo>
                  <a:pt x="635519" y="617799"/>
                  <a:pt x="627525" y="625793"/>
                  <a:pt x="617665" y="625793"/>
                </a:cubicBezTo>
                <a:cubicBezTo>
                  <a:pt x="607805" y="625793"/>
                  <a:pt x="599811" y="617799"/>
                  <a:pt x="599811" y="607939"/>
                </a:cubicBezTo>
                <a:cubicBezTo>
                  <a:pt x="599811" y="598079"/>
                  <a:pt x="607805" y="590085"/>
                  <a:pt x="617665" y="590085"/>
                </a:cubicBezTo>
                <a:close/>
                <a:moveTo>
                  <a:pt x="575517" y="590085"/>
                </a:moveTo>
                <a:cubicBezTo>
                  <a:pt x="585377" y="590085"/>
                  <a:pt x="593371" y="598079"/>
                  <a:pt x="593371" y="607939"/>
                </a:cubicBezTo>
                <a:cubicBezTo>
                  <a:pt x="593371" y="617799"/>
                  <a:pt x="585377" y="625793"/>
                  <a:pt x="575517" y="625793"/>
                </a:cubicBezTo>
                <a:cubicBezTo>
                  <a:pt x="565657" y="625793"/>
                  <a:pt x="557663" y="617799"/>
                  <a:pt x="557663" y="607939"/>
                </a:cubicBezTo>
                <a:cubicBezTo>
                  <a:pt x="557663" y="598079"/>
                  <a:pt x="565657" y="590085"/>
                  <a:pt x="575517" y="590085"/>
                </a:cubicBezTo>
                <a:close/>
                <a:moveTo>
                  <a:pt x="532287" y="590085"/>
                </a:moveTo>
                <a:cubicBezTo>
                  <a:pt x="542147" y="590085"/>
                  <a:pt x="550141" y="598079"/>
                  <a:pt x="550141" y="607939"/>
                </a:cubicBezTo>
                <a:cubicBezTo>
                  <a:pt x="550141" y="617799"/>
                  <a:pt x="542147" y="625793"/>
                  <a:pt x="532287" y="625793"/>
                </a:cubicBezTo>
                <a:cubicBezTo>
                  <a:pt x="522427" y="625793"/>
                  <a:pt x="514433" y="617799"/>
                  <a:pt x="514433" y="607939"/>
                </a:cubicBezTo>
                <a:cubicBezTo>
                  <a:pt x="514433" y="598079"/>
                  <a:pt x="522427" y="590085"/>
                  <a:pt x="532287" y="590085"/>
                </a:cubicBezTo>
                <a:close/>
                <a:moveTo>
                  <a:pt x="490138" y="590085"/>
                </a:moveTo>
                <a:cubicBezTo>
                  <a:pt x="499998" y="590085"/>
                  <a:pt x="507992" y="598079"/>
                  <a:pt x="507992" y="607939"/>
                </a:cubicBezTo>
                <a:cubicBezTo>
                  <a:pt x="507992" y="617799"/>
                  <a:pt x="499998" y="625793"/>
                  <a:pt x="490138" y="625793"/>
                </a:cubicBezTo>
                <a:cubicBezTo>
                  <a:pt x="480278" y="625793"/>
                  <a:pt x="472284" y="617799"/>
                  <a:pt x="472284" y="607939"/>
                </a:cubicBezTo>
                <a:cubicBezTo>
                  <a:pt x="472284" y="598079"/>
                  <a:pt x="480278" y="590085"/>
                  <a:pt x="490138" y="590085"/>
                </a:cubicBezTo>
                <a:close/>
                <a:moveTo>
                  <a:pt x="446909" y="590085"/>
                </a:moveTo>
                <a:cubicBezTo>
                  <a:pt x="456769" y="590085"/>
                  <a:pt x="464763" y="598079"/>
                  <a:pt x="464763" y="607939"/>
                </a:cubicBezTo>
                <a:cubicBezTo>
                  <a:pt x="464763" y="617799"/>
                  <a:pt x="456769" y="625793"/>
                  <a:pt x="446909" y="625793"/>
                </a:cubicBezTo>
                <a:cubicBezTo>
                  <a:pt x="437049" y="625793"/>
                  <a:pt x="429055" y="617799"/>
                  <a:pt x="429055" y="607939"/>
                </a:cubicBezTo>
                <a:cubicBezTo>
                  <a:pt x="429055" y="598079"/>
                  <a:pt x="437049" y="590085"/>
                  <a:pt x="446909" y="590085"/>
                </a:cubicBezTo>
                <a:close/>
                <a:moveTo>
                  <a:pt x="404760" y="590085"/>
                </a:moveTo>
                <a:cubicBezTo>
                  <a:pt x="414620" y="590085"/>
                  <a:pt x="422614" y="598079"/>
                  <a:pt x="422614" y="607939"/>
                </a:cubicBezTo>
                <a:cubicBezTo>
                  <a:pt x="422614" y="617799"/>
                  <a:pt x="414620" y="625793"/>
                  <a:pt x="404760" y="625793"/>
                </a:cubicBezTo>
                <a:cubicBezTo>
                  <a:pt x="394900" y="625793"/>
                  <a:pt x="386906" y="617799"/>
                  <a:pt x="386906" y="607939"/>
                </a:cubicBezTo>
                <a:cubicBezTo>
                  <a:pt x="386906" y="598079"/>
                  <a:pt x="394900" y="590085"/>
                  <a:pt x="404760" y="590085"/>
                </a:cubicBezTo>
                <a:close/>
                <a:moveTo>
                  <a:pt x="1002409" y="552259"/>
                </a:moveTo>
                <a:cubicBezTo>
                  <a:pt x="1012269" y="552259"/>
                  <a:pt x="1020263" y="560253"/>
                  <a:pt x="1020263" y="570113"/>
                </a:cubicBezTo>
                <a:cubicBezTo>
                  <a:pt x="1020263" y="579973"/>
                  <a:pt x="1012269" y="587967"/>
                  <a:pt x="1002409" y="587967"/>
                </a:cubicBezTo>
                <a:cubicBezTo>
                  <a:pt x="992549" y="587967"/>
                  <a:pt x="984555" y="579973"/>
                  <a:pt x="984555" y="570113"/>
                </a:cubicBezTo>
                <a:cubicBezTo>
                  <a:pt x="984555" y="560253"/>
                  <a:pt x="992549" y="552259"/>
                  <a:pt x="1002409" y="552259"/>
                </a:cubicBezTo>
                <a:close/>
                <a:moveTo>
                  <a:pt x="961341" y="552259"/>
                </a:moveTo>
                <a:cubicBezTo>
                  <a:pt x="971201" y="552259"/>
                  <a:pt x="979195" y="560253"/>
                  <a:pt x="979195" y="570113"/>
                </a:cubicBezTo>
                <a:cubicBezTo>
                  <a:pt x="979195" y="579973"/>
                  <a:pt x="971201" y="587967"/>
                  <a:pt x="961341" y="587967"/>
                </a:cubicBezTo>
                <a:cubicBezTo>
                  <a:pt x="951481" y="587967"/>
                  <a:pt x="943487" y="579973"/>
                  <a:pt x="943487" y="570113"/>
                </a:cubicBezTo>
                <a:cubicBezTo>
                  <a:pt x="943487" y="560253"/>
                  <a:pt x="951481" y="552259"/>
                  <a:pt x="961341" y="552259"/>
                </a:cubicBezTo>
                <a:close/>
                <a:moveTo>
                  <a:pt x="917031" y="552259"/>
                </a:moveTo>
                <a:cubicBezTo>
                  <a:pt x="926891" y="552259"/>
                  <a:pt x="934885" y="560253"/>
                  <a:pt x="934885" y="570113"/>
                </a:cubicBezTo>
                <a:cubicBezTo>
                  <a:pt x="934885" y="579973"/>
                  <a:pt x="926891" y="587967"/>
                  <a:pt x="917031" y="587967"/>
                </a:cubicBezTo>
                <a:cubicBezTo>
                  <a:pt x="907171" y="587967"/>
                  <a:pt x="899177" y="579973"/>
                  <a:pt x="899177" y="570113"/>
                </a:cubicBezTo>
                <a:cubicBezTo>
                  <a:pt x="899177" y="560253"/>
                  <a:pt x="907171" y="552259"/>
                  <a:pt x="917031" y="552259"/>
                </a:cubicBezTo>
                <a:close/>
                <a:moveTo>
                  <a:pt x="875962" y="552259"/>
                </a:moveTo>
                <a:cubicBezTo>
                  <a:pt x="885822" y="552259"/>
                  <a:pt x="893816" y="560253"/>
                  <a:pt x="893816" y="570113"/>
                </a:cubicBezTo>
                <a:cubicBezTo>
                  <a:pt x="893816" y="579973"/>
                  <a:pt x="885822" y="587967"/>
                  <a:pt x="875962" y="587967"/>
                </a:cubicBezTo>
                <a:cubicBezTo>
                  <a:pt x="866102" y="587967"/>
                  <a:pt x="858108" y="579973"/>
                  <a:pt x="858108" y="570113"/>
                </a:cubicBezTo>
                <a:cubicBezTo>
                  <a:pt x="858108" y="560253"/>
                  <a:pt x="866102" y="552259"/>
                  <a:pt x="875962" y="552259"/>
                </a:cubicBezTo>
                <a:close/>
                <a:moveTo>
                  <a:pt x="831652" y="552259"/>
                </a:moveTo>
                <a:cubicBezTo>
                  <a:pt x="841512" y="552259"/>
                  <a:pt x="849506" y="560253"/>
                  <a:pt x="849506" y="570113"/>
                </a:cubicBezTo>
                <a:cubicBezTo>
                  <a:pt x="849506" y="579973"/>
                  <a:pt x="841512" y="587967"/>
                  <a:pt x="831652" y="587967"/>
                </a:cubicBezTo>
                <a:cubicBezTo>
                  <a:pt x="821792" y="587967"/>
                  <a:pt x="813798" y="579973"/>
                  <a:pt x="813798" y="570113"/>
                </a:cubicBezTo>
                <a:cubicBezTo>
                  <a:pt x="813798" y="560253"/>
                  <a:pt x="821792" y="552259"/>
                  <a:pt x="831652" y="552259"/>
                </a:cubicBezTo>
                <a:close/>
                <a:moveTo>
                  <a:pt x="788422" y="552259"/>
                </a:moveTo>
                <a:cubicBezTo>
                  <a:pt x="798282" y="552259"/>
                  <a:pt x="806276" y="560253"/>
                  <a:pt x="806276" y="570113"/>
                </a:cubicBezTo>
                <a:cubicBezTo>
                  <a:pt x="806276" y="579973"/>
                  <a:pt x="798282" y="587967"/>
                  <a:pt x="788422" y="587967"/>
                </a:cubicBezTo>
                <a:cubicBezTo>
                  <a:pt x="778562" y="587967"/>
                  <a:pt x="770568" y="579973"/>
                  <a:pt x="770568" y="570113"/>
                </a:cubicBezTo>
                <a:cubicBezTo>
                  <a:pt x="770568" y="560253"/>
                  <a:pt x="778562" y="552259"/>
                  <a:pt x="788422" y="552259"/>
                </a:cubicBezTo>
                <a:close/>
                <a:moveTo>
                  <a:pt x="745193" y="552259"/>
                </a:moveTo>
                <a:cubicBezTo>
                  <a:pt x="755053" y="552259"/>
                  <a:pt x="763047" y="560253"/>
                  <a:pt x="763047" y="570113"/>
                </a:cubicBezTo>
                <a:cubicBezTo>
                  <a:pt x="763047" y="579973"/>
                  <a:pt x="755053" y="587967"/>
                  <a:pt x="745193" y="587967"/>
                </a:cubicBezTo>
                <a:cubicBezTo>
                  <a:pt x="735333" y="587967"/>
                  <a:pt x="727339" y="579973"/>
                  <a:pt x="727339" y="570113"/>
                </a:cubicBezTo>
                <a:cubicBezTo>
                  <a:pt x="727339" y="560253"/>
                  <a:pt x="735333" y="552259"/>
                  <a:pt x="745193" y="552259"/>
                </a:cubicBezTo>
                <a:close/>
                <a:moveTo>
                  <a:pt x="703044" y="552259"/>
                </a:moveTo>
                <a:cubicBezTo>
                  <a:pt x="712904" y="552259"/>
                  <a:pt x="720898" y="560253"/>
                  <a:pt x="720898" y="570113"/>
                </a:cubicBezTo>
                <a:cubicBezTo>
                  <a:pt x="720898" y="579973"/>
                  <a:pt x="712904" y="587967"/>
                  <a:pt x="703044" y="587967"/>
                </a:cubicBezTo>
                <a:cubicBezTo>
                  <a:pt x="693184" y="587967"/>
                  <a:pt x="685190" y="579973"/>
                  <a:pt x="685190" y="570113"/>
                </a:cubicBezTo>
                <a:cubicBezTo>
                  <a:pt x="685190" y="560253"/>
                  <a:pt x="693184" y="552259"/>
                  <a:pt x="703044" y="552259"/>
                </a:cubicBezTo>
                <a:close/>
                <a:moveTo>
                  <a:pt x="659815" y="552259"/>
                </a:moveTo>
                <a:cubicBezTo>
                  <a:pt x="669675" y="552259"/>
                  <a:pt x="677669" y="560253"/>
                  <a:pt x="677669" y="570113"/>
                </a:cubicBezTo>
                <a:cubicBezTo>
                  <a:pt x="677669" y="579973"/>
                  <a:pt x="669675" y="587967"/>
                  <a:pt x="659815" y="587967"/>
                </a:cubicBezTo>
                <a:cubicBezTo>
                  <a:pt x="649955" y="587967"/>
                  <a:pt x="641961" y="579973"/>
                  <a:pt x="641961" y="570113"/>
                </a:cubicBezTo>
                <a:cubicBezTo>
                  <a:pt x="641961" y="560253"/>
                  <a:pt x="649955" y="552259"/>
                  <a:pt x="659815" y="552259"/>
                </a:cubicBezTo>
                <a:close/>
                <a:moveTo>
                  <a:pt x="617666" y="552259"/>
                </a:moveTo>
                <a:cubicBezTo>
                  <a:pt x="627526" y="552259"/>
                  <a:pt x="635520" y="560253"/>
                  <a:pt x="635520" y="570113"/>
                </a:cubicBezTo>
                <a:cubicBezTo>
                  <a:pt x="635520" y="579973"/>
                  <a:pt x="627526" y="587967"/>
                  <a:pt x="617666" y="587967"/>
                </a:cubicBezTo>
                <a:cubicBezTo>
                  <a:pt x="607806" y="587967"/>
                  <a:pt x="599812" y="579973"/>
                  <a:pt x="599812" y="570113"/>
                </a:cubicBezTo>
                <a:cubicBezTo>
                  <a:pt x="599812" y="560253"/>
                  <a:pt x="607806" y="552259"/>
                  <a:pt x="617666" y="552259"/>
                </a:cubicBezTo>
                <a:close/>
                <a:moveTo>
                  <a:pt x="575517" y="552259"/>
                </a:moveTo>
                <a:cubicBezTo>
                  <a:pt x="585377" y="552259"/>
                  <a:pt x="593371" y="560253"/>
                  <a:pt x="593371" y="570113"/>
                </a:cubicBezTo>
                <a:cubicBezTo>
                  <a:pt x="593371" y="579973"/>
                  <a:pt x="585377" y="587967"/>
                  <a:pt x="575517" y="587967"/>
                </a:cubicBezTo>
                <a:cubicBezTo>
                  <a:pt x="565657" y="587967"/>
                  <a:pt x="557663" y="579973"/>
                  <a:pt x="557663" y="570113"/>
                </a:cubicBezTo>
                <a:cubicBezTo>
                  <a:pt x="557663" y="560253"/>
                  <a:pt x="565657" y="552259"/>
                  <a:pt x="575517" y="552259"/>
                </a:cubicBezTo>
                <a:close/>
                <a:moveTo>
                  <a:pt x="532287" y="552259"/>
                </a:moveTo>
                <a:cubicBezTo>
                  <a:pt x="542147" y="552259"/>
                  <a:pt x="550141" y="560253"/>
                  <a:pt x="550141" y="570113"/>
                </a:cubicBezTo>
                <a:cubicBezTo>
                  <a:pt x="550141" y="579973"/>
                  <a:pt x="542147" y="587967"/>
                  <a:pt x="532287" y="587967"/>
                </a:cubicBezTo>
                <a:cubicBezTo>
                  <a:pt x="522427" y="587967"/>
                  <a:pt x="514433" y="579973"/>
                  <a:pt x="514433" y="570113"/>
                </a:cubicBezTo>
                <a:cubicBezTo>
                  <a:pt x="514433" y="560253"/>
                  <a:pt x="522427" y="552259"/>
                  <a:pt x="532287" y="552259"/>
                </a:cubicBezTo>
                <a:close/>
                <a:moveTo>
                  <a:pt x="490138" y="552259"/>
                </a:moveTo>
                <a:cubicBezTo>
                  <a:pt x="499998" y="552259"/>
                  <a:pt x="507992" y="560253"/>
                  <a:pt x="507992" y="570113"/>
                </a:cubicBezTo>
                <a:cubicBezTo>
                  <a:pt x="507992" y="579973"/>
                  <a:pt x="499998" y="587967"/>
                  <a:pt x="490138" y="587967"/>
                </a:cubicBezTo>
                <a:cubicBezTo>
                  <a:pt x="480278" y="587967"/>
                  <a:pt x="472284" y="579973"/>
                  <a:pt x="472284" y="570113"/>
                </a:cubicBezTo>
                <a:cubicBezTo>
                  <a:pt x="472284" y="560253"/>
                  <a:pt x="480278" y="552259"/>
                  <a:pt x="490138" y="552259"/>
                </a:cubicBezTo>
                <a:close/>
                <a:moveTo>
                  <a:pt x="446909" y="552259"/>
                </a:moveTo>
                <a:cubicBezTo>
                  <a:pt x="456769" y="552259"/>
                  <a:pt x="464763" y="560253"/>
                  <a:pt x="464763" y="570113"/>
                </a:cubicBezTo>
                <a:cubicBezTo>
                  <a:pt x="464763" y="579973"/>
                  <a:pt x="456769" y="587967"/>
                  <a:pt x="446909" y="587967"/>
                </a:cubicBezTo>
                <a:cubicBezTo>
                  <a:pt x="437049" y="587967"/>
                  <a:pt x="429055" y="579973"/>
                  <a:pt x="429055" y="570113"/>
                </a:cubicBezTo>
                <a:cubicBezTo>
                  <a:pt x="429055" y="560253"/>
                  <a:pt x="437049" y="552259"/>
                  <a:pt x="446909" y="552259"/>
                </a:cubicBezTo>
                <a:close/>
                <a:moveTo>
                  <a:pt x="404760" y="552259"/>
                </a:moveTo>
                <a:cubicBezTo>
                  <a:pt x="414620" y="552259"/>
                  <a:pt x="422614" y="560253"/>
                  <a:pt x="422614" y="570113"/>
                </a:cubicBezTo>
                <a:cubicBezTo>
                  <a:pt x="422614" y="579973"/>
                  <a:pt x="414620" y="587967"/>
                  <a:pt x="404760" y="587967"/>
                </a:cubicBezTo>
                <a:cubicBezTo>
                  <a:pt x="394900" y="587967"/>
                  <a:pt x="386906" y="579973"/>
                  <a:pt x="386906" y="570113"/>
                </a:cubicBezTo>
                <a:cubicBezTo>
                  <a:pt x="386906" y="560253"/>
                  <a:pt x="394900" y="552259"/>
                  <a:pt x="404760" y="552259"/>
                </a:cubicBezTo>
                <a:close/>
                <a:moveTo>
                  <a:pt x="1002409" y="511191"/>
                </a:moveTo>
                <a:cubicBezTo>
                  <a:pt x="1012269" y="511191"/>
                  <a:pt x="1020263" y="519185"/>
                  <a:pt x="1020263" y="529045"/>
                </a:cubicBezTo>
                <a:cubicBezTo>
                  <a:pt x="1020263" y="538905"/>
                  <a:pt x="1012269" y="546899"/>
                  <a:pt x="1002409" y="546899"/>
                </a:cubicBezTo>
                <a:cubicBezTo>
                  <a:pt x="992549" y="546899"/>
                  <a:pt x="984555" y="538905"/>
                  <a:pt x="984555" y="529045"/>
                </a:cubicBezTo>
                <a:cubicBezTo>
                  <a:pt x="984555" y="519185"/>
                  <a:pt x="992549" y="511191"/>
                  <a:pt x="1002409" y="511191"/>
                </a:cubicBezTo>
                <a:close/>
                <a:moveTo>
                  <a:pt x="961341" y="511191"/>
                </a:moveTo>
                <a:cubicBezTo>
                  <a:pt x="971201" y="511191"/>
                  <a:pt x="979195" y="519185"/>
                  <a:pt x="979195" y="529045"/>
                </a:cubicBezTo>
                <a:cubicBezTo>
                  <a:pt x="979195" y="538905"/>
                  <a:pt x="971201" y="546899"/>
                  <a:pt x="961341" y="546899"/>
                </a:cubicBezTo>
                <a:cubicBezTo>
                  <a:pt x="951481" y="546899"/>
                  <a:pt x="943487" y="538905"/>
                  <a:pt x="943487" y="529045"/>
                </a:cubicBezTo>
                <a:cubicBezTo>
                  <a:pt x="943487" y="519185"/>
                  <a:pt x="951481" y="511191"/>
                  <a:pt x="961341" y="511191"/>
                </a:cubicBezTo>
                <a:close/>
                <a:moveTo>
                  <a:pt x="917031" y="511191"/>
                </a:moveTo>
                <a:cubicBezTo>
                  <a:pt x="926891" y="511191"/>
                  <a:pt x="934885" y="519185"/>
                  <a:pt x="934885" y="529045"/>
                </a:cubicBezTo>
                <a:cubicBezTo>
                  <a:pt x="934885" y="538905"/>
                  <a:pt x="926891" y="546899"/>
                  <a:pt x="917031" y="546899"/>
                </a:cubicBezTo>
                <a:cubicBezTo>
                  <a:pt x="907171" y="546899"/>
                  <a:pt x="899177" y="538905"/>
                  <a:pt x="899177" y="529045"/>
                </a:cubicBezTo>
                <a:cubicBezTo>
                  <a:pt x="899177" y="519185"/>
                  <a:pt x="907171" y="511191"/>
                  <a:pt x="917031" y="511191"/>
                </a:cubicBezTo>
                <a:close/>
                <a:moveTo>
                  <a:pt x="875962" y="511191"/>
                </a:moveTo>
                <a:cubicBezTo>
                  <a:pt x="885822" y="511191"/>
                  <a:pt x="893816" y="519185"/>
                  <a:pt x="893816" y="529045"/>
                </a:cubicBezTo>
                <a:cubicBezTo>
                  <a:pt x="893816" y="538905"/>
                  <a:pt x="885822" y="546899"/>
                  <a:pt x="875962" y="546899"/>
                </a:cubicBezTo>
                <a:cubicBezTo>
                  <a:pt x="866102" y="546899"/>
                  <a:pt x="858108" y="538905"/>
                  <a:pt x="858108" y="529045"/>
                </a:cubicBezTo>
                <a:cubicBezTo>
                  <a:pt x="858108" y="519185"/>
                  <a:pt x="866102" y="511191"/>
                  <a:pt x="875962" y="511191"/>
                </a:cubicBezTo>
                <a:close/>
                <a:moveTo>
                  <a:pt x="831652" y="511191"/>
                </a:moveTo>
                <a:cubicBezTo>
                  <a:pt x="841512" y="511191"/>
                  <a:pt x="849506" y="519185"/>
                  <a:pt x="849506" y="529045"/>
                </a:cubicBezTo>
                <a:cubicBezTo>
                  <a:pt x="849506" y="538905"/>
                  <a:pt x="841512" y="546899"/>
                  <a:pt x="831652" y="546899"/>
                </a:cubicBezTo>
                <a:cubicBezTo>
                  <a:pt x="821792" y="546899"/>
                  <a:pt x="813798" y="538905"/>
                  <a:pt x="813798" y="529045"/>
                </a:cubicBezTo>
                <a:cubicBezTo>
                  <a:pt x="813798" y="519185"/>
                  <a:pt x="821792" y="511191"/>
                  <a:pt x="831652" y="511191"/>
                </a:cubicBezTo>
                <a:close/>
                <a:moveTo>
                  <a:pt x="788422" y="511191"/>
                </a:moveTo>
                <a:cubicBezTo>
                  <a:pt x="798282" y="511191"/>
                  <a:pt x="806276" y="519185"/>
                  <a:pt x="806276" y="529045"/>
                </a:cubicBezTo>
                <a:cubicBezTo>
                  <a:pt x="806276" y="538905"/>
                  <a:pt x="798282" y="546899"/>
                  <a:pt x="788422" y="546899"/>
                </a:cubicBezTo>
                <a:cubicBezTo>
                  <a:pt x="778562" y="546899"/>
                  <a:pt x="770568" y="538905"/>
                  <a:pt x="770568" y="529045"/>
                </a:cubicBezTo>
                <a:cubicBezTo>
                  <a:pt x="770568" y="519185"/>
                  <a:pt x="778562" y="511191"/>
                  <a:pt x="788422" y="511191"/>
                </a:cubicBezTo>
                <a:close/>
                <a:moveTo>
                  <a:pt x="745193" y="511191"/>
                </a:moveTo>
                <a:cubicBezTo>
                  <a:pt x="755053" y="511191"/>
                  <a:pt x="763047" y="519185"/>
                  <a:pt x="763047" y="529045"/>
                </a:cubicBezTo>
                <a:cubicBezTo>
                  <a:pt x="763047" y="538905"/>
                  <a:pt x="755053" y="546899"/>
                  <a:pt x="745193" y="546899"/>
                </a:cubicBezTo>
                <a:cubicBezTo>
                  <a:pt x="735333" y="546899"/>
                  <a:pt x="727339" y="538905"/>
                  <a:pt x="727339" y="529045"/>
                </a:cubicBezTo>
                <a:cubicBezTo>
                  <a:pt x="727339" y="519185"/>
                  <a:pt x="735333" y="511191"/>
                  <a:pt x="745193" y="511191"/>
                </a:cubicBezTo>
                <a:close/>
                <a:moveTo>
                  <a:pt x="703044" y="511191"/>
                </a:moveTo>
                <a:cubicBezTo>
                  <a:pt x="712904" y="511191"/>
                  <a:pt x="720898" y="519185"/>
                  <a:pt x="720898" y="529045"/>
                </a:cubicBezTo>
                <a:cubicBezTo>
                  <a:pt x="720898" y="538905"/>
                  <a:pt x="712904" y="546899"/>
                  <a:pt x="703044" y="546899"/>
                </a:cubicBezTo>
                <a:cubicBezTo>
                  <a:pt x="693184" y="546899"/>
                  <a:pt x="685190" y="538905"/>
                  <a:pt x="685190" y="529045"/>
                </a:cubicBezTo>
                <a:cubicBezTo>
                  <a:pt x="685190" y="519185"/>
                  <a:pt x="693184" y="511191"/>
                  <a:pt x="703044" y="511191"/>
                </a:cubicBezTo>
                <a:close/>
                <a:moveTo>
                  <a:pt x="659815" y="511191"/>
                </a:moveTo>
                <a:cubicBezTo>
                  <a:pt x="669675" y="511191"/>
                  <a:pt x="677669" y="519185"/>
                  <a:pt x="677669" y="529045"/>
                </a:cubicBezTo>
                <a:cubicBezTo>
                  <a:pt x="677669" y="538905"/>
                  <a:pt x="669675" y="546899"/>
                  <a:pt x="659815" y="546899"/>
                </a:cubicBezTo>
                <a:cubicBezTo>
                  <a:pt x="649955" y="546899"/>
                  <a:pt x="641961" y="538905"/>
                  <a:pt x="641961" y="529045"/>
                </a:cubicBezTo>
                <a:cubicBezTo>
                  <a:pt x="641961" y="519185"/>
                  <a:pt x="649955" y="511191"/>
                  <a:pt x="659815" y="511191"/>
                </a:cubicBezTo>
                <a:close/>
                <a:moveTo>
                  <a:pt x="617665" y="511191"/>
                </a:moveTo>
                <a:cubicBezTo>
                  <a:pt x="627525" y="511191"/>
                  <a:pt x="635519" y="519185"/>
                  <a:pt x="635519" y="529045"/>
                </a:cubicBezTo>
                <a:cubicBezTo>
                  <a:pt x="635519" y="538905"/>
                  <a:pt x="627525" y="546899"/>
                  <a:pt x="617665" y="546899"/>
                </a:cubicBezTo>
                <a:cubicBezTo>
                  <a:pt x="607805" y="546899"/>
                  <a:pt x="599811" y="538905"/>
                  <a:pt x="599811" y="529045"/>
                </a:cubicBezTo>
                <a:cubicBezTo>
                  <a:pt x="599811" y="519185"/>
                  <a:pt x="607805" y="511191"/>
                  <a:pt x="617665" y="511191"/>
                </a:cubicBezTo>
                <a:close/>
                <a:moveTo>
                  <a:pt x="575516" y="511191"/>
                </a:moveTo>
                <a:cubicBezTo>
                  <a:pt x="585376" y="511191"/>
                  <a:pt x="593370" y="519185"/>
                  <a:pt x="593370" y="529045"/>
                </a:cubicBezTo>
                <a:cubicBezTo>
                  <a:pt x="593370" y="538905"/>
                  <a:pt x="585376" y="546899"/>
                  <a:pt x="575516" y="546899"/>
                </a:cubicBezTo>
                <a:cubicBezTo>
                  <a:pt x="565656" y="546899"/>
                  <a:pt x="557662" y="538905"/>
                  <a:pt x="557662" y="529045"/>
                </a:cubicBezTo>
                <a:cubicBezTo>
                  <a:pt x="557662" y="519185"/>
                  <a:pt x="565656" y="511191"/>
                  <a:pt x="575516" y="511191"/>
                </a:cubicBezTo>
                <a:close/>
                <a:moveTo>
                  <a:pt x="532287" y="511191"/>
                </a:moveTo>
                <a:cubicBezTo>
                  <a:pt x="542147" y="511191"/>
                  <a:pt x="550141" y="519185"/>
                  <a:pt x="550141" y="529045"/>
                </a:cubicBezTo>
                <a:cubicBezTo>
                  <a:pt x="550141" y="538905"/>
                  <a:pt x="542147" y="546899"/>
                  <a:pt x="532287" y="546899"/>
                </a:cubicBezTo>
                <a:cubicBezTo>
                  <a:pt x="522427" y="546899"/>
                  <a:pt x="514433" y="538905"/>
                  <a:pt x="514433" y="529045"/>
                </a:cubicBezTo>
                <a:cubicBezTo>
                  <a:pt x="514433" y="519185"/>
                  <a:pt x="522427" y="511191"/>
                  <a:pt x="532287" y="511191"/>
                </a:cubicBezTo>
                <a:close/>
                <a:moveTo>
                  <a:pt x="490138" y="511191"/>
                </a:moveTo>
                <a:cubicBezTo>
                  <a:pt x="499998" y="511191"/>
                  <a:pt x="507992" y="519185"/>
                  <a:pt x="507992" y="529045"/>
                </a:cubicBezTo>
                <a:cubicBezTo>
                  <a:pt x="507992" y="538905"/>
                  <a:pt x="499998" y="546899"/>
                  <a:pt x="490138" y="546899"/>
                </a:cubicBezTo>
                <a:cubicBezTo>
                  <a:pt x="480278" y="546899"/>
                  <a:pt x="472284" y="538905"/>
                  <a:pt x="472284" y="529045"/>
                </a:cubicBezTo>
                <a:cubicBezTo>
                  <a:pt x="472284" y="519185"/>
                  <a:pt x="480278" y="511191"/>
                  <a:pt x="490138" y="511191"/>
                </a:cubicBezTo>
                <a:close/>
                <a:moveTo>
                  <a:pt x="446908" y="511191"/>
                </a:moveTo>
                <a:cubicBezTo>
                  <a:pt x="456768" y="511191"/>
                  <a:pt x="464762" y="519185"/>
                  <a:pt x="464762" y="529045"/>
                </a:cubicBezTo>
                <a:cubicBezTo>
                  <a:pt x="464762" y="538905"/>
                  <a:pt x="456768" y="546899"/>
                  <a:pt x="446908" y="546899"/>
                </a:cubicBezTo>
                <a:cubicBezTo>
                  <a:pt x="437048" y="546899"/>
                  <a:pt x="429054" y="538905"/>
                  <a:pt x="429054" y="529045"/>
                </a:cubicBezTo>
                <a:cubicBezTo>
                  <a:pt x="429054" y="519185"/>
                  <a:pt x="437048" y="511191"/>
                  <a:pt x="446908" y="511191"/>
                </a:cubicBezTo>
                <a:close/>
                <a:moveTo>
                  <a:pt x="404759" y="511191"/>
                </a:moveTo>
                <a:cubicBezTo>
                  <a:pt x="414619" y="511191"/>
                  <a:pt x="422613" y="519185"/>
                  <a:pt x="422613" y="529045"/>
                </a:cubicBezTo>
                <a:cubicBezTo>
                  <a:pt x="422613" y="538905"/>
                  <a:pt x="414619" y="546899"/>
                  <a:pt x="404759" y="546899"/>
                </a:cubicBezTo>
                <a:cubicBezTo>
                  <a:pt x="394899" y="546899"/>
                  <a:pt x="386905" y="538905"/>
                  <a:pt x="386905" y="529045"/>
                </a:cubicBezTo>
                <a:cubicBezTo>
                  <a:pt x="386905" y="519185"/>
                  <a:pt x="394899" y="511191"/>
                  <a:pt x="404759" y="511191"/>
                </a:cubicBezTo>
                <a:close/>
                <a:moveTo>
                  <a:pt x="1002409" y="472283"/>
                </a:moveTo>
                <a:cubicBezTo>
                  <a:pt x="1012269" y="472283"/>
                  <a:pt x="1020263" y="480277"/>
                  <a:pt x="1020263" y="490137"/>
                </a:cubicBezTo>
                <a:cubicBezTo>
                  <a:pt x="1020263" y="499997"/>
                  <a:pt x="1012269" y="507991"/>
                  <a:pt x="1002409" y="507991"/>
                </a:cubicBezTo>
                <a:cubicBezTo>
                  <a:pt x="992549" y="507991"/>
                  <a:pt x="984555" y="499997"/>
                  <a:pt x="984555" y="490137"/>
                </a:cubicBezTo>
                <a:cubicBezTo>
                  <a:pt x="984555" y="480277"/>
                  <a:pt x="992549" y="472283"/>
                  <a:pt x="1002409" y="472283"/>
                </a:cubicBezTo>
                <a:close/>
                <a:moveTo>
                  <a:pt x="961341" y="472283"/>
                </a:moveTo>
                <a:cubicBezTo>
                  <a:pt x="971201" y="472283"/>
                  <a:pt x="979195" y="480277"/>
                  <a:pt x="979195" y="490137"/>
                </a:cubicBezTo>
                <a:cubicBezTo>
                  <a:pt x="979195" y="499997"/>
                  <a:pt x="971201" y="507991"/>
                  <a:pt x="961341" y="507991"/>
                </a:cubicBezTo>
                <a:cubicBezTo>
                  <a:pt x="951481" y="507991"/>
                  <a:pt x="943487" y="499997"/>
                  <a:pt x="943487" y="490137"/>
                </a:cubicBezTo>
                <a:cubicBezTo>
                  <a:pt x="943487" y="480277"/>
                  <a:pt x="951481" y="472283"/>
                  <a:pt x="961341" y="472283"/>
                </a:cubicBezTo>
                <a:close/>
                <a:moveTo>
                  <a:pt x="917031" y="472283"/>
                </a:moveTo>
                <a:cubicBezTo>
                  <a:pt x="926891" y="472283"/>
                  <a:pt x="934885" y="480277"/>
                  <a:pt x="934885" y="490137"/>
                </a:cubicBezTo>
                <a:cubicBezTo>
                  <a:pt x="934885" y="499997"/>
                  <a:pt x="926891" y="507991"/>
                  <a:pt x="917031" y="507991"/>
                </a:cubicBezTo>
                <a:cubicBezTo>
                  <a:pt x="907171" y="507991"/>
                  <a:pt x="899177" y="499997"/>
                  <a:pt x="899177" y="490137"/>
                </a:cubicBezTo>
                <a:cubicBezTo>
                  <a:pt x="899177" y="480277"/>
                  <a:pt x="907171" y="472283"/>
                  <a:pt x="917031" y="472283"/>
                </a:cubicBezTo>
                <a:close/>
                <a:moveTo>
                  <a:pt x="875962" y="472283"/>
                </a:moveTo>
                <a:cubicBezTo>
                  <a:pt x="885822" y="472283"/>
                  <a:pt x="893816" y="480277"/>
                  <a:pt x="893816" y="490137"/>
                </a:cubicBezTo>
                <a:cubicBezTo>
                  <a:pt x="893816" y="499997"/>
                  <a:pt x="885822" y="507991"/>
                  <a:pt x="875962" y="507991"/>
                </a:cubicBezTo>
                <a:cubicBezTo>
                  <a:pt x="866102" y="507991"/>
                  <a:pt x="858108" y="499997"/>
                  <a:pt x="858108" y="490137"/>
                </a:cubicBezTo>
                <a:cubicBezTo>
                  <a:pt x="858108" y="480277"/>
                  <a:pt x="866102" y="472283"/>
                  <a:pt x="875962" y="472283"/>
                </a:cubicBezTo>
                <a:close/>
                <a:moveTo>
                  <a:pt x="831652" y="472283"/>
                </a:moveTo>
                <a:cubicBezTo>
                  <a:pt x="841512" y="472283"/>
                  <a:pt x="849506" y="480277"/>
                  <a:pt x="849506" y="490137"/>
                </a:cubicBezTo>
                <a:cubicBezTo>
                  <a:pt x="849506" y="499997"/>
                  <a:pt x="841512" y="507991"/>
                  <a:pt x="831652" y="507991"/>
                </a:cubicBezTo>
                <a:cubicBezTo>
                  <a:pt x="821792" y="507991"/>
                  <a:pt x="813798" y="499997"/>
                  <a:pt x="813798" y="490137"/>
                </a:cubicBezTo>
                <a:cubicBezTo>
                  <a:pt x="813798" y="480277"/>
                  <a:pt x="821792" y="472283"/>
                  <a:pt x="831652" y="472283"/>
                </a:cubicBezTo>
                <a:close/>
                <a:moveTo>
                  <a:pt x="788422" y="472283"/>
                </a:moveTo>
                <a:cubicBezTo>
                  <a:pt x="798282" y="472283"/>
                  <a:pt x="806276" y="480277"/>
                  <a:pt x="806276" y="490137"/>
                </a:cubicBezTo>
                <a:cubicBezTo>
                  <a:pt x="806276" y="499997"/>
                  <a:pt x="798282" y="507991"/>
                  <a:pt x="788422" y="507991"/>
                </a:cubicBezTo>
                <a:cubicBezTo>
                  <a:pt x="778562" y="507991"/>
                  <a:pt x="770568" y="499997"/>
                  <a:pt x="770568" y="490137"/>
                </a:cubicBezTo>
                <a:cubicBezTo>
                  <a:pt x="770568" y="480277"/>
                  <a:pt x="778562" y="472283"/>
                  <a:pt x="788422" y="472283"/>
                </a:cubicBezTo>
                <a:close/>
                <a:moveTo>
                  <a:pt x="745193" y="472283"/>
                </a:moveTo>
                <a:cubicBezTo>
                  <a:pt x="755053" y="472283"/>
                  <a:pt x="763047" y="480277"/>
                  <a:pt x="763047" y="490137"/>
                </a:cubicBezTo>
                <a:cubicBezTo>
                  <a:pt x="763047" y="499997"/>
                  <a:pt x="755053" y="507991"/>
                  <a:pt x="745193" y="507991"/>
                </a:cubicBezTo>
                <a:cubicBezTo>
                  <a:pt x="735333" y="507991"/>
                  <a:pt x="727339" y="499997"/>
                  <a:pt x="727339" y="490137"/>
                </a:cubicBezTo>
                <a:cubicBezTo>
                  <a:pt x="727339" y="480277"/>
                  <a:pt x="735333" y="472283"/>
                  <a:pt x="745193" y="472283"/>
                </a:cubicBezTo>
                <a:close/>
                <a:moveTo>
                  <a:pt x="703044" y="472283"/>
                </a:moveTo>
                <a:cubicBezTo>
                  <a:pt x="712904" y="472283"/>
                  <a:pt x="720898" y="480277"/>
                  <a:pt x="720898" y="490137"/>
                </a:cubicBezTo>
                <a:cubicBezTo>
                  <a:pt x="720898" y="499997"/>
                  <a:pt x="712904" y="507991"/>
                  <a:pt x="703044" y="507991"/>
                </a:cubicBezTo>
                <a:cubicBezTo>
                  <a:pt x="693184" y="507991"/>
                  <a:pt x="685190" y="499997"/>
                  <a:pt x="685190" y="490137"/>
                </a:cubicBezTo>
                <a:cubicBezTo>
                  <a:pt x="685190" y="480277"/>
                  <a:pt x="693184" y="472283"/>
                  <a:pt x="703044" y="472283"/>
                </a:cubicBezTo>
                <a:close/>
                <a:moveTo>
                  <a:pt x="659815" y="472283"/>
                </a:moveTo>
                <a:cubicBezTo>
                  <a:pt x="669675" y="472283"/>
                  <a:pt x="677669" y="480277"/>
                  <a:pt x="677669" y="490137"/>
                </a:cubicBezTo>
                <a:cubicBezTo>
                  <a:pt x="677669" y="499997"/>
                  <a:pt x="669675" y="507991"/>
                  <a:pt x="659815" y="507991"/>
                </a:cubicBezTo>
                <a:cubicBezTo>
                  <a:pt x="649955" y="507991"/>
                  <a:pt x="641961" y="499997"/>
                  <a:pt x="641961" y="490137"/>
                </a:cubicBezTo>
                <a:cubicBezTo>
                  <a:pt x="641961" y="480277"/>
                  <a:pt x="649955" y="472283"/>
                  <a:pt x="659815" y="472283"/>
                </a:cubicBezTo>
                <a:close/>
                <a:moveTo>
                  <a:pt x="617665" y="472283"/>
                </a:moveTo>
                <a:cubicBezTo>
                  <a:pt x="627525" y="472283"/>
                  <a:pt x="635519" y="480277"/>
                  <a:pt x="635519" y="490137"/>
                </a:cubicBezTo>
                <a:cubicBezTo>
                  <a:pt x="635519" y="499997"/>
                  <a:pt x="627525" y="507991"/>
                  <a:pt x="617665" y="507991"/>
                </a:cubicBezTo>
                <a:cubicBezTo>
                  <a:pt x="607805" y="507991"/>
                  <a:pt x="599811" y="499997"/>
                  <a:pt x="599811" y="490137"/>
                </a:cubicBezTo>
                <a:cubicBezTo>
                  <a:pt x="599811" y="480277"/>
                  <a:pt x="607805" y="472283"/>
                  <a:pt x="617665" y="472283"/>
                </a:cubicBezTo>
                <a:close/>
                <a:moveTo>
                  <a:pt x="575516" y="472283"/>
                </a:moveTo>
                <a:cubicBezTo>
                  <a:pt x="585376" y="472283"/>
                  <a:pt x="593370" y="480277"/>
                  <a:pt x="593370" y="490137"/>
                </a:cubicBezTo>
                <a:cubicBezTo>
                  <a:pt x="593370" y="499997"/>
                  <a:pt x="585376" y="507991"/>
                  <a:pt x="575516" y="507991"/>
                </a:cubicBezTo>
                <a:cubicBezTo>
                  <a:pt x="565656" y="507991"/>
                  <a:pt x="557662" y="499997"/>
                  <a:pt x="557662" y="490137"/>
                </a:cubicBezTo>
                <a:cubicBezTo>
                  <a:pt x="557662" y="480277"/>
                  <a:pt x="565656" y="472283"/>
                  <a:pt x="575516" y="472283"/>
                </a:cubicBezTo>
                <a:close/>
                <a:moveTo>
                  <a:pt x="532287" y="472283"/>
                </a:moveTo>
                <a:cubicBezTo>
                  <a:pt x="542147" y="472283"/>
                  <a:pt x="550141" y="480277"/>
                  <a:pt x="550141" y="490137"/>
                </a:cubicBezTo>
                <a:cubicBezTo>
                  <a:pt x="550141" y="499997"/>
                  <a:pt x="542147" y="507991"/>
                  <a:pt x="532287" y="507991"/>
                </a:cubicBezTo>
                <a:cubicBezTo>
                  <a:pt x="522427" y="507991"/>
                  <a:pt x="514433" y="499997"/>
                  <a:pt x="514433" y="490137"/>
                </a:cubicBezTo>
                <a:cubicBezTo>
                  <a:pt x="514433" y="480277"/>
                  <a:pt x="522427" y="472283"/>
                  <a:pt x="532287" y="472283"/>
                </a:cubicBezTo>
                <a:close/>
                <a:moveTo>
                  <a:pt x="490138" y="472283"/>
                </a:moveTo>
                <a:cubicBezTo>
                  <a:pt x="499998" y="472283"/>
                  <a:pt x="507992" y="480277"/>
                  <a:pt x="507992" y="490137"/>
                </a:cubicBezTo>
                <a:cubicBezTo>
                  <a:pt x="507992" y="499997"/>
                  <a:pt x="499998" y="507991"/>
                  <a:pt x="490138" y="507991"/>
                </a:cubicBezTo>
                <a:cubicBezTo>
                  <a:pt x="480278" y="507991"/>
                  <a:pt x="472284" y="499997"/>
                  <a:pt x="472284" y="490137"/>
                </a:cubicBezTo>
                <a:cubicBezTo>
                  <a:pt x="472284" y="480277"/>
                  <a:pt x="480278" y="472283"/>
                  <a:pt x="490138" y="472283"/>
                </a:cubicBezTo>
                <a:close/>
                <a:moveTo>
                  <a:pt x="446909" y="472283"/>
                </a:moveTo>
                <a:cubicBezTo>
                  <a:pt x="456769" y="472283"/>
                  <a:pt x="464763" y="480277"/>
                  <a:pt x="464763" y="490137"/>
                </a:cubicBezTo>
                <a:cubicBezTo>
                  <a:pt x="464763" y="499997"/>
                  <a:pt x="456769" y="507991"/>
                  <a:pt x="446909" y="507991"/>
                </a:cubicBezTo>
                <a:cubicBezTo>
                  <a:pt x="437049" y="507991"/>
                  <a:pt x="429055" y="499997"/>
                  <a:pt x="429055" y="490137"/>
                </a:cubicBezTo>
                <a:cubicBezTo>
                  <a:pt x="429055" y="480277"/>
                  <a:pt x="437049" y="472283"/>
                  <a:pt x="446909" y="472283"/>
                </a:cubicBezTo>
                <a:close/>
                <a:moveTo>
                  <a:pt x="404760" y="472283"/>
                </a:moveTo>
                <a:cubicBezTo>
                  <a:pt x="414620" y="472283"/>
                  <a:pt x="422614" y="480277"/>
                  <a:pt x="422614" y="490137"/>
                </a:cubicBezTo>
                <a:cubicBezTo>
                  <a:pt x="422614" y="499997"/>
                  <a:pt x="414620" y="507991"/>
                  <a:pt x="404760" y="507991"/>
                </a:cubicBezTo>
                <a:cubicBezTo>
                  <a:pt x="394900" y="507991"/>
                  <a:pt x="386906" y="499997"/>
                  <a:pt x="386906" y="490137"/>
                </a:cubicBezTo>
                <a:cubicBezTo>
                  <a:pt x="386906" y="480277"/>
                  <a:pt x="394900" y="472283"/>
                  <a:pt x="404760" y="472283"/>
                </a:cubicBezTo>
                <a:close/>
                <a:moveTo>
                  <a:pt x="361530" y="472283"/>
                </a:moveTo>
                <a:cubicBezTo>
                  <a:pt x="371390" y="472283"/>
                  <a:pt x="379384" y="480277"/>
                  <a:pt x="379384" y="490137"/>
                </a:cubicBezTo>
                <a:cubicBezTo>
                  <a:pt x="379384" y="499997"/>
                  <a:pt x="371390" y="507991"/>
                  <a:pt x="361530" y="507991"/>
                </a:cubicBezTo>
                <a:cubicBezTo>
                  <a:pt x="351670" y="507991"/>
                  <a:pt x="343676" y="499997"/>
                  <a:pt x="343676" y="490137"/>
                </a:cubicBezTo>
                <a:cubicBezTo>
                  <a:pt x="343676" y="480277"/>
                  <a:pt x="351670" y="472283"/>
                  <a:pt x="361530" y="472283"/>
                </a:cubicBezTo>
                <a:close/>
                <a:moveTo>
                  <a:pt x="317220" y="472283"/>
                </a:moveTo>
                <a:cubicBezTo>
                  <a:pt x="327080" y="472283"/>
                  <a:pt x="335074" y="480277"/>
                  <a:pt x="335074" y="490137"/>
                </a:cubicBezTo>
                <a:cubicBezTo>
                  <a:pt x="335074" y="499997"/>
                  <a:pt x="327080" y="507991"/>
                  <a:pt x="317220" y="507991"/>
                </a:cubicBezTo>
                <a:cubicBezTo>
                  <a:pt x="307360" y="507991"/>
                  <a:pt x="299366" y="499997"/>
                  <a:pt x="299366" y="490137"/>
                </a:cubicBezTo>
                <a:cubicBezTo>
                  <a:pt x="299366" y="480277"/>
                  <a:pt x="307360" y="472283"/>
                  <a:pt x="317220" y="472283"/>
                </a:cubicBezTo>
                <a:close/>
                <a:moveTo>
                  <a:pt x="961341" y="432297"/>
                </a:moveTo>
                <a:cubicBezTo>
                  <a:pt x="971201" y="432297"/>
                  <a:pt x="979195" y="440291"/>
                  <a:pt x="979195" y="450151"/>
                </a:cubicBezTo>
                <a:cubicBezTo>
                  <a:pt x="979195" y="460011"/>
                  <a:pt x="971201" y="468005"/>
                  <a:pt x="961341" y="468005"/>
                </a:cubicBezTo>
                <a:cubicBezTo>
                  <a:pt x="951481" y="468005"/>
                  <a:pt x="943487" y="460011"/>
                  <a:pt x="943487" y="450151"/>
                </a:cubicBezTo>
                <a:cubicBezTo>
                  <a:pt x="943487" y="440291"/>
                  <a:pt x="951481" y="432297"/>
                  <a:pt x="961341" y="432297"/>
                </a:cubicBezTo>
                <a:close/>
                <a:moveTo>
                  <a:pt x="917031" y="432297"/>
                </a:moveTo>
                <a:cubicBezTo>
                  <a:pt x="926891" y="432297"/>
                  <a:pt x="934885" y="440291"/>
                  <a:pt x="934885" y="450151"/>
                </a:cubicBezTo>
                <a:cubicBezTo>
                  <a:pt x="934885" y="460011"/>
                  <a:pt x="926891" y="468005"/>
                  <a:pt x="917031" y="468005"/>
                </a:cubicBezTo>
                <a:cubicBezTo>
                  <a:pt x="907171" y="468005"/>
                  <a:pt x="899177" y="460011"/>
                  <a:pt x="899177" y="450151"/>
                </a:cubicBezTo>
                <a:cubicBezTo>
                  <a:pt x="899177" y="440291"/>
                  <a:pt x="907171" y="432297"/>
                  <a:pt x="917031" y="432297"/>
                </a:cubicBezTo>
                <a:close/>
                <a:moveTo>
                  <a:pt x="875962" y="432297"/>
                </a:moveTo>
                <a:cubicBezTo>
                  <a:pt x="885822" y="432297"/>
                  <a:pt x="893816" y="440291"/>
                  <a:pt x="893816" y="450151"/>
                </a:cubicBezTo>
                <a:cubicBezTo>
                  <a:pt x="893816" y="460011"/>
                  <a:pt x="885822" y="468005"/>
                  <a:pt x="875962" y="468005"/>
                </a:cubicBezTo>
                <a:cubicBezTo>
                  <a:pt x="866102" y="468005"/>
                  <a:pt x="858108" y="460011"/>
                  <a:pt x="858108" y="450151"/>
                </a:cubicBezTo>
                <a:cubicBezTo>
                  <a:pt x="858108" y="440291"/>
                  <a:pt x="866102" y="432297"/>
                  <a:pt x="875962" y="432297"/>
                </a:cubicBezTo>
                <a:close/>
                <a:moveTo>
                  <a:pt x="831652" y="432297"/>
                </a:moveTo>
                <a:cubicBezTo>
                  <a:pt x="841512" y="432297"/>
                  <a:pt x="849506" y="440291"/>
                  <a:pt x="849506" y="450151"/>
                </a:cubicBezTo>
                <a:cubicBezTo>
                  <a:pt x="849506" y="460011"/>
                  <a:pt x="841512" y="468005"/>
                  <a:pt x="831652" y="468005"/>
                </a:cubicBezTo>
                <a:cubicBezTo>
                  <a:pt x="821792" y="468005"/>
                  <a:pt x="813798" y="460011"/>
                  <a:pt x="813798" y="450151"/>
                </a:cubicBezTo>
                <a:cubicBezTo>
                  <a:pt x="813798" y="440291"/>
                  <a:pt x="821792" y="432297"/>
                  <a:pt x="831652" y="432297"/>
                </a:cubicBezTo>
                <a:close/>
                <a:moveTo>
                  <a:pt x="703044" y="432297"/>
                </a:moveTo>
                <a:cubicBezTo>
                  <a:pt x="712904" y="432297"/>
                  <a:pt x="720898" y="440291"/>
                  <a:pt x="720898" y="450151"/>
                </a:cubicBezTo>
                <a:cubicBezTo>
                  <a:pt x="720898" y="460011"/>
                  <a:pt x="712904" y="468005"/>
                  <a:pt x="703044" y="468005"/>
                </a:cubicBezTo>
                <a:cubicBezTo>
                  <a:pt x="693184" y="468005"/>
                  <a:pt x="685190" y="460011"/>
                  <a:pt x="685190" y="450151"/>
                </a:cubicBezTo>
                <a:cubicBezTo>
                  <a:pt x="685190" y="440291"/>
                  <a:pt x="693184" y="432297"/>
                  <a:pt x="703044" y="432297"/>
                </a:cubicBezTo>
                <a:close/>
                <a:moveTo>
                  <a:pt x="659815" y="432297"/>
                </a:moveTo>
                <a:cubicBezTo>
                  <a:pt x="669675" y="432297"/>
                  <a:pt x="677669" y="440291"/>
                  <a:pt x="677669" y="450151"/>
                </a:cubicBezTo>
                <a:cubicBezTo>
                  <a:pt x="677669" y="460011"/>
                  <a:pt x="669675" y="468005"/>
                  <a:pt x="659815" y="468005"/>
                </a:cubicBezTo>
                <a:cubicBezTo>
                  <a:pt x="649955" y="468005"/>
                  <a:pt x="641961" y="460011"/>
                  <a:pt x="641961" y="450151"/>
                </a:cubicBezTo>
                <a:cubicBezTo>
                  <a:pt x="641961" y="440291"/>
                  <a:pt x="649955" y="432297"/>
                  <a:pt x="659815" y="432297"/>
                </a:cubicBezTo>
                <a:close/>
                <a:moveTo>
                  <a:pt x="617666" y="432297"/>
                </a:moveTo>
                <a:cubicBezTo>
                  <a:pt x="627526" y="432297"/>
                  <a:pt x="635520" y="440291"/>
                  <a:pt x="635520" y="450151"/>
                </a:cubicBezTo>
                <a:cubicBezTo>
                  <a:pt x="635520" y="460011"/>
                  <a:pt x="627526" y="468005"/>
                  <a:pt x="617666" y="468005"/>
                </a:cubicBezTo>
                <a:cubicBezTo>
                  <a:pt x="607806" y="468005"/>
                  <a:pt x="599812" y="460011"/>
                  <a:pt x="599812" y="450151"/>
                </a:cubicBezTo>
                <a:cubicBezTo>
                  <a:pt x="599812" y="440291"/>
                  <a:pt x="607806" y="432297"/>
                  <a:pt x="617666" y="432297"/>
                </a:cubicBezTo>
                <a:close/>
                <a:moveTo>
                  <a:pt x="575516" y="432297"/>
                </a:moveTo>
                <a:cubicBezTo>
                  <a:pt x="585376" y="432297"/>
                  <a:pt x="593370" y="440291"/>
                  <a:pt x="593370" y="450151"/>
                </a:cubicBezTo>
                <a:cubicBezTo>
                  <a:pt x="593370" y="460011"/>
                  <a:pt x="585376" y="468005"/>
                  <a:pt x="575516" y="468005"/>
                </a:cubicBezTo>
                <a:cubicBezTo>
                  <a:pt x="565656" y="468005"/>
                  <a:pt x="557662" y="460011"/>
                  <a:pt x="557662" y="450151"/>
                </a:cubicBezTo>
                <a:cubicBezTo>
                  <a:pt x="557662" y="440291"/>
                  <a:pt x="565656" y="432297"/>
                  <a:pt x="575516" y="432297"/>
                </a:cubicBezTo>
                <a:close/>
                <a:moveTo>
                  <a:pt x="532287" y="432297"/>
                </a:moveTo>
                <a:cubicBezTo>
                  <a:pt x="542147" y="432297"/>
                  <a:pt x="550141" y="440291"/>
                  <a:pt x="550141" y="450151"/>
                </a:cubicBezTo>
                <a:cubicBezTo>
                  <a:pt x="550141" y="460011"/>
                  <a:pt x="542147" y="468005"/>
                  <a:pt x="532287" y="468005"/>
                </a:cubicBezTo>
                <a:cubicBezTo>
                  <a:pt x="522427" y="468005"/>
                  <a:pt x="514433" y="460011"/>
                  <a:pt x="514433" y="450151"/>
                </a:cubicBezTo>
                <a:cubicBezTo>
                  <a:pt x="514433" y="440291"/>
                  <a:pt x="522427" y="432297"/>
                  <a:pt x="532287" y="432297"/>
                </a:cubicBezTo>
                <a:close/>
                <a:moveTo>
                  <a:pt x="490138" y="432297"/>
                </a:moveTo>
                <a:cubicBezTo>
                  <a:pt x="499998" y="432297"/>
                  <a:pt x="507992" y="440291"/>
                  <a:pt x="507992" y="450151"/>
                </a:cubicBezTo>
                <a:cubicBezTo>
                  <a:pt x="507992" y="460011"/>
                  <a:pt x="499998" y="468005"/>
                  <a:pt x="490138" y="468005"/>
                </a:cubicBezTo>
                <a:cubicBezTo>
                  <a:pt x="480278" y="468005"/>
                  <a:pt x="472284" y="460011"/>
                  <a:pt x="472284" y="450151"/>
                </a:cubicBezTo>
                <a:cubicBezTo>
                  <a:pt x="472284" y="440291"/>
                  <a:pt x="480278" y="432297"/>
                  <a:pt x="490138" y="432297"/>
                </a:cubicBezTo>
                <a:close/>
                <a:moveTo>
                  <a:pt x="446909" y="432297"/>
                </a:moveTo>
                <a:cubicBezTo>
                  <a:pt x="456769" y="432297"/>
                  <a:pt x="464763" y="440291"/>
                  <a:pt x="464763" y="450151"/>
                </a:cubicBezTo>
                <a:cubicBezTo>
                  <a:pt x="464763" y="460011"/>
                  <a:pt x="456769" y="468005"/>
                  <a:pt x="446909" y="468005"/>
                </a:cubicBezTo>
                <a:cubicBezTo>
                  <a:pt x="437049" y="468005"/>
                  <a:pt x="429055" y="460011"/>
                  <a:pt x="429055" y="450151"/>
                </a:cubicBezTo>
                <a:cubicBezTo>
                  <a:pt x="429055" y="440291"/>
                  <a:pt x="437049" y="432297"/>
                  <a:pt x="446909" y="432297"/>
                </a:cubicBezTo>
                <a:close/>
                <a:moveTo>
                  <a:pt x="404760" y="432297"/>
                </a:moveTo>
                <a:cubicBezTo>
                  <a:pt x="414620" y="432297"/>
                  <a:pt x="422614" y="440291"/>
                  <a:pt x="422614" y="450151"/>
                </a:cubicBezTo>
                <a:cubicBezTo>
                  <a:pt x="422614" y="460011"/>
                  <a:pt x="414620" y="468005"/>
                  <a:pt x="404760" y="468005"/>
                </a:cubicBezTo>
                <a:cubicBezTo>
                  <a:pt x="394900" y="468005"/>
                  <a:pt x="386906" y="460011"/>
                  <a:pt x="386906" y="450151"/>
                </a:cubicBezTo>
                <a:cubicBezTo>
                  <a:pt x="386906" y="440291"/>
                  <a:pt x="394900" y="432297"/>
                  <a:pt x="404760" y="432297"/>
                </a:cubicBezTo>
                <a:close/>
                <a:moveTo>
                  <a:pt x="361530" y="432297"/>
                </a:moveTo>
                <a:cubicBezTo>
                  <a:pt x="371390" y="432297"/>
                  <a:pt x="379384" y="440291"/>
                  <a:pt x="379384" y="450151"/>
                </a:cubicBezTo>
                <a:cubicBezTo>
                  <a:pt x="379384" y="460011"/>
                  <a:pt x="371390" y="468005"/>
                  <a:pt x="361530" y="468005"/>
                </a:cubicBezTo>
                <a:cubicBezTo>
                  <a:pt x="351670" y="468005"/>
                  <a:pt x="343676" y="460011"/>
                  <a:pt x="343676" y="450151"/>
                </a:cubicBezTo>
                <a:cubicBezTo>
                  <a:pt x="343676" y="440291"/>
                  <a:pt x="351670" y="432297"/>
                  <a:pt x="361530" y="432297"/>
                </a:cubicBezTo>
                <a:close/>
                <a:moveTo>
                  <a:pt x="317220" y="432297"/>
                </a:moveTo>
                <a:cubicBezTo>
                  <a:pt x="327080" y="432297"/>
                  <a:pt x="335074" y="440291"/>
                  <a:pt x="335074" y="450151"/>
                </a:cubicBezTo>
                <a:cubicBezTo>
                  <a:pt x="335074" y="460011"/>
                  <a:pt x="327080" y="468005"/>
                  <a:pt x="317220" y="468005"/>
                </a:cubicBezTo>
                <a:cubicBezTo>
                  <a:pt x="307360" y="468005"/>
                  <a:pt x="299366" y="460011"/>
                  <a:pt x="299366" y="450151"/>
                </a:cubicBezTo>
                <a:cubicBezTo>
                  <a:pt x="299366" y="440291"/>
                  <a:pt x="307360" y="432297"/>
                  <a:pt x="317220" y="432297"/>
                </a:cubicBezTo>
                <a:close/>
                <a:moveTo>
                  <a:pt x="60004" y="432296"/>
                </a:moveTo>
                <a:cubicBezTo>
                  <a:pt x="69864" y="432296"/>
                  <a:pt x="77858" y="440290"/>
                  <a:pt x="77858" y="450150"/>
                </a:cubicBezTo>
                <a:cubicBezTo>
                  <a:pt x="77858" y="460010"/>
                  <a:pt x="69864" y="468004"/>
                  <a:pt x="60004" y="468004"/>
                </a:cubicBezTo>
                <a:cubicBezTo>
                  <a:pt x="50144" y="468004"/>
                  <a:pt x="42150" y="460010"/>
                  <a:pt x="42150" y="450150"/>
                </a:cubicBezTo>
                <a:cubicBezTo>
                  <a:pt x="42150" y="440290"/>
                  <a:pt x="50144" y="432296"/>
                  <a:pt x="60004" y="432296"/>
                </a:cubicBezTo>
                <a:close/>
                <a:moveTo>
                  <a:pt x="103233" y="394472"/>
                </a:moveTo>
                <a:cubicBezTo>
                  <a:pt x="113093" y="394472"/>
                  <a:pt x="121087" y="402466"/>
                  <a:pt x="121087" y="412326"/>
                </a:cubicBezTo>
                <a:cubicBezTo>
                  <a:pt x="121087" y="422186"/>
                  <a:pt x="113093" y="430180"/>
                  <a:pt x="103233" y="430180"/>
                </a:cubicBezTo>
                <a:cubicBezTo>
                  <a:pt x="93373" y="430180"/>
                  <a:pt x="85379" y="422186"/>
                  <a:pt x="85379" y="412326"/>
                </a:cubicBezTo>
                <a:cubicBezTo>
                  <a:pt x="85379" y="402466"/>
                  <a:pt x="93373" y="394472"/>
                  <a:pt x="103233" y="394472"/>
                </a:cubicBezTo>
                <a:close/>
                <a:moveTo>
                  <a:pt x="60004" y="394472"/>
                </a:moveTo>
                <a:cubicBezTo>
                  <a:pt x="69864" y="394472"/>
                  <a:pt x="77858" y="402466"/>
                  <a:pt x="77858" y="412326"/>
                </a:cubicBezTo>
                <a:cubicBezTo>
                  <a:pt x="77858" y="422186"/>
                  <a:pt x="69864" y="430180"/>
                  <a:pt x="60004" y="430180"/>
                </a:cubicBezTo>
                <a:cubicBezTo>
                  <a:pt x="50144" y="430180"/>
                  <a:pt x="42150" y="422186"/>
                  <a:pt x="42150" y="412326"/>
                </a:cubicBezTo>
                <a:cubicBezTo>
                  <a:pt x="42150" y="402466"/>
                  <a:pt x="50144" y="394472"/>
                  <a:pt x="60004" y="394472"/>
                </a:cubicBezTo>
                <a:close/>
                <a:moveTo>
                  <a:pt x="917030" y="394471"/>
                </a:moveTo>
                <a:cubicBezTo>
                  <a:pt x="926890" y="394471"/>
                  <a:pt x="934884" y="402465"/>
                  <a:pt x="934884" y="412325"/>
                </a:cubicBezTo>
                <a:cubicBezTo>
                  <a:pt x="934884" y="422185"/>
                  <a:pt x="926890" y="430179"/>
                  <a:pt x="917030" y="430179"/>
                </a:cubicBezTo>
                <a:cubicBezTo>
                  <a:pt x="907170" y="430179"/>
                  <a:pt x="899176" y="422185"/>
                  <a:pt x="899176" y="412325"/>
                </a:cubicBezTo>
                <a:cubicBezTo>
                  <a:pt x="899176" y="402465"/>
                  <a:pt x="907170" y="394471"/>
                  <a:pt x="917030" y="394471"/>
                </a:cubicBezTo>
                <a:close/>
                <a:moveTo>
                  <a:pt x="875962" y="394471"/>
                </a:moveTo>
                <a:cubicBezTo>
                  <a:pt x="885822" y="394471"/>
                  <a:pt x="893816" y="402465"/>
                  <a:pt x="893816" y="412325"/>
                </a:cubicBezTo>
                <a:cubicBezTo>
                  <a:pt x="893816" y="422185"/>
                  <a:pt x="885822" y="430179"/>
                  <a:pt x="875962" y="430179"/>
                </a:cubicBezTo>
                <a:cubicBezTo>
                  <a:pt x="866102" y="430179"/>
                  <a:pt x="858108" y="422185"/>
                  <a:pt x="858108" y="412325"/>
                </a:cubicBezTo>
                <a:cubicBezTo>
                  <a:pt x="858108" y="402465"/>
                  <a:pt x="866102" y="394471"/>
                  <a:pt x="875962" y="394471"/>
                </a:cubicBezTo>
                <a:close/>
                <a:moveTo>
                  <a:pt x="831652" y="394471"/>
                </a:moveTo>
                <a:cubicBezTo>
                  <a:pt x="841512" y="394471"/>
                  <a:pt x="849506" y="402465"/>
                  <a:pt x="849506" y="412325"/>
                </a:cubicBezTo>
                <a:cubicBezTo>
                  <a:pt x="849506" y="422185"/>
                  <a:pt x="841512" y="430179"/>
                  <a:pt x="831652" y="430179"/>
                </a:cubicBezTo>
                <a:cubicBezTo>
                  <a:pt x="821792" y="430179"/>
                  <a:pt x="813798" y="422185"/>
                  <a:pt x="813798" y="412325"/>
                </a:cubicBezTo>
                <a:cubicBezTo>
                  <a:pt x="813798" y="402465"/>
                  <a:pt x="821792" y="394471"/>
                  <a:pt x="831652" y="394471"/>
                </a:cubicBezTo>
                <a:close/>
                <a:moveTo>
                  <a:pt x="659814" y="394471"/>
                </a:moveTo>
                <a:cubicBezTo>
                  <a:pt x="669674" y="394471"/>
                  <a:pt x="677668" y="402465"/>
                  <a:pt x="677668" y="412325"/>
                </a:cubicBezTo>
                <a:cubicBezTo>
                  <a:pt x="677668" y="422185"/>
                  <a:pt x="669674" y="430179"/>
                  <a:pt x="659814" y="430179"/>
                </a:cubicBezTo>
                <a:cubicBezTo>
                  <a:pt x="649954" y="430179"/>
                  <a:pt x="641960" y="422185"/>
                  <a:pt x="641960" y="412325"/>
                </a:cubicBezTo>
                <a:cubicBezTo>
                  <a:pt x="641960" y="402465"/>
                  <a:pt x="649954" y="394471"/>
                  <a:pt x="659814" y="394471"/>
                </a:cubicBezTo>
                <a:close/>
                <a:moveTo>
                  <a:pt x="617665" y="394471"/>
                </a:moveTo>
                <a:cubicBezTo>
                  <a:pt x="627525" y="394471"/>
                  <a:pt x="635519" y="402465"/>
                  <a:pt x="635519" y="412325"/>
                </a:cubicBezTo>
                <a:cubicBezTo>
                  <a:pt x="635519" y="422185"/>
                  <a:pt x="627525" y="430179"/>
                  <a:pt x="617665" y="430179"/>
                </a:cubicBezTo>
                <a:cubicBezTo>
                  <a:pt x="607805" y="430179"/>
                  <a:pt x="599811" y="422185"/>
                  <a:pt x="599811" y="412325"/>
                </a:cubicBezTo>
                <a:cubicBezTo>
                  <a:pt x="599811" y="402465"/>
                  <a:pt x="607805" y="394471"/>
                  <a:pt x="617665" y="394471"/>
                </a:cubicBezTo>
                <a:close/>
                <a:moveTo>
                  <a:pt x="575516" y="394471"/>
                </a:moveTo>
                <a:cubicBezTo>
                  <a:pt x="585376" y="394471"/>
                  <a:pt x="593370" y="402465"/>
                  <a:pt x="593370" y="412325"/>
                </a:cubicBezTo>
                <a:cubicBezTo>
                  <a:pt x="593370" y="422185"/>
                  <a:pt x="585376" y="430179"/>
                  <a:pt x="575516" y="430179"/>
                </a:cubicBezTo>
                <a:cubicBezTo>
                  <a:pt x="565656" y="430179"/>
                  <a:pt x="557662" y="422185"/>
                  <a:pt x="557662" y="412325"/>
                </a:cubicBezTo>
                <a:cubicBezTo>
                  <a:pt x="557662" y="402465"/>
                  <a:pt x="565656" y="394471"/>
                  <a:pt x="575516" y="394471"/>
                </a:cubicBezTo>
                <a:close/>
                <a:moveTo>
                  <a:pt x="532286" y="394471"/>
                </a:moveTo>
                <a:cubicBezTo>
                  <a:pt x="542146" y="394471"/>
                  <a:pt x="550140" y="402465"/>
                  <a:pt x="550140" y="412325"/>
                </a:cubicBezTo>
                <a:cubicBezTo>
                  <a:pt x="550140" y="422185"/>
                  <a:pt x="542146" y="430179"/>
                  <a:pt x="532286" y="430179"/>
                </a:cubicBezTo>
                <a:cubicBezTo>
                  <a:pt x="522426" y="430179"/>
                  <a:pt x="514432" y="422185"/>
                  <a:pt x="514432" y="412325"/>
                </a:cubicBezTo>
                <a:cubicBezTo>
                  <a:pt x="514432" y="402465"/>
                  <a:pt x="522426" y="394471"/>
                  <a:pt x="532286" y="394471"/>
                </a:cubicBezTo>
                <a:close/>
                <a:moveTo>
                  <a:pt x="490137" y="394471"/>
                </a:moveTo>
                <a:cubicBezTo>
                  <a:pt x="499997" y="394471"/>
                  <a:pt x="507991" y="402465"/>
                  <a:pt x="507991" y="412325"/>
                </a:cubicBezTo>
                <a:cubicBezTo>
                  <a:pt x="507991" y="422185"/>
                  <a:pt x="499997" y="430179"/>
                  <a:pt x="490137" y="430179"/>
                </a:cubicBezTo>
                <a:cubicBezTo>
                  <a:pt x="480277" y="430179"/>
                  <a:pt x="472283" y="422185"/>
                  <a:pt x="472283" y="412325"/>
                </a:cubicBezTo>
                <a:cubicBezTo>
                  <a:pt x="472283" y="402465"/>
                  <a:pt x="480277" y="394471"/>
                  <a:pt x="490137" y="394471"/>
                </a:cubicBezTo>
                <a:close/>
                <a:moveTo>
                  <a:pt x="446908" y="394471"/>
                </a:moveTo>
                <a:cubicBezTo>
                  <a:pt x="456768" y="394471"/>
                  <a:pt x="464762" y="402465"/>
                  <a:pt x="464762" y="412325"/>
                </a:cubicBezTo>
                <a:cubicBezTo>
                  <a:pt x="464762" y="422185"/>
                  <a:pt x="456768" y="430179"/>
                  <a:pt x="446908" y="430179"/>
                </a:cubicBezTo>
                <a:cubicBezTo>
                  <a:pt x="437048" y="430179"/>
                  <a:pt x="429054" y="422185"/>
                  <a:pt x="429054" y="412325"/>
                </a:cubicBezTo>
                <a:cubicBezTo>
                  <a:pt x="429054" y="402465"/>
                  <a:pt x="437048" y="394471"/>
                  <a:pt x="446908" y="394471"/>
                </a:cubicBezTo>
                <a:close/>
                <a:moveTo>
                  <a:pt x="404760" y="394471"/>
                </a:moveTo>
                <a:cubicBezTo>
                  <a:pt x="414620" y="394471"/>
                  <a:pt x="422614" y="402465"/>
                  <a:pt x="422614" y="412325"/>
                </a:cubicBezTo>
                <a:cubicBezTo>
                  <a:pt x="422614" y="422185"/>
                  <a:pt x="414620" y="430179"/>
                  <a:pt x="404760" y="430179"/>
                </a:cubicBezTo>
                <a:cubicBezTo>
                  <a:pt x="394900" y="430179"/>
                  <a:pt x="386906" y="422185"/>
                  <a:pt x="386906" y="412325"/>
                </a:cubicBezTo>
                <a:cubicBezTo>
                  <a:pt x="386906" y="402465"/>
                  <a:pt x="394900" y="394471"/>
                  <a:pt x="404760" y="394471"/>
                </a:cubicBezTo>
                <a:close/>
                <a:moveTo>
                  <a:pt x="361530" y="394471"/>
                </a:moveTo>
                <a:cubicBezTo>
                  <a:pt x="371390" y="394471"/>
                  <a:pt x="379384" y="402465"/>
                  <a:pt x="379384" y="412325"/>
                </a:cubicBezTo>
                <a:cubicBezTo>
                  <a:pt x="379384" y="422185"/>
                  <a:pt x="371390" y="430179"/>
                  <a:pt x="361530" y="430179"/>
                </a:cubicBezTo>
                <a:cubicBezTo>
                  <a:pt x="351670" y="430179"/>
                  <a:pt x="343676" y="422185"/>
                  <a:pt x="343676" y="412325"/>
                </a:cubicBezTo>
                <a:cubicBezTo>
                  <a:pt x="343676" y="402465"/>
                  <a:pt x="351670" y="394471"/>
                  <a:pt x="361530" y="394471"/>
                </a:cubicBezTo>
                <a:close/>
                <a:moveTo>
                  <a:pt x="317220" y="394471"/>
                </a:moveTo>
                <a:cubicBezTo>
                  <a:pt x="327080" y="394471"/>
                  <a:pt x="335074" y="402465"/>
                  <a:pt x="335074" y="412325"/>
                </a:cubicBezTo>
                <a:cubicBezTo>
                  <a:pt x="335074" y="422185"/>
                  <a:pt x="327080" y="430179"/>
                  <a:pt x="317220" y="430179"/>
                </a:cubicBezTo>
                <a:cubicBezTo>
                  <a:pt x="307360" y="430179"/>
                  <a:pt x="299366" y="422185"/>
                  <a:pt x="299366" y="412325"/>
                </a:cubicBezTo>
                <a:cubicBezTo>
                  <a:pt x="299366" y="402465"/>
                  <a:pt x="307360" y="394471"/>
                  <a:pt x="317220" y="394471"/>
                </a:cubicBezTo>
                <a:close/>
                <a:moveTo>
                  <a:pt x="145382" y="394471"/>
                </a:moveTo>
                <a:cubicBezTo>
                  <a:pt x="155242" y="394471"/>
                  <a:pt x="163236" y="402465"/>
                  <a:pt x="163236" y="412325"/>
                </a:cubicBezTo>
                <a:cubicBezTo>
                  <a:pt x="163236" y="422185"/>
                  <a:pt x="155242" y="430179"/>
                  <a:pt x="145382" y="430179"/>
                </a:cubicBezTo>
                <a:cubicBezTo>
                  <a:pt x="135522" y="430179"/>
                  <a:pt x="127528" y="422185"/>
                  <a:pt x="127528" y="412325"/>
                </a:cubicBezTo>
                <a:cubicBezTo>
                  <a:pt x="127528" y="402465"/>
                  <a:pt x="135522" y="394471"/>
                  <a:pt x="145382" y="394471"/>
                </a:cubicBezTo>
                <a:close/>
                <a:moveTo>
                  <a:pt x="1132098" y="355564"/>
                </a:moveTo>
                <a:cubicBezTo>
                  <a:pt x="1141958" y="355564"/>
                  <a:pt x="1149952" y="363558"/>
                  <a:pt x="1149952" y="373418"/>
                </a:cubicBezTo>
                <a:cubicBezTo>
                  <a:pt x="1149952" y="383278"/>
                  <a:pt x="1141958" y="391272"/>
                  <a:pt x="1132098" y="391272"/>
                </a:cubicBezTo>
                <a:cubicBezTo>
                  <a:pt x="1122238" y="391272"/>
                  <a:pt x="1114244" y="383278"/>
                  <a:pt x="1114244" y="373418"/>
                </a:cubicBezTo>
                <a:cubicBezTo>
                  <a:pt x="1114244" y="363558"/>
                  <a:pt x="1122238" y="355564"/>
                  <a:pt x="1132098" y="355564"/>
                </a:cubicBezTo>
                <a:close/>
                <a:moveTo>
                  <a:pt x="831652" y="355564"/>
                </a:moveTo>
                <a:cubicBezTo>
                  <a:pt x="841512" y="355564"/>
                  <a:pt x="849506" y="363558"/>
                  <a:pt x="849506" y="373418"/>
                </a:cubicBezTo>
                <a:cubicBezTo>
                  <a:pt x="849506" y="383278"/>
                  <a:pt x="841512" y="391272"/>
                  <a:pt x="831652" y="391272"/>
                </a:cubicBezTo>
                <a:cubicBezTo>
                  <a:pt x="821792" y="391272"/>
                  <a:pt x="813798" y="383278"/>
                  <a:pt x="813798" y="373418"/>
                </a:cubicBezTo>
                <a:cubicBezTo>
                  <a:pt x="813798" y="363558"/>
                  <a:pt x="821792" y="355564"/>
                  <a:pt x="831652" y="355564"/>
                </a:cubicBezTo>
                <a:close/>
                <a:moveTo>
                  <a:pt x="659814" y="355564"/>
                </a:moveTo>
                <a:cubicBezTo>
                  <a:pt x="669674" y="355564"/>
                  <a:pt x="677668" y="363558"/>
                  <a:pt x="677668" y="373418"/>
                </a:cubicBezTo>
                <a:cubicBezTo>
                  <a:pt x="677668" y="383278"/>
                  <a:pt x="669674" y="391272"/>
                  <a:pt x="659814" y="391272"/>
                </a:cubicBezTo>
                <a:cubicBezTo>
                  <a:pt x="649954" y="391272"/>
                  <a:pt x="641960" y="383278"/>
                  <a:pt x="641960" y="373418"/>
                </a:cubicBezTo>
                <a:cubicBezTo>
                  <a:pt x="641960" y="363558"/>
                  <a:pt x="649954" y="355564"/>
                  <a:pt x="659814" y="355564"/>
                </a:cubicBezTo>
                <a:close/>
                <a:moveTo>
                  <a:pt x="617665" y="355564"/>
                </a:moveTo>
                <a:cubicBezTo>
                  <a:pt x="627525" y="355564"/>
                  <a:pt x="635519" y="363558"/>
                  <a:pt x="635519" y="373418"/>
                </a:cubicBezTo>
                <a:cubicBezTo>
                  <a:pt x="635519" y="383278"/>
                  <a:pt x="627525" y="391272"/>
                  <a:pt x="617665" y="391272"/>
                </a:cubicBezTo>
                <a:cubicBezTo>
                  <a:pt x="607805" y="391272"/>
                  <a:pt x="599811" y="383278"/>
                  <a:pt x="599811" y="373418"/>
                </a:cubicBezTo>
                <a:cubicBezTo>
                  <a:pt x="599811" y="363558"/>
                  <a:pt x="607805" y="355564"/>
                  <a:pt x="617665" y="355564"/>
                </a:cubicBezTo>
                <a:close/>
                <a:moveTo>
                  <a:pt x="575516" y="355564"/>
                </a:moveTo>
                <a:cubicBezTo>
                  <a:pt x="585376" y="355564"/>
                  <a:pt x="593370" y="363558"/>
                  <a:pt x="593370" y="373418"/>
                </a:cubicBezTo>
                <a:cubicBezTo>
                  <a:pt x="593370" y="383278"/>
                  <a:pt x="585376" y="391272"/>
                  <a:pt x="575516" y="391272"/>
                </a:cubicBezTo>
                <a:cubicBezTo>
                  <a:pt x="565656" y="391272"/>
                  <a:pt x="557662" y="383278"/>
                  <a:pt x="557662" y="373418"/>
                </a:cubicBezTo>
                <a:cubicBezTo>
                  <a:pt x="557662" y="363558"/>
                  <a:pt x="565656" y="355564"/>
                  <a:pt x="575516" y="355564"/>
                </a:cubicBezTo>
                <a:close/>
                <a:moveTo>
                  <a:pt x="532286" y="355564"/>
                </a:moveTo>
                <a:cubicBezTo>
                  <a:pt x="542146" y="355564"/>
                  <a:pt x="550140" y="363558"/>
                  <a:pt x="550140" y="373418"/>
                </a:cubicBezTo>
                <a:cubicBezTo>
                  <a:pt x="550140" y="383278"/>
                  <a:pt x="542146" y="391272"/>
                  <a:pt x="532286" y="391272"/>
                </a:cubicBezTo>
                <a:cubicBezTo>
                  <a:pt x="522426" y="391272"/>
                  <a:pt x="514432" y="383278"/>
                  <a:pt x="514432" y="373418"/>
                </a:cubicBezTo>
                <a:cubicBezTo>
                  <a:pt x="514432" y="363558"/>
                  <a:pt x="522426" y="355564"/>
                  <a:pt x="532286" y="355564"/>
                </a:cubicBezTo>
                <a:close/>
                <a:moveTo>
                  <a:pt x="490137" y="355564"/>
                </a:moveTo>
                <a:cubicBezTo>
                  <a:pt x="499997" y="355564"/>
                  <a:pt x="507991" y="363558"/>
                  <a:pt x="507991" y="373418"/>
                </a:cubicBezTo>
                <a:cubicBezTo>
                  <a:pt x="507991" y="383278"/>
                  <a:pt x="499997" y="391272"/>
                  <a:pt x="490137" y="391272"/>
                </a:cubicBezTo>
                <a:cubicBezTo>
                  <a:pt x="480277" y="391272"/>
                  <a:pt x="472283" y="383278"/>
                  <a:pt x="472283" y="373418"/>
                </a:cubicBezTo>
                <a:cubicBezTo>
                  <a:pt x="472283" y="363558"/>
                  <a:pt x="480277" y="355564"/>
                  <a:pt x="490137" y="355564"/>
                </a:cubicBezTo>
                <a:close/>
                <a:moveTo>
                  <a:pt x="446908" y="355564"/>
                </a:moveTo>
                <a:cubicBezTo>
                  <a:pt x="456768" y="355564"/>
                  <a:pt x="464762" y="363558"/>
                  <a:pt x="464762" y="373418"/>
                </a:cubicBezTo>
                <a:cubicBezTo>
                  <a:pt x="464762" y="383278"/>
                  <a:pt x="456768" y="391272"/>
                  <a:pt x="446908" y="391272"/>
                </a:cubicBezTo>
                <a:cubicBezTo>
                  <a:pt x="437048" y="391272"/>
                  <a:pt x="429054" y="383278"/>
                  <a:pt x="429054" y="373418"/>
                </a:cubicBezTo>
                <a:cubicBezTo>
                  <a:pt x="429054" y="363558"/>
                  <a:pt x="437048" y="355564"/>
                  <a:pt x="446908" y="355564"/>
                </a:cubicBezTo>
                <a:close/>
                <a:moveTo>
                  <a:pt x="404759" y="355564"/>
                </a:moveTo>
                <a:cubicBezTo>
                  <a:pt x="414619" y="355564"/>
                  <a:pt x="422613" y="363558"/>
                  <a:pt x="422613" y="373418"/>
                </a:cubicBezTo>
                <a:cubicBezTo>
                  <a:pt x="422613" y="383278"/>
                  <a:pt x="414619" y="391272"/>
                  <a:pt x="404759" y="391272"/>
                </a:cubicBezTo>
                <a:cubicBezTo>
                  <a:pt x="394899" y="391272"/>
                  <a:pt x="386905" y="383278"/>
                  <a:pt x="386905" y="373418"/>
                </a:cubicBezTo>
                <a:cubicBezTo>
                  <a:pt x="386905" y="363558"/>
                  <a:pt x="394899" y="355564"/>
                  <a:pt x="404759" y="355564"/>
                </a:cubicBezTo>
                <a:close/>
                <a:moveTo>
                  <a:pt x="361530" y="355564"/>
                </a:moveTo>
                <a:cubicBezTo>
                  <a:pt x="371390" y="355564"/>
                  <a:pt x="379384" y="363558"/>
                  <a:pt x="379384" y="373418"/>
                </a:cubicBezTo>
                <a:cubicBezTo>
                  <a:pt x="379384" y="383278"/>
                  <a:pt x="371390" y="391272"/>
                  <a:pt x="361530" y="391272"/>
                </a:cubicBezTo>
                <a:cubicBezTo>
                  <a:pt x="351670" y="391272"/>
                  <a:pt x="343676" y="383278"/>
                  <a:pt x="343676" y="373418"/>
                </a:cubicBezTo>
                <a:cubicBezTo>
                  <a:pt x="343676" y="363558"/>
                  <a:pt x="351670" y="355564"/>
                  <a:pt x="361530" y="355564"/>
                </a:cubicBezTo>
                <a:close/>
                <a:moveTo>
                  <a:pt x="317220" y="355564"/>
                </a:moveTo>
                <a:cubicBezTo>
                  <a:pt x="327080" y="355564"/>
                  <a:pt x="335074" y="363558"/>
                  <a:pt x="335074" y="373418"/>
                </a:cubicBezTo>
                <a:cubicBezTo>
                  <a:pt x="335074" y="383278"/>
                  <a:pt x="327080" y="391272"/>
                  <a:pt x="317220" y="391272"/>
                </a:cubicBezTo>
                <a:cubicBezTo>
                  <a:pt x="307360" y="391272"/>
                  <a:pt x="299366" y="383278"/>
                  <a:pt x="299366" y="373418"/>
                </a:cubicBezTo>
                <a:cubicBezTo>
                  <a:pt x="299366" y="363558"/>
                  <a:pt x="307360" y="355564"/>
                  <a:pt x="317220" y="355564"/>
                </a:cubicBezTo>
                <a:close/>
                <a:moveTo>
                  <a:pt x="273990" y="355564"/>
                </a:moveTo>
                <a:cubicBezTo>
                  <a:pt x="283850" y="355564"/>
                  <a:pt x="291844" y="363558"/>
                  <a:pt x="291844" y="373418"/>
                </a:cubicBezTo>
                <a:cubicBezTo>
                  <a:pt x="291844" y="383278"/>
                  <a:pt x="283850" y="391272"/>
                  <a:pt x="273990" y="391272"/>
                </a:cubicBezTo>
                <a:cubicBezTo>
                  <a:pt x="264130" y="391272"/>
                  <a:pt x="256136" y="383278"/>
                  <a:pt x="256136" y="373418"/>
                </a:cubicBezTo>
                <a:cubicBezTo>
                  <a:pt x="256136" y="363558"/>
                  <a:pt x="264130" y="355564"/>
                  <a:pt x="273990" y="355564"/>
                </a:cubicBezTo>
                <a:close/>
                <a:moveTo>
                  <a:pt x="231841" y="355564"/>
                </a:moveTo>
                <a:cubicBezTo>
                  <a:pt x="241701" y="355564"/>
                  <a:pt x="249695" y="363558"/>
                  <a:pt x="249695" y="373418"/>
                </a:cubicBezTo>
                <a:cubicBezTo>
                  <a:pt x="249695" y="383278"/>
                  <a:pt x="241701" y="391272"/>
                  <a:pt x="231841" y="391272"/>
                </a:cubicBezTo>
                <a:cubicBezTo>
                  <a:pt x="221981" y="391272"/>
                  <a:pt x="213987" y="383278"/>
                  <a:pt x="213987" y="373418"/>
                </a:cubicBezTo>
                <a:cubicBezTo>
                  <a:pt x="213987" y="363558"/>
                  <a:pt x="221981" y="355564"/>
                  <a:pt x="231841" y="355564"/>
                </a:cubicBezTo>
                <a:close/>
                <a:moveTo>
                  <a:pt x="188611" y="355564"/>
                </a:moveTo>
                <a:cubicBezTo>
                  <a:pt x="198471" y="355564"/>
                  <a:pt x="206465" y="363558"/>
                  <a:pt x="206465" y="373418"/>
                </a:cubicBezTo>
                <a:cubicBezTo>
                  <a:pt x="206465" y="383278"/>
                  <a:pt x="198471" y="391272"/>
                  <a:pt x="188611" y="391272"/>
                </a:cubicBezTo>
                <a:cubicBezTo>
                  <a:pt x="178751" y="391272"/>
                  <a:pt x="170757" y="383278"/>
                  <a:pt x="170757" y="373418"/>
                </a:cubicBezTo>
                <a:cubicBezTo>
                  <a:pt x="170757" y="363558"/>
                  <a:pt x="178751" y="355564"/>
                  <a:pt x="188611" y="355564"/>
                </a:cubicBezTo>
                <a:close/>
                <a:moveTo>
                  <a:pt x="145382" y="355564"/>
                </a:moveTo>
                <a:cubicBezTo>
                  <a:pt x="155242" y="355564"/>
                  <a:pt x="163236" y="363558"/>
                  <a:pt x="163236" y="373418"/>
                </a:cubicBezTo>
                <a:cubicBezTo>
                  <a:pt x="163236" y="383278"/>
                  <a:pt x="155242" y="391272"/>
                  <a:pt x="145382" y="391272"/>
                </a:cubicBezTo>
                <a:cubicBezTo>
                  <a:pt x="135522" y="391272"/>
                  <a:pt x="127528" y="383278"/>
                  <a:pt x="127528" y="373418"/>
                </a:cubicBezTo>
                <a:cubicBezTo>
                  <a:pt x="127528" y="363558"/>
                  <a:pt x="135522" y="355564"/>
                  <a:pt x="145382" y="355564"/>
                </a:cubicBezTo>
                <a:close/>
                <a:moveTo>
                  <a:pt x="103233" y="355564"/>
                </a:moveTo>
                <a:cubicBezTo>
                  <a:pt x="113093" y="355564"/>
                  <a:pt x="121087" y="363558"/>
                  <a:pt x="121087" y="373418"/>
                </a:cubicBezTo>
                <a:cubicBezTo>
                  <a:pt x="121087" y="383278"/>
                  <a:pt x="113093" y="391272"/>
                  <a:pt x="103233" y="391272"/>
                </a:cubicBezTo>
                <a:cubicBezTo>
                  <a:pt x="93373" y="391272"/>
                  <a:pt x="85379" y="383278"/>
                  <a:pt x="85379" y="373418"/>
                </a:cubicBezTo>
                <a:cubicBezTo>
                  <a:pt x="85379" y="363558"/>
                  <a:pt x="93373" y="355564"/>
                  <a:pt x="103233" y="355564"/>
                </a:cubicBezTo>
                <a:close/>
                <a:moveTo>
                  <a:pt x="60003" y="355564"/>
                </a:moveTo>
                <a:cubicBezTo>
                  <a:pt x="69863" y="355564"/>
                  <a:pt x="77857" y="363558"/>
                  <a:pt x="77857" y="373418"/>
                </a:cubicBezTo>
                <a:cubicBezTo>
                  <a:pt x="77857" y="383278"/>
                  <a:pt x="69863" y="391272"/>
                  <a:pt x="60003" y="391272"/>
                </a:cubicBezTo>
                <a:cubicBezTo>
                  <a:pt x="50143" y="391272"/>
                  <a:pt x="42149" y="383278"/>
                  <a:pt x="42149" y="373418"/>
                </a:cubicBezTo>
                <a:cubicBezTo>
                  <a:pt x="42149" y="363558"/>
                  <a:pt x="50143" y="355564"/>
                  <a:pt x="60003" y="355564"/>
                </a:cubicBezTo>
                <a:close/>
                <a:moveTo>
                  <a:pt x="17854" y="355564"/>
                </a:moveTo>
                <a:cubicBezTo>
                  <a:pt x="27714" y="355564"/>
                  <a:pt x="35708" y="363558"/>
                  <a:pt x="35708" y="373418"/>
                </a:cubicBezTo>
                <a:cubicBezTo>
                  <a:pt x="35708" y="383278"/>
                  <a:pt x="27714" y="391272"/>
                  <a:pt x="17854" y="391272"/>
                </a:cubicBezTo>
                <a:cubicBezTo>
                  <a:pt x="7994" y="391272"/>
                  <a:pt x="0" y="383278"/>
                  <a:pt x="0" y="373418"/>
                </a:cubicBezTo>
                <a:cubicBezTo>
                  <a:pt x="0" y="363558"/>
                  <a:pt x="7994" y="355564"/>
                  <a:pt x="17854" y="355564"/>
                </a:cubicBezTo>
                <a:close/>
                <a:moveTo>
                  <a:pt x="1132098" y="315576"/>
                </a:moveTo>
                <a:cubicBezTo>
                  <a:pt x="1141958" y="315576"/>
                  <a:pt x="1149952" y="323570"/>
                  <a:pt x="1149952" y="333430"/>
                </a:cubicBezTo>
                <a:cubicBezTo>
                  <a:pt x="1149952" y="343290"/>
                  <a:pt x="1141958" y="351284"/>
                  <a:pt x="1132098" y="351284"/>
                </a:cubicBezTo>
                <a:cubicBezTo>
                  <a:pt x="1122238" y="351284"/>
                  <a:pt x="1114244" y="343290"/>
                  <a:pt x="1114244" y="333430"/>
                </a:cubicBezTo>
                <a:cubicBezTo>
                  <a:pt x="1114244" y="323570"/>
                  <a:pt x="1122238" y="315576"/>
                  <a:pt x="1132098" y="315576"/>
                </a:cubicBezTo>
                <a:close/>
                <a:moveTo>
                  <a:pt x="1089948" y="315576"/>
                </a:moveTo>
                <a:cubicBezTo>
                  <a:pt x="1099808" y="315576"/>
                  <a:pt x="1107802" y="323570"/>
                  <a:pt x="1107802" y="333430"/>
                </a:cubicBezTo>
                <a:cubicBezTo>
                  <a:pt x="1107802" y="343290"/>
                  <a:pt x="1099808" y="351284"/>
                  <a:pt x="1089948" y="351284"/>
                </a:cubicBezTo>
                <a:cubicBezTo>
                  <a:pt x="1080088" y="351284"/>
                  <a:pt x="1072094" y="343290"/>
                  <a:pt x="1072094" y="333430"/>
                </a:cubicBezTo>
                <a:cubicBezTo>
                  <a:pt x="1072094" y="323570"/>
                  <a:pt x="1080088" y="315576"/>
                  <a:pt x="1089948" y="315576"/>
                </a:cubicBezTo>
                <a:close/>
                <a:moveTo>
                  <a:pt x="917030" y="315576"/>
                </a:moveTo>
                <a:cubicBezTo>
                  <a:pt x="926890" y="315576"/>
                  <a:pt x="934884" y="323570"/>
                  <a:pt x="934884" y="333430"/>
                </a:cubicBezTo>
                <a:cubicBezTo>
                  <a:pt x="934884" y="343290"/>
                  <a:pt x="926890" y="351284"/>
                  <a:pt x="917030" y="351284"/>
                </a:cubicBezTo>
                <a:cubicBezTo>
                  <a:pt x="907170" y="351284"/>
                  <a:pt x="899176" y="343290"/>
                  <a:pt x="899176" y="333430"/>
                </a:cubicBezTo>
                <a:cubicBezTo>
                  <a:pt x="899176" y="323570"/>
                  <a:pt x="907170" y="315576"/>
                  <a:pt x="917030" y="315576"/>
                </a:cubicBezTo>
                <a:close/>
                <a:moveTo>
                  <a:pt x="875962" y="315576"/>
                </a:moveTo>
                <a:cubicBezTo>
                  <a:pt x="885822" y="315576"/>
                  <a:pt x="893816" y="323570"/>
                  <a:pt x="893816" y="333430"/>
                </a:cubicBezTo>
                <a:cubicBezTo>
                  <a:pt x="893816" y="343290"/>
                  <a:pt x="885822" y="351284"/>
                  <a:pt x="875962" y="351284"/>
                </a:cubicBezTo>
                <a:cubicBezTo>
                  <a:pt x="866102" y="351284"/>
                  <a:pt x="858108" y="343290"/>
                  <a:pt x="858108" y="333430"/>
                </a:cubicBezTo>
                <a:cubicBezTo>
                  <a:pt x="858108" y="323570"/>
                  <a:pt x="866102" y="315576"/>
                  <a:pt x="875962" y="315576"/>
                </a:cubicBezTo>
                <a:close/>
                <a:moveTo>
                  <a:pt x="745192" y="315576"/>
                </a:moveTo>
                <a:cubicBezTo>
                  <a:pt x="755052" y="315576"/>
                  <a:pt x="763046" y="323570"/>
                  <a:pt x="763046" y="333430"/>
                </a:cubicBezTo>
                <a:cubicBezTo>
                  <a:pt x="763046" y="343290"/>
                  <a:pt x="755052" y="351284"/>
                  <a:pt x="745192" y="351284"/>
                </a:cubicBezTo>
                <a:cubicBezTo>
                  <a:pt x="735332" y="351284"/>
                  <a:pt x="727338" y="343290"/>
                  <a:pt x="727338" y="333430"/>
                </a:cubicBezTo>
                <a:cubicBezTo>
                  <a:pt x="727338" y="323570"/>
                  <a:pt x="735332" y="315576"/>
                  <a:pt x="745192" y="315576"/>
                </a:cubicBezTo>
                <a:close/>
                <a:moveTo>
                  <a:pt x="703043" y="315576"/>
                </a:moveTo>
                <a:cubicBezTo>
                  <a:pt x="712903" y="315576"/>
                  <a:pt x="720897" y="323570"/>
                  <a:pt x="720897" y="333430"/>
                </a:cubicBezTo>
                <a:cubicBezTo>
                  <a:pt x="720897" y="343290"/>
                  <a:pt x="712903" y="351284"/>
                  <a:pt x="703043" y="351284"/>
                </a:cubicBezTo>
                <a:cubicBezTo>
                  <a:pt x="693183" y="351284"/>
                  <a:pt x="685189" y="343290"/>
                  <a:pt x="685189" y="333430"/>
                </a:cubicBezTo>
                <a:cubicBezTo>
                  <a:pt x="685189" y="323570"/>
                  <a:pt x="693183" y="315576"/>
                  <a:pt x="703043" y="315576"/>
                </a:cubicBezTo>
                <a:close/>
                <a:moveTo>
                  <a:pt x="659814" y="315576"/>
                </a:moveTo>
                <a:cubicBezTo>
                  <a:pt x="669674" y="315576"/>
                  <a:pt x="677668" y="323570"/>
                  <a:pt x="677668" y="333430"/>
                </a:cubicBezTo>
                <a:cubicBezTo>
                  <a:pt x="677668" y="343290"/>
                  <a:pt x="669674" y="351284"/>
                  <a:pt x="659814" y="351284"/>
                </a:cubicBezTo>
                <a:cubicBezTo>
                  <a:pt x="649954" y="351284"/>
                  <a:pt x="641960" y="343290"/>
                  <a:pt x="641960" y="333430"/>
                </a:cubicBezTo>
                <a:cubicBezTo>
                  <a:pt x="641960" y="323570"/>
                  <a:pt x="649954" y="315576"/>
                  <a:pt x="659814" y="315576"/>
                </a:cubicBezTo>
                <a:close/>
                <a:moveTo>
                  <a:pt x="617665" y="315576"/>
                </a:moveTo>
                <a:cubicBezTo>
                  <a:pt x="627525" y="315576"/>
                  <a:pt x="635519" y="323570"/>
                  <a:pt x="635519" y="333430"/>
                </a:cubicBezTo>
                <a:cubicBezTo>
                  <a:pt x="635519" y="343290"/>
                  <a:pt x="627525" y="351284"/>
                  <a:pt x="617665" y="351284"/>
                </a:cubicBezTo>
                <a:cubicBezTo>
                  <a:pt x="607805" y="351284"/>
                  <a:pt x="599811" y="343290"/>
                  <a:pt x="599811" y="333430"/>
                </a:cubicBezTo>
                <a:cubicBezTo>
                  <a:pt x="599811" y="323570"/>
                  <a:pt x="607805" y="315576"/>
                  <a:pt x="617665" y="315576"/>
                </a:cubicBezTo>
                <a:close/>
                <a:moveTo>
                  <a:pt x="575516" y="315576"/>
                </a:moveTo>
                <a:cubicBezTo>
                  <a:pt x="585376" y="315576"/>
                  <a:pt x="593370" y="323570"/>
                  <a:pt x="593370" y="333430"/>
                </a:cubicBezTo>
                <a:cubicBezTo>
                  <a:pt x="593370" y="343290"/>
                  <a:pt x="585376" y="351284"/>
                  <a:pt x="575516" y="351284"/>
                </a:cubicBezTo>
                <a:cubicBezTo>
                  <a:pt x="565656" y="351284"/>
                  <a:pt x="557662" y="343290"/>
                  <a:pt x="557662" y="333430"/>
                </a:cubicBezTo>
                <a:cubicBezTo>
                  <a:pt x="557662" y="323570"/>
                  <a:pt x="565656" y="315576"/>
                  <a:pt x="575516" y="315576"/>
                </a:cubicBezTo>
                <a:close/>
                <a:moveTo>
                  <a:pt x="532286" y="315576"/>
                </a:moveTo>
                <a:cubicBezTo>
                  <a:pt x="542146" y="315576"/>
                  <a:pt x="550140" y="323570"/>
                  <a:pt x="550140" y="333430"/>
                </a:cubicBezTo>
                <a:cubicBezTo>
                  <a:pt x="550140" y="343290"/>
                  <a:pt x="542146" y="351284"/>
                  <a:pt x="532286" y="351284"/>
                </a:cubicBezTo>
                <a:cubicBezTo>
                  <a:pt x="522426" y="351284"/>
                  <a:pt x="514432" y="343290"/>
                  <a:pt x="514432" y="333430"/>
                </a:cubicBezTo>
                <a:cubicBezTo>
                  <a:pt x="514432" y="323570"/>
                  <a:pt x="522426" y="315576"/>
                  <a:pt x="532286" y="315576"/>
                </a:cubicBezTo>
                <a:close/>
                <a:moveTo>
                  <a:pt x="490137" y="315576"/>
                </a:moveTo>
                <a:cubicBezTo>
                  <a:pt x="499997" y="315576"/>
                  <a:pt x="507991" y="323570"/>
                  <a:pt x="507991" y="333430"/>
                </a:cubicBezTo>
                <a:cubicBezTo>
                  <a:pt x="507991" y="343290"/>
                  <a:pt x="499997" y="351284"/>
                  <a:pt x="490137" y="351284"/>
                </a:cubicBezTo>
                <a:cubicBezTo>
                  <a:pt x="480277" y="351284"/>
                  <a:pt x="472283" y="343290"/>
                  <a:pt x="472283" y="333430"/>
                </a:cubicBezTo>
                <a:cubicBezTo>
                  <a:pt x="472283" y="323570"/>
                  <a:pt x="480277" y="315576"/>
                  <a:pt x="490137" y="315576"/>
                </a:cubicBezTo>
                <a:close/>
                <a:moveTo>
                  <a:pt x="446908" y="315576"/>
                </a:moveTo>
                <a:cubicBezTo>
                  <a:pt x="456768" y="315576"/>
                  <a:pt x="464762" y="323570"/>
                  <a:pt x="464762" y="333430"/>
                </a:cubicBezTo>
                <a:cubicBezTo>
                  <a:pt x="464762" y="343290"/>
                  <a:pt x="456768" y="351284"/>
                  <a:pt x="446908" y="351284"/>
                </a:cubicBezTo>
                <a:cubicBezTo>
                  <a:pt x="437048" y="351284"/>
                  <a:pt x="429054" y="343290"/>
                  <a:pt x="429054" y="333430"/>
                </a:cubicBezTo>
                <a:cubicBezTo>
                  <a:pt x="429054" y="323570"/>
                  <a:pt x="437048" y="315576"/>
                  <a:pt x="446908" y="315576"/>
                </a:cubicBezTo>
                <a:close/>
                <a:moveTo>
                  <a:pt x="404759" y="315576"/>
                </a:moveTo>
                <a:cubicBezTo>
                  <a:pt x="414619" y="315576"/>
                  <a:pt x="422613" y="323570"/>
                  <a:pt x="422613" y="333430"/>
                </a:cubicBezTo>
                <a:cubicBezTo>
                  <a:pt x="422613" y="343290"/>
                  <a:pt x="414619" y="351284"/>
                  <a:pt x="404759" y="351284"/>
                </a:cubicBezTo>
                <a:cubicBezTo>
                  <a:pt x="394899" y="351284"/>
                  <a:pt x="386905" y="343290"/>
                  <a:pt x="386905" y="333430"/>
                </a:cubicBezTo>
                <a:cubicBezTo>
                  <a:pt x="386905" y="323570"/>
                  <a:pt x="394899" y="315576"/>
                  <a:pt x="404759" y="315576"/>
                </a:cubicBezTo>
                <a:close/>
                <a:moveTo>
                  <a:pt x="361529" y="315576"/>
                </a:moveTo>
                <a:cubicBezTo>
                  <a:pt x="371389" y="315576"/>
                  <a:pt x="379383" y="323570"/>
                  <a:pt x="379383" y="333430"/>
                </a:cubicBezTo>
                <a:cubicBezTo>
                  <a:pt x="379383" y="343290"/>
                  <a:pt x="371389" y="351284"/>
                  <a:pt x="361529" y="351284"/>
                </a:cubicBezTo>
                <a:cubicBezTo>
                  <a:pt x="351669" y="351284"/>
                  <a:pt x="343675" y="343290"/>
                  <a:pt x="343675" y="333430"/>
                </a:cubicBezTo>
                <a:cubicBezTo>
                  <a:pt x="343675" y="323570"/>
                  <a:pt x="351669" y="315576"/>
                  <a:pt x="361529" y="315576"/>
                </a:cubicBezTo>
                <a:close/>
                <a:moveTo>
                  <a:pt x="317220" y="315576"/>
                </a:moveTo>
                <a:cubicBezTo>
                  <a:pt x="327080" y="315576"/>
                  <a:pt x="335074" y="323570"/>
                  <a:pt x="335074" y="333430"/>
                </a:cubicBezTo>
                <a:cubicBezTo>
                  <a:pt x="335074" y="343290"/>
                  <a:pt x="327080" y="351284"/>
                  <a:pt x="317220" y="351284"/>
                </a:cubicBezTo>
                <a:cubicBezTo>
                  <a:pt x="307360" y="351284"/>
                  <a:pt x="299366" y="343290"/>
                  <a:pt x="299366" y="333430"/>
                </a:cubicBezTo>
                <a:cubicBezTo>
                  <a:pt x="299366" y="323570"/>
                  <a:pt x="307360" y="315576"/>
                  <a:pt x="317220" y="315576"/>
                </a:cubicBezTo>
                <a:close/>
                <a:moveTo>
                  <a:pt x="273989" y="315576"/>
                </a:moveTo>
                <a:cubicBezTo>
                  <a:pt x="283849" y="315576"/>
                  <a:pt x="291843" y="323570"/>
                  <a:pt x="291843" y="333430"/>
                </a:cubicBezTo>
                <a:cubicBezTo>
                  <a:pt x="291843" y="343290"/>
                  <a:pt x="283849" y="351284"/>
                  <a:pt x="273989" y="351284"/>
                </a:cubicBezTo>
                <a:cubicBezTo>
                  <a:pt x="264129" y="351284"/>
                  <a:pt x="256135" y="343290"/>
                  <a:pt x="256135" y="333430"/>
                </a:cubicBezTo>
                <a:cubicBezTo>
                  <a:pt x="256135" y="323570"/>
                  <a:pt x="264129" y="315576"/>
                  <a:pt x="273989" y="315576"/>
                </a:cubicBezTo>
                <a:close/>
                <a:moveTo>
                  <a:pt x="231841" y="315576"/>
                </a:moveTo>
                <a:cubicBezTo>
                  <a:pt x="241701" y="315576"/>
                  <a:pt x="249695" y="323570"/>
                  <a:pt x="249695" y="333430"/>
                </a:cubicBezTo>
                <a:cubicBezTo>
                  <a:pt x="249695" y="343290"/>
                  <a:pt x="241701" y="351284"/>
                  <a:pt x="231841" y="351284"/>
                </a:cubicBezTo>
                <a:cubicBezTo>
                  <a:pt x="221981" y="351284"/>
                  <a:pt x="213987" y="343290"/>
                  <a:pt x="213987" y="333430"/>
                </a:cubicBezTo>
                <a:cubicBezTo>
                  <a:pt x="213987" y="323570"/>
                  <a:pt x="221981" y="315576"/>
                  <a:pt x="231841" y="315576"/>
                </a:cubicBezTo>
                <a:close/>
                <a:moveTo>
                  <a:pt x="188611" y="315576"/>
                </a:moveTo>
                <a:cubicBezTo>
                  <a:pt x="198471" y="315576"/>
                  <a:pt x="206465" y="323570"/>
                  <a:pt x="206465" y="333430"/>
                </a:cubicBezTo>
                <a:cubicBezTo>
                  <a:pt x="206465" y="343290"/>
                  <a:pt x="198471" y="351284"/>
                  <a:pt x="188611" y="351284"/>
                </a:cubicBezTo>
                <a:cubicBezTo>
                  <a:pt x="178751" y="351284"/>
                  <a:pt x="170757" y="343290"/>
                  <a:pt x="170757" y="333430"/>
                </a:cubicBezTo>
                <a:cubicBezTo>
                  <a:pt x="170757" y="323570"/>
                  <a:pt x="178751" y="315576"/>
                  <a:pt x="188611" y="315576"/>
                </a:cubicBezTo>
                <a:close/>
                <a:moveTo>
                  <a:pt x="145381" y="315576"/>
                </a:moveTo>
                <a:cubicBezTo>
                  <a:pt x="155241" y="315576"/>
                  <a:pt x="163235" y="323570"/>
                  <a:pt x="163235" y="333430"/>
                </a:cubicBezTo>
                <a:cubicBezTo>
                  <a:pt x="163235" y="343290"/>
                  <a:pt x="155241" y="351284"/>
                  <a:pt x="145381" y="351284"/>
                </a:cubicBezTo>
                <a:cubicBezTo>
                  <a:pt x="135521" y="351284"/>
                  <a:pt x="127527" y="343290"/>
                  <a:pt x="127527" y="333430"/>
                </a:cubicBezTo>
                <a:cubicBezTo>
                  <a:pt x="127527" y="323570"/>
                  <a:pt x="135521" y="315576"/>
                  <a:pt x="145381" y="315576"/>
                </a:cubicBezTo>
                <a:close/>
                <a:moveTo>
                  <a:pt x="103233" y="315576"/>
                </a:moveTo>
                <a:cubicBezTo>
                  <a:pt x="113093" y="315576"/>
                  <a:pt x="121087" y="323570"/>
                  <a:pt x="121087" y="333430"/>
                </a:cubicBezTo>
                <a:cubicBezTo>
                  <a:pt x="121087" y="343290"/>
                  <a:pt x="113093" y="351284"/>
                  <a:pt x="103233" y="351284"/>
                </a:cubicBezTo>
                <a:cubicBezTo>
                  <a:pt x="93373" y="351284"/>
                  <a:pt x="85379" y="343290"/>
                  <a:pt x="85379" y="333430"/>
                </a:cubicBezTo>
                <a:cubicBezTo>
                  <a:pt x="85379" y="323570"/>
                  <a:pt x="93373" y="315576"/>
                  <a:pt x="103233" y="315576"/>
                </a:cubicBezTo>
                <a:close/>
                <a:moveTo>
                  <a:pt x="60003" y="315576"/>
                </a:moveTo>
                <a:cubicBezTo>
                  <a:pt x="69863" y="315576"/>
                  <a:pt x="77857" y="323570"/>
                  <a:pt x="77857" y="333430"/>
                </a:cubicBezTo>
                <a:cubicBezTo>
                  <a:pt x="77857" y="343290"/>
                  <a:pt x="69863" y="351284"/>
                  <a:pt x="60003" y="351284"/>
                </a:cubicBezTo>
                <a:cubicBezTo>
                  <a:pt x="50143" y="351284"/>
                  <a:pt x="42149" y="343290"/>
                  <a:pt x="42149" y="333430"/>
                </a:cubicBezTo>
                <a:cubicBezTo>
                  <a:pt x="42149" y="323570"/>
                  <a:pt x="50143" y="315576"/>
                  <a:pt x="60003" y="315576"/>
                </a:cubicBezTo>
                <a:close/>
                <a:moveTo>
                  <a:pt x="17854" y="315576"/>
                </a:moveTo>
                <a:cubicBezTo>
                  <a:pt x="27714" y="315576"/>
                  <a:pt x="35708" y="323570"/>
                  <a:pt x="35708" y="333430"/>
                </a:cubicBezTo>
                <a:cubicBezTo>
                  <a:pt x="35708" y="343290"/>
                  <a:pt x="27714" y="351284"/>
                  <a:pt x="17854" y="351284"/>
                </a:cubicBezTo>
                <a:cubicBezTo>
                  <a:pt x="7994" y="351284"/>
                  <a:pt x="0" y="343290"/>
                  <a:pt x="0" y="333430"/>
                </a:cubicBezTo>
                <a:cubicBezTo>
                  <a:pt x="0" y="323570"/>
                  <a:pt x="7994" y="315576"/>
                  <a:pt x="17854" y="315576"/>
                </a:cubicBezTo>
                <a:close/>
                <a:moveTo>
                  <a:pt x="1175327" y="276670"/>
                </a:moveTo>
                <a:cubicBezTo>
                  <a:pt x="1185187" y="276670"/>
                  <a:pt x="1193181" y="284664"/>
                  <a:pt x="1193181" y="294524"/>
                </a:cubicBezTo>
                <a:cubicBezTo>
                  <a:pt x="1193181" y="304384"/>
                  <a:pt x="1185187" y="312378"/>
                  <a:pt x="1175327" y="312378"/>
                </a:cubicBezTo>
                <a:cubicBezTo>
                  <a:pt x="1165467" y="312378"/>
                  <a:pt x="1157473" y="304384"/>
                  <a:pt x="1157473" y="294524"/>
                </a:cubicBezTo>
                <a:cubicBezTo>
                  <a:pt x="1157473" y="284664"/>
                  <a:pt x="1165467" y="276670"/>
                  <a:pt x="1175327" y="276670"/>
                </a:cubicBezTo>
                <a:close/>
                <a:moveTo>
                  <a:pt x="1132098" y="276670"/>
                </a:moveTo>
                <a:cubicBezTo>
                  <a:pt x="1141958" y="276670"/>
                  <a:pt x="1149952" y="284664"/>
                  <a:pt x="1149952" y="294524"/>
                </a:cubicBezTo>
                <a:cubicBezTo>
                  <a:pt x="1149952" y="304384"/>
                  <a:pt x="1141958" y="312378"/>
                  <a:pt x="1132098" y="312378"/>
                </a:cubicBezTo>
                <a:cubicBezTo>
                  <a:pt x="1122238" y="312378"/>
                  <a:pt x="1114244" y="304384"/>
                  <a:pt x="1114244" y="294524"/>
                </a:cubicBezTo>
                <a:cubicBezTo>
                  <a:pt x="1114244" y="284664"/>
                  <a:pt x="1122238" y="276670"/>
                  <a:pt x="1132098" y="276670"/>
                </a:cubicBezTo>
                <a:close/>
                <a:moveTo>
                  <a:pt x="1089948" y="276670"/>
                </a:moveTo>
                <a:cubicBezTo>
                  <a:pt x="1099808" y="276670"/>
                  <a:pt x="1107802" y="284664"/>
                  <a:pt x="1107802" y="294524"/>
                </a:cubicBezTo>
                <a:cubicBezTo>
                  <a:pt x="1107802" y="304384"/>
                  <a:pt x="1099808" y="312378"/>
                  <a:pt x="1089948" y="312378"/>
                </a:cubicBezTo>
                <a:cubicBezTo>
                  <a:pt x="1080088" y="312378"/>
                  <a:pt x="1072094" y="304384"/>
                  <a:pt x="1072094" y="294524"/>
                </a:cubicBezTo>
                <a:cubicBezTo>
                  <a:pt x="1072094" y="284664"/>
                  <a:pt x="1080088" y="276670"/>
                  <a:pt x="1089948" y="276670"/>
                </a:cubicBezTo>
                <a:close/>
                <a:moveTo>
                  <a:pt x="917030" y="276670"/>
                </a:moveTo>
                <a:cubicBezTo>
                  <a:pt x="926890" y="276670"/>
                  <a:pt x="934884" y="284664"/>
                  <a:pt x="934884" y="294524"/>
                </a:cubicBezTo>
                <a:cubicBezTo>
                  <a:pt x="934884" y="304384"/>
                  <a:pt x="926890" y="312378"/>
                  <a:pt x="917030" y="312378"/>
                </a:cubicBezTo>
                <a:cubicBezTo>
                  <a:pt x="907170" y="312378"/>
                  <a:pt x="899176" y="304384"/>
                  <a:pt x="899176" y="294524"/>
                </a:cubicBezTo>
                <a:cubicBezTo>
                  <a:pt x="899176" y="284664"/>
                  <a:pt x="907170" y="276670"/>
                  <a:pt x="917030" y="276670"/>
                </a:cubicBezTo>
                <a:close/>
                <a:moveTo>
                  <a:pt x="875962" y="276670"/>
                </a:moveTo>
                <a:cubicBezTo>
                  <a:pt x="885822" y="276670"/>
                  <a:pt x="893816" y="284664"/>
                  <a:pt x="893816" y="294524"/>
                </a:cubicBezTo>
                <a:cubicBezTo>
                  <a:pt x="893816" y="304384"/>
                  <a:pt x="885822" y="312378"/>
                  <a:pt x="875962" y="312378"/>
                </a:cubicBezTo>
                <a:cubicBezTo>
                  <a:pt x="866102" y="312378"/>
                  <a:pt x="858108" y="304384"/>
                  <a:pt x="858108" y="294524"/>
                </a:cubicBezTo>
                <a:cubicBezTo>
                  <a:pt x="858108" y="284664"/>
                  <a:pt x="866102" y="276670"/>
                  <a:pt x="875962" y="276670"/>
                </a:cubicBezTo>
                <a:close/>
                <a:moveTo>
                  <a:pt x="831652" y="276670"/>
                </a:moveTo>
                <a:cubicBezTo>
                  <a:pt x="841512" y="276670"/>
                  <a:pt x="849506" y="284664"/>
                  <a:pt x="849506" y="294524"/>
                </a:cubicBezTo>
                <a:cubicBezTo>
                  <a:pt x="849506" y="304384"/>
                  <a:pt x="841512" y="312378"/>
                  <a:pt x="831652" y="312378"/>
                </a:cubicBezTo>
                <a:cubicBezTo>
                  <a:pt x="821792" y="312378"/>
                  <a:pt x="813798" y="304384"/>
                  <a:pt x="813798" y="294524"/>
                </a:cubicBezTo>
                <a:cubicBezTo>
                  <a:pt x="813798" y="284664"/>
                  <a:pt x="821792" y="276670"/>
                  <a:pt x="831652" y="276670"/>
                </a:cubicBezTo>
                <a:close/>
                <a:moveTo>
                  <a:pt x="745192" y="276670"/>
                </a:moveTo>
                <a:cubicBezTo>
                  <a:pt x="755052" y="276670"/>
                  <a:pt x="763046" y="284664"/>
                  <a:pt x="763046" y="294524"/>
                </a:cubicBezTo>
                <a:cubicBezTo>
                  <a:pt x="763046" y="304384"/>
                  <a:pt x="755052" y="312378"/>
                  <a:pt x="745192" y="312378"/>
                </a:cubicBezTo>
                <a:cubicBezTo>
                  <a:pt x="735332" y="312378"/>
                  <a:pt x="727338" y="304384"/>
                  <a:pt x="727338" y="294524"/>
                </a:cubicBezTo>
                <a:cubicBezTo>
                  <a:pt x="727338" y="284664"/>
                  <a:pt x="735332" y="276670"/>
                  <a:pt x="745192" y="276670"/>
                </a:cubicBezTo>
                <a:close/>
                <a:moveTo>
                  <a:pt x="703044" y="276670"/>
                </a:moveTo>
                <a:cubicBezTo>
                  <a:pt x="712904" y="276670"/>
                  <a:pt x="720898" y="284664"/>
                  <a:pt x="720898" y="294524"/>
                </a:cubicBezTo>
                <a:cubicBezTo>
                  <a:pt x="720898" y="304384"/>
                  <a:pt x="712904" y="312378"/>
                  <a:pt x="703044" y="312378"/>
                </a:cubicBezTo>
                <a:cubicBezTo>
                  <a:pt x="693184" y="312378"/>
                  <a:pt x="685190" y="304384"/>
                  <a:pt x="685190" y="294524"/>
                </a:cubicBezTo>
                <a:cubicBezTo>
                  <a:pt x="685190" y="284664"/>
                  <a:pt x="693184" y="276670"/>
                  <a:pt x="703044" y="276670"/>
                </a:cubicBezTo>
                <a:close/>
                <a:moveTo>
                  <a:pt x="659815" y="276670"/>
                </a:moveTo>
                <a:cubicBezTo>
                  <a:pt x="669675" y="276670"/>
                  <a:pt x="677669" y="284664"/>
                  <a:pt x="677669" y="294524"/>
                </a:cubicBezTo>
                <a:cubicBezTo>
                  <a:pt x="677669" y="304384"/>
                  <a:pt x="669675" y="312378"/>
                  <a:pt x="659815" y="312378"/>
                </a:cubicBezTo>
                <a:cubicBezTo>
                  <a:pt x="649955" y="312378"/>
                  <a:pt x="641961" y="304384"/>
                  <a:pt x="641961" y="294524"/>
                </a:cubicBezTo>
                <a:cubicBezTo>
                  <a:pt x="641961" y="284664"/>
                  <a:pt x="649955" y="276670"/>
                  <a:pt x="659815" y="276670"/>
                </a:cubicBezTo>
                <a:close/>
                <a:moveTo>
                  <a:pt x="617665" y="276670"/>
                </a:moveTo>
                <a:cubicBezTo>
                  <a:pt x="627525" y="276670"/>
                  <a:pt x="635519" y="284664"/>
                  <a:pt x="635519" y="294524"/>
                </a:cubicBezTo>
                <a:cubicBezTo>
                  <a:pt x="635519" y="304384"/>
                  <a:pt x="627525" y="312378"/>
                  <a:pt x="617665" y="312378"/>
                </a:cubicBezTo>
                <a:cubicBezTo>
                  <a:pt x="607805" y="312378"/>
                  <a:pt x="599811" y="304384"/>
                  <a:pt x="599811" y="294524"/>
                </a:cubicBezTo>
                <a:cubicBezTo>
                  <a:pt x="599811" y="284664"/>
                  <a:pt x="607805" y="276670"/>
                  <a:pt x="617665" y="276670"/>
                </a:cubicBezTo>
                <a:close/>
                <a:moveTo>
                  <a:pt x="575516" y="276670"/>
                </a:moveTo>
                <a:cubicBezTo>
                  <a:pt x="585376" y="276670"/>
                  <a:pt x="593370" y="284664"/>
                  <a:pt x="593370" y="294524"/>
                </a:cubicBezTo>
                <a:cubicBezTo>
                  <a:pt x="593370" y="304384"/>
                  <a:pt x="585376" y="312378"/>
                  <a:pt x="575516" y="312378"/>
                </a:cubicBezTo>
                <a:cubicBezTo>
                  <a:pt x="565656" y="312378"/>
                  <a:pt x="557662" y="304384"/>
                  <a:pt x="557662" y="294524"/>
                </a:cubicBezTo>
                <a:cubicBezTo>
                  <a:pt x="557662" y="284664"/>
                  <a:pt x="565656" y="276670"/>
                  <a:pt x="575516" y="276670"/>
                </a:cubicBezTo>
                <a:close/>
                <a:moveTo>
                  <a:pt x="532287" y="276670"/>
                </a:moveTo>
                <a:cubicBezTo>
                  <a:pt x="542147" y="276670"/>
                  <a:pt x="550141" y="284664"/>
                  <a:pt x="550141" y="294524"/>
                </a:cubicBezTo>
                <a:cubicBezTo>
                  <a:pt x="550141" y="304384"/>
                  <a:pt x="542147" y="312378"/>
                  <a:pt x="532287" y="312378"/>
                </a:cubicBezTo>
                <a:cubicBezTo>
                  <a:pt x="522427" y="312378"/>
                  <a:pt x="514433" y="304384"/>
                  <a:pt x="514433" y="294524"/>
                </a:cubicBezTo>
                <a:cubicBezTo>
                  <a:pt x="514433" y="284664"/>
                  <a:pt x="522427" y="276670"/>
                  <a:pt x="532287" y="276670"/>
                </a:cubicBezTo>
                <a:close/>
                <a:moveTo>
                  <a:pt x="490138" y="276670"/>
                </a:moveTo>
                <a:cubicBezTo>
                  <a:pt x="499998" y="276670"/>
                  <a:pt x="507992" y="284664"/>
                  <a:pt x="507992" y="294524"/>
                </a:cubicBezTo>
                <a:cubicBezTo>
                  <a:pt x="507992" y="304384"/>
                  <a:pt x="499998" y="312378"/>
                  <a:pt x="490138" y="312378"/>
                </a:cubicBezTo>
                <a:cubicBezTo>
                  <a:pt x="480278" y="312378"/>
                  <a:pt x="472284" y="304384"/>
                  <a:pt x="472284" y="294524"/>
                </a:cubicBezTo>
                <a:cubicBezTo>
                  <a:pt x="472284" y="284664"/>
                  <a:pt x="480278" y="276670"/>
                  <a:pt x="490138" y="276670"/>
                </a:cubicBezTo>
                <a:close/>
                <a:moveTo>
                  <a:pt x="446908" y="276670"/>
                </a:moveTo>
                <a:cubicBezTo>
                  <a:pt x="456768" y="276670"/>
                  <a:pt x="464762" y="284664"/>
                  <a:pt x="464762" y="294524"/>
                </a:cubicBezTo>
                <a:cubicBezTo>
                  <a:pt x="464762" y="304384"/>
                  <a:pt x="456768" y="312378"/>
                  <a:pt x="446908" y="312378"/>
                </a:cubicBezTo>
                <a:cubicBezTo>
                  <a:pt x="437048" y="312378"/>
                  <a:pt x="429054" y="304384"/>
                  <a:pt x="429054" y="294524"/>
                </a:cubicBezTo>
                <a:cubicBezTo>
                  <a:pt x="429054" y="284664"/>
                  <a:pt x="437048" y="276670"/>
                  <a:pt x="446908" y="276670"/>
                </a:cubicBezTo>
                <a:close/>
                <a:moveTo>
                  <a:pt x="404759" y="276670"/>
                </a:moveTo>
                <a:cubicBezTo>
                  <a:pt x="414619" y="276670"/>
                  <a:pt x="422613" y="284664"/>
                  <a:pt x="422613" y="294524"/>
                </a:cubicBezTo>
                <a:cubicBezTo>
                  <a:pt x="422613" y="304384"/>
                  <a:pt x="414619" y="312378"/>
                  <a:pt x="404759" y="312378"/>
                </a:cubicBezTo>
                <a:cubicBezTo>
                  <a:pt x="394899" y="312378"/>
                  <a:pt x="386905" y="304384"/>
                  <a:pt x="386905" y="294524"/>
                </a:cubicBezTo>
                <a:cubicBezTo>
                  <a:pt x="386905" y="284664"/>
                  <a:pt x="394899" y="276670"/>
                  <a:pt x="404759" y="276670"/>
                </a:cubicBezTo>
                <a:close/>
                <a:moveTo>
                  <a:pt x="361530" y="276670"/>
                </a:moveTo>
                <a:cubicBezTo>
                  <a:pt x="371390" y="276670"/>
                  <a:pt x="379384" y="284664"/>
                  <a:pt x="379384" y="294524"/>
                </a:cubicBezTo>
                <a:cubicBezTo>
                  <a:pt x="379384" y="304384"/>
                  <a:pt x="371390" y="312378"/>
                  <a:pt x="361530" y="312378"/>
                </a:cubicBezTo>
                <a:cubicBezTo>
                  <a:pt x="351670" y="312378"/>
                  <a:pt x="343676" y="304384"/>
                  <a:pt x="343676" y="294524"/>
                </a:cubicBezTo>
                <a:cubicBezTo>
                  <a:pt x="343676" y="284664"/>
                  <a:pt x="351670" y="276670"/>
                  <a:pt x="361530" y="276670"/>
                </a:cubicBezTo>
                <a:close/>
                <a:moveTo>
                  <a:pt x="317220" y="276670"/>
                </a:moveTo>
                <a:cubicBezTo>
                  <a:pt x="327080" y="276670"/>
                  <a:pt x="335074" y="284664"/>
                  <a:pt x="335074" y="294524"/>
                </a:cubicBezTo>
                <a:cubicBezTo>
                  <a:pt x="335074" y="304384"/>
                  <a:pt x="327080" y="312378"/>
                  <a:pt x="317220" y="312378"/>
                </a:cubicBezTo>
                <a:cubicBezTo>
                  <a:pt x="307360" y="312378"/>
                  <a:pt x="299366" y="304384"/>
                  <a:pt x="299366" y="294524"/>
                </a:cubicBezTo>
                <a:cubicBezTo>
                  <a:pt x="299366" y="284664"/>
                  <a:pt x="307360" y="276670"/>
                  <a:pt x="317220" y="276670"/>
                </a:cubicBezTo>
                <a:close/>
                <a:moveTo>
                  <a:pt x="273990" y="276670"/>
                </a:moveTo>
                <a:cubicBezTo>
                  <a:pt x="283850" y="276670"/>
                  <a:pt x="291844" y="284664"/>
                  <a:pt x="291844" y="294524"/>
                </a:cubicBezTo>
                <a:cubicBezTo>
                  <a:pt x="291844" y="304384"/>
                  <a:pt x="283850" y="312378"/>
                  <a:pt x="273990" y="312378"/>
                </a:cubicBezTo>
                <a:cubicBezTo>
                  <a:pt x="264130" y="312378"/>
                  <a:pt x="256136" y="304384"/>
                  <a:pt x="256136" y="294524"/>
                </a:cubicBezTo>
                <a:cubicBezTo>
                  <a:pt x="256136" y="284664"/>
                  <a:pt x="264130" y="276670"/>
                  <a:pt x="273990" y="276670"/>
                </a:cubicBezTo>
                <a:close/>
                <a:moveTo>
                  <a:pt x="231841" y="276670"/>
                </a:moveTo>
                <a:cubicBezTo>
                  <a:pt x="241701" y="276670"/>
                  <a:pt x="249695" y="284664"/>
                  <a:pt x="249695" y="294524"/>
                </a:cubicBezTo>
                <a:cubicBezTo>
                  <a:pt x="249695" y="304384"/>
                  <a:pt x="241701" y="312378"/>
                  <a:pt x="231841" y="312378"/>
                </a:cubicBezTo>
                <a:cubicBezTo>
                  <a:pt x="221981" y="312378"/>
                  <a:pt x="213987" y="304384"/>
                  <a:pt x="213987" y="294524"/>
                </a:cubicBezTo>
                <a:cubicBezTo>
                  <a:pt x="213987" y="284664"/>
                  <a:pt x="221981" y="276670"/>
                  <a:pt x="231841" y="276670"/>
                </a:cubicBezTo>
                <a:close/>
                <a:moveTo>
                  <a:pt x="188611" y="276670"/>
                </a:moveTo>
                <a:cubicBezTo>
                  <a:pt x="198471" y="276670"/>
                  <a:pt x="206465" y="284664"/>
                  <a:pt x="206465" y="294524"/>
                </a:cubicBezTo>
                <a:cubicBezTo>
                  <a:pt x="206465" y="304384"/>
                  <a:pt x="198471" y="312378"/>
                  <a:pt x="188611" y="312378"/>
                </a:cubicBezTo>
                <a:cubicBezTo>
                  <a:pt x="178751" y="312378"/>
                  <a:pt x="170757" y="304384"/>
                  <a:pt x="170757" y="294524"/>
                </a:cubicBezTo>
                <a:cubicBezTo>
                  <a:pt x="170757" y="284664"/>
                  <a:pt x="178751" y="276670"/>
                  <a:pt x="188611" y="276670"/>
                </a:cubicBezTo>
                <a:close/>
                <a:moveTo>
                  <a:pt x="145381" y="276669"/>
                </a:moveTo>
                <a:cubicBezTo>
                  <a:pt x="155241" y="276669"/>
                  <a:pt x="163235" y="284663"/>
                  <a:pt x="163235" y="294523"/>
                </a:cubicBezTo>
                <a:cubicBezTo>
                  <a:pt x="163235" y="304383"/>
                  <a:pt x="155241" y="312377"/>
                  <a:pt x="145381" y="312377"/>
                </a:cubicBezTo>
                <a:cubicBezTo>
                  <a:pt x="135521" y="312377"/>
                  <a:pt x="127527" y="304383"/>
                  <a:pt x="127527" y="294523"/>
                </a:cubicBezTo>
                <a:cubicBezTo>
                  <a:pt x="127527" y="284663"/>
                  <a:pt x="135521" y="276669"/>
                  <a:pt x="145381" y="276669"/>
                </a:cubicBezTo>
                <a:close/>
                <a:moveTo>
                  <a:pt x="103233" y="276669"/>
                </a:moveTo>
                <a:cubicBezTo>
                  <a:pt x="113093" y="276669"/>
                  <a:pt x="121087" y="284663"/>
                  <a:pt x="121087" y="294523"/>
                </a:cubicBezTo>
                <a:cubicBezTo>
                  <a:pt x="121087" y="304383"/>
                  <a:pt x="113093" y="312377"/>
                  <a:pt x="103233" y="312377"/>
                </a:cubicBezTo>
                <a:cubicBezTo>
                  <a:pt x="93373" y="312377"/>
                  <a:pt x="85379" y="304383"/>
                  <a:pt x="85379" y="294523"/>
                </a:cubicBezTo>
                <a:cubicBezTo>
                  <a:pt x="85379" y="284663"/>
                  <a:pt x="93373" y="276669"/>
                  <a:pt x="103233" y="276669"/>
                </a:cubicBezTo>
                <a:close/>
                <a:moveTo>
                  <a:pt x="60003" y="276669"/>
                </a:moveTo>
                <a:cubicBezTo>
                  <a:pt x="69863" y="276669"/>
                  <a:pt x="77857" y="284663"/>
                  <a:pt x="77857" y="294523"/>
                </a:cubicBezTo>
                <a:cubicBezTo>
                  <a:pt x="77857" y="304383"/>
                  <a:pt x="69863" y="312377"/>
                  <a:pt x="60003" y="312377"/>
                </a:cubicBezTo>
                <a:cubicBezTo>
                  <a:pt x="50143" y="312377"/>
                  <a:pt x="42149" y="304383"/>
                  <a:pt x="42149" y="294523"/>
                </a:cubicBezTo>
                <a:cubicBezTo>
                  <a:pt x="42149" y="284663"/>
                  <a:pt x="50143" y="276669"/>
                  <a:pt x="60003" y="276669"/>
                </a:cubicBezTo>
                <a:close/>
                <a:moveTo>
                  <a:pt x="1260706" y="234521"/>
                </a:moveTo>
                <a:cubicBezTo>
                  <a:pt x="1270566" y="234521"/>
                  <a:pt x="1278560" y="242515"/>
                  <a:pt x="1278560" y="252375"/>
                </a:cubicBezTo>
                <a:cubicBezTo>
                  <a:pt x="1278560" y="262235"/>
                  <a:pt x="1270566" y="270229"/>
                  <a:pt x="1260706" y="270229"/>
                </a:cubicBezTo>
                <a:cubicBezTo>
                  <a:pt x="1250846" y="270229"/>
                  <a:pt x="1242852" y="262235"/>
                  <a:pt x="1242852" y="252375"/>
                </a:cubicBezTo>
                <a:cubicBezTo>
                  <a:pt x="1242852" y="242515"/>
                  <a:pt x="1250846" y="234521"/>
                  <a:pt x="1260706" y="234521"/>
                </a:cubicBezTo>
                <a:close/>
                <a:moveTo>
                  <a:pt x="1217477" y="234521"/>
                </a:moveTo>
                <a:cubicBezTo>
                  <a:pt x="1227337" y="234521"/>
                  <a:pt x="1235331" y="242515"/>
                  <a:pt x="1235331" y="252375"/>
                </a:cubicBezTo>
                <a:cubicBezTo>
                  <a:pt x="1235331" y="262235"/>
                  <a:pt x="1227337" y="270229"/>
                  <a:pt x="1217477" y="270229"/>
                </a:cubicBezTo>
                <a:cubicBezTo>
                  <a:pt x="1207617" y="270229"/>
                  <a:pt x="1199623" y="262235"/>
                  <a:pt x="1199623" y="252375"/>
                </a:cubicBezTo>
                <a:cubicBezTo>
                  <a:pt x="1199623" y="242515"/>
                  <a:pt x="1207617" y="234521"/>
                  <a:pt x="1217477" y="234521"/>
                </a:cubicBezTo>
                <a:close/>
                <a:moveTo>
                  <a:pt x="1175328" y="234521"/>
                </a:moveTo>
                <a:cubicBezTo>
                  <a:pt x="1185188" y="234521"/>
                  <a:pt x="1193182" y="242515"/>
                  <a:pt x="1193182" y="252375"/>
                </a:cubicBezTo>
                <a:cubicBezTo>
                  <a:pt x="1193182" y="262235"/>
                  <a:pt x="1185188" y="270229"/>
                  <a:pt x="1175328" y="270229"/>
                </a:cubicBezTo>
                <a:cubicBezTo>
                  <a:pt x="1165468" y="270229"/>
                  <a:pt x="1157474" y="262235"/>
                  <a:pt x="1157474" y="252375"/>
                </a:cubicBezTo>
                <a:cubicBezTo>
                  <a:pt x="1157474" y="242515"/>
                  <a:pt x="1165468" y="234521"/>
                  <a:pt x="1175328" y="234521"/>
                </a:cubicBezTo>
                <a:close/>
                <a:moveTo>
                  <a:pt x="1132098" y="234521"/>
                </a:moveTo>
                <a:cubicBezTo>
                  <a:pt x="1141958" y="234521"/>
                  <a:pt x="1149952" y="242515"/>
                  <a:pt x="1149952" y="252375"/>
                </a:cubicBezTo>
                <a:cubicBezTo>
                  <a:pt x="1149952" y="262235"/>
                  <a:pt x="1141958" y="270229"/>
                  <a:pt x="1132098" y="270229"/>
                </a:cubicBezTo>
                <a:cubicBezTo>
                  <a:pt x="1122238" y="270229"/>
                  <a:pt x="1114244" y="262235"/>
                  <a:pt x="1114244" y="252375"/>
                </a:cubicBezTo>
                <a:cubicBezTo>
                  <a:pt x="1114244" y="242515"/>
                  <a:pt x="1122238" y="234521"/>
                  <a:pt x="1132098" y="234521"/>
                </a:cubicBezTo>
                <a:close/>
                <a:moveTo>
                  <a:pt x="1089949" y="234521"/>
                </a:moveTo>
                <a:cubicBezTo>
                  <a:pt x="1099809" y="234521"/>
                  <a:pt x="1107803" y="242515"/>
                  <a:pt x="1107803" y="252375"/>
                </a:cubicBezTo>
                <a:cubicBezTo>
                  <a:pt x="1107803" y="262235"/>
                  <a:pt x="1099809" y="270229"/>
                  <a:pt x="1089949" y="270229"/>
                </a:cubicBezTo>
                <a:cubicBezTo>
                  <a:pt x="1080089" y="270229"/>
                  <a:pt x="1072095" y="262235"/>
                  <a:pt x="1072095" y="252375"/>
                </a:cubicBezTo>
                <a:cubicBezTo>
                  <a:pt x="1072095" y="242515"/>
                  <a:pt x="1080089" y="234521"/>
                  <a:pt x="1089949" y="234521"/>
                </a:cubicBezTo>
                <a:close/>
                <a:moveTo>
                  <a:pt x="917031" y="234521"/>
                </a:moveTo>
                <a:cubicBezTo>
                  <a:pt x="926891" y="234521"/>
                  <a:pt x="934885" y="242515"/>
                  <a:pt x="934885" y="252375"/>
                </a:cubicBezTo>
                <a:cubicBezTo>
                  <a:pt x="934885" y="262235"/>
                  <a:pt x="926891" y="270229"/>
                  <a:pt x="917031" y="270229"/>
                </a:cubicBezTo>
                <a:cubicBezTo>
                  <a:pt x="907171" y="270229"/>
                  <a:pt x="899177" y="262235"/>
                  <a:pt x="899177" y="252375"/>
                </a:cubicBezTo>
                <a:cubicBezTo>
                  <a:pt x="899177" y="242515"/>
                  <a:pt x="907171" y="234521"/>
                  <a:pt x="917031" y="234521"/>
                </a:cubicBezTo>
                <a:close/>
                <a:moveTo>
                  <a:pt x="875962" y="234521"/>
                </a:moveTo>
                <a:cubicBezTo>
                  <a:pt x="885822" y="234521"/>
                  <a:pt x="893816" y="242515"/>
                  <a:pt x="893816" y="252375"/>
                </a:cubicBezTo>
                <a:cubicBezTo>
                  <a:pt x="893816" y="262235"/>
                  <a:pt x="885822" y="270229"/>
                  <a:pt x="875962" y="270229"/>
                </a:cubicBezTo>
                <a:cubicBezTo>
                  <a:pt x="866102" y="270229"/>
                  <a:pt x="858108" y="262235"/>
                  <a:pt x="858108" y="252375"/>
                </a:cubicBezTo>
                <a:cubicBezTo>
                  <a:pt x="858108" y="242515"/>
                  <a:pt x="866102" y="234521"/>
                  <a:pt x="875962" y="234521"/>
                </a:cubicBezTo>
                <a:close/>
                <a:moveTo>
                  <a:pt x="831652" y="234521"/>
                </a:moveTo>
                <a:cubicBezTo>
                  <a:pt x="841512" y="234521"/>
                  <a:pt x="849506" y="242515"/>
                  <a:pt x="849506" y="252375"/>
                </a:cubicBezTo>
                <a:cubicBezTo>
                  <a:pt x="849506" y="262235"/>
                  <a:pt x="841512" y="270229"/>
                  <a:pt x="831652" y="270229"/>
                </a:cubicBezTo>
                <a:cubicBezTo>
                  <a:pt x="821792" y="270229"/>
                  <a:pt x="813798" y="262235"/>
                  <a:pt x="813798" y="252375"/>
                </a:cubicBezTo>
                <a:cubicBezTo>
                  <a:pt x="813798" y="242515"/>
                  <a:pt x="821792" y="234521"/>
                  <a:pt x="831652" y="234521"/>
                </a:cubicBezTo>
                <a:close/>
                <a:moveTo>
                  <a:pt x="788423" y="234521"/>
                </a:moveTo>
                <a:cubicBezTo>
                  <a:pt x="798283" y="234521"/>
                  <a:pt x="806277" y="242515"/>
                  <a:pt x="806277" y="252375"/>
                </a:cubicBezTo>
                <a:cubicBezTo>
                  <a:pt x="806277" y="262235"/>
                  <a:pt x="798283" y="270229"/>
                  <a:pt x="788423" y="270229"/>
                </a:cubicBezTo>
                <a:cubicBezTo>
                  <a:pt x="778563" y="270229"/>
                  <a:pt x="770569" y="262235"/>
                  <a:pt x="770569" y="252375"/>
                </a:cubicBezTo>
                <a:cubicBezTo>
                  <a:pt x="770569" y="242515"/>
                  <a:pt x="778563" y="234521"/>
                  <a:pt x="788423" y="234521"/>
                </a:cubicBezTo>
                <a:close/>
                <a:moveTo>
                  <a:pt x="745193" y="234521"/>
                </a:moveTo>
                <a:cubicBezTo>
                  <a:pt x="755053" y="234521"/>
                  <a:pt x="763047" y="242515"/>
                  <a:pt x="763047" y="252375"/>
                </a:cubicBezTo>
                <a:cubicBezTo>
                  <a:pt x="763047" y="262235"/>
                  <a:pt x="755053" y="270229"/>
                  <a:pt x="745193" y="270229"/>
                </a:cubicBezTo>
                <a:cubicBezTo>
                  <a:pt x="735333" y="270229"/>
                  <a:pt x="727339" y="262235"/>
                  <a:pt x="727339" y="252375"/>
                </a:cubicBezTo>
                <a:cubicBezTo>
                  <a:pt x="727339" y="242515"/>
                  <a:pt x="735333" y="234521"/>
                  <a:pt x="745193" y="234521"/>
                </a:cubicBezTo>
                <a:close/>
                <a:moveTo>
                  <a:pt x="703044" y="234521"/>
                </a:moveTo>
                <a:cubicBezTo>
                  <a:pt x="712904" y="234521"/>
                  <a:pt x="720898" y="242515"/>
                  <a:pt x="720898" y="252375"/>
                </a:cubicBezTo>
                <a:cubicBezTo>
                  <a:pt x="720898" y="262235"/>
                  <a:pt x="712904" y="270229"/>
                  <a:pt x="703044" y="270229"/>
                </a:cubicBezTo>
                <a:cubicBezTo>
                  <a:pt x="693184" y="270229"/>
                  <a:pt x="685190" y="262235"/>
                  <a:pt x="685190" y="252375"/>
                </a:cubicBezTo>
                <a:cubicBezTo>
                  <a:pt x="685190" y="242515"/>
                  <a:pt x="693184" y="234521"/>
                  <a:pt x="703044" y="234521"/>
                </a:cubicBezTo>
                <a:close/>
                <a:moveTo>
                  <a:pt x="659815" y="234521"/>
                </a:moveTo>
                <a:cubicBezTo>
                  <a:pt x="669675" y="234521"/>
                  <a:pt x="677669" y="242515"/>
                  <a:pt x="677669" y="252375"/>
                </a:cubicBezTo>
                <a:cubicBezTo>
                  <a:pt x="677669" y="262235"/>
                  <a:pt x="669675" y="270229"/>
                  <a:pt x="659815" y="270229"/>
                </a:cubicBezTo>
                <a:cubicBezTo>
                  <a:pt x="649955" y="270229"/>
                  <a:pt x="641961" y="262235"/>
                  <a:pt x="641961" y="252375"/>
                </a:cubicBezTo>
                <a:cubicBezTo>
                  <a:pt x="641961" y="242515"/>
                  <a:pt x="649955" y="234521"/>
                  <a:pt x="659815" y="234521"/>
                </a:cubicBezTo>
                <a:close/>
                <a:moveTo>
                  <a:pt x="617665" y="234521"/>
                </a:moveTo>
                <a:cubicBezTo>
                  <a:pt x="627525" y="234521"/>
                  <a:pt x="635519" y="242515"/>
                  <a:pt x="635519" y="252375"/>
                </a:cubicBezTo>
                <a:cubicBezTo>
                  <a:pt x="635519" y="262235"/>
                  <a:pt x="627525" y="270229"/>
                  <a:pt x="617665" y="270229"/>
                </a:cubicBezTo>
                <a:cubicBezTo>
                  <a:pt x="607805" y="270229"/>
                  <a:pt x="599811" y="262235"/>
                  <a:pt x="599811" y="252375"/>
                </a:cubicBezTo>
                <a:cubicBezTo>
                  <a:pt x="599811" y="242515"/>
                  <a:pt x="607805" y="234521"/>
                  <a:pt x="617665" y="234521"/>
                </a:cubicBezTo>
                <a:close/>
                <a:moveTo>
                  <a:pt x="575517" y="234521"/>
                </a:moveTo>
                <a:cubicBezTo>
                  <a:pt x="585377" y="234521"/>
                  <a:pt x="593371" y="242515"/>
                  <a:pt x="593371" y="252375"/>
                </a:cubicBezTo>
                <a:cubicBezTo>
                  <a:pt x="593371" y="262235"/>
                  <a:pt x="585377" y="270229"/>
                  <a:pt x="575517" y="270229"/>
                </a:cubicBezTo>
                <a:cubicBezTo>
                  <a:pt x="565657" y="270229"/>
                  <a:pt x="557663" y="262235"/>
                  <a:pt x="557663" y="252375"/>
                </a:cubicBezTo>
                <a:cubicBezTo>
                  <a:pt x="557663" y="242515"/>
                  <a:pt x="565657" y="234521"/>
                  <a:pt x="575517" y="234521"/>
                </a:cubicBezTo>
                <a:close/>
                <a:moveTo>
                  <a:pt x="532287" y="234521"/>
                </a:moveTo>
                <a:cubicBezTo>
                  <a:pt x="542147" y="234521"/>
                  <a:pt x="550141" y="242515"/>
                  <a:pt x="550141" y="252375"/>
                </a:cubicBezTo>
                <a:cubicBezTo>
                  <a:pt x="550141" y="262235"/>
                  <a:pt x="542147" y="270229"/>
                  <a:pt x="532287" y="270229"/>
                </a:cubicBezTo>
                <a:cubicBezTo>
                  <a:pt x="522427" y="270229"/>
                  <a:pt x="514433" y="262235"/>
                  <a:pt x="514433" y="252375"/>
                </a:cubicBezTo>
                <a:cubicBezTo>
                  <a:pt x="514433" y="242515"/>
                  <a:pt x="522427" y="234521"/>
                  <a:pt x="532287" y="234521"/>
                </a:cubicBezTo>
                <a:close/>
                <a:moveTo>
                  <a:pt x="490138" y="234521"/>
                </a:moveTo>
                <a:cubicBezTo>
                  <a:pt x="499998" y="234521"/>
                  <a:pt x="507992" y="242515"/>
                  <a:pt x="507992" y="252375"/>
                </a:cubicBezTo>
                <a:cubicBezTo>
                  <a:pt x="507992" y="262235"/>
                  <a:pt x="499998" y="270229"/>
                  <a:pt x="490138" y="270229"/>
                </a:cubicBezTo>
                <a:cubicBezTo>
                  <a:pt x="480278" y="270229"/>
                  <a:pt x="472284" y="262235"/>
                  <a:pt x="472284" y="252375"/>
                </a:cubicBezTo>
                <a:cubicBezTo>
                  <a:pt x="472284" y="242515"/>
                  <a:pt x="480278" y="234521"/>
                  <a:pt x="490138" y="234521"/>
                </a:cubicBezTo>
                <a:close/>
                <a:moveTo>
                  <a:pt x="446908" y="234521"/>
                </a:moveTo>
                <a:cubicBezTo>
                  <a:pt x="456768" y="234521"/>
                  <a:pt x="464762" y="242515"/>
                  <a:pt x="464762" y="252375"/>
                </a:cubicBezTo>
                <a:cubicBezTo>
                  <a:pt x="464762" y="262235"/>
                  <a:pt x="456768" y="270229"/>
                  <a:pt x="446908" y="270229"/>
                </a:cubicBezTo>
                <a:cubicBezTo>
                  <a:pt x="437048" y="270229"/>
                  <a:pt x="429054" y="262235"/>
                  <a:pt x="429054" y="252375"/>
                </a:cubicBezTo>
                <a:cubicBezTo>
                  <a:pt x="429054" y="242515"/>
                  <a:pt x="437048" y="234521"/>
                  <a:pt x="446908" y="234521"/>
                </a:cubicBezTo>
                <a:close/>
                <a:moveTo>
                  <a:pt x="404760" y="234521"/>
                </a:moveTo>
                <a:cubicBezTo>
                  <a:pt x="414620" y="234521"/>
                  <a:pt x="422614" y="242515"/>
                  <a:pt x="422614" y="252375"/>
                </a:cubicBezTo>
                <a:cubicBezTo>
                  <a:pt x="422614" y="262235"/>
                  <a:pt x="414620" y="270229"/>
                  <a:pt x="404760" y="270229"/>
                </a:cubicBezTo>
                <a:cubicBezTo>
                  <a:pt x="394900" y="270229"/>
                  <a:pt x="386906" y="262235"/>
                  <a:pt x="386906" y="252375"/>
                </a:cubicBezTo>
                <a:cubicBezTo>
                  <a:pt x="386906" y="242515"/>
                  <a:pt x="394900" y="234521"/>
                  <a:pt x="404760" y="234521"/>
                </a:cubicBezTo>
                <a:close/>
                <a:moveTo>
                  <a:pt x="361530" y="234521"/>
                </a:moveTo>
                <a:cubicBezTo>
                  <a:pt x="371390" y="234521"/>
                  <a:pt x="379384" y="242515"/>
                  <a:pt x="379384" y="252375"/>
                </a:cubicBezTo>
                <a:cubicBezTo>
                  <a:pt x="379384" y="262235"/>
                  <a:pt x="371390" y="270229"/>
                  <a:pt x="361530" y="270229"/>
                </a:cubicBezTo>
                <a:cubicBezTo>
                  <a:pt x="351670" y="270229"/>
                  <a:pt x="343676" y="262235"/>
                  <a:pt x="343676" y="252375"/>
                </a:cubicBezTo>
                <a:cubicBezTo>
                  <a:pt x="343676" y="242515"/>
                  <a:pt x="351670" y="234521"/>
                  <a:pt x="361530" y="234521"/>
                </a:cubicBezTo>
                <a:close/>
                <a:moveTo>
                  <a:pt x="317220" y="234521"/>
                </a:moveTo>
                <a:cubicBezTo>
                  <a:pt x="327080" y="234521"/>
                  <a:pt x="335074" y="242515"/>
                  <a:pt x="335074" y="252375"/>
                </a:cubicBezTo>
                <a:cubicBezTo>
                  <a:pt x="335074" y="262235"/>
                  <a:pt x="327080" y="270229"/>
                  <a:pt x="317220" y="270229"/>
                </a:cubicBezTo>
                <a:cubicBezTo>
                  <a:pt x="307360" y="270229"/>
                  <a:pt x="299366" y="262235"/>
                  <a:pt x="299366" y="252375"/>
                </a:cubicBezTo>
                <a:cubicBezTo>
                  <a:pt x="299366" y="242515"/>
                  <a:pt x="307360" y="234521"/>
                  <a:pt x="317220" y="234521"/>
                </a:cubicBezTo>
                <a:close/>
                <a:moveTo>
                  <a:pt x="273990" y="234521"/>
                </a:moveTo>
                <a:cubicBezTo>
                  <a:pt x="283850" y="234521"/>
                  <a:pt x="291844" y="242515"/>
                  <a:pt x="291844" y="252375"/>
                </a:cubicBezTo>
                <a:cubicBezTo>
                  <a:pt x="291844" y="262235"/>
                  <a:pt x="283850" y="270229"/>
                  <a:pt x="273990" y="270229"/>
                </a:cubicBezTo>
                <a:cubicBezTo>
                  <a:pt x="264130" y="270229"/>
                  <a:pt x="256136" y="262235"/>
                  <a:pt x="256136" y="252375"/>
                </a:cubicBezTo>
                <a:cubicBezTo>
                  <a:pt x="256136" y="242515"/>
                  <a:pt x="264130" y="234521"/>
                  <a:pt x="273990" y="234521"/>
                </a:cubicBezTo>
                <a:close/>
                <a:moveTo>
                  <a:pt x="231841" y="234521"/>
                </a:moveTo>
                <a:cubicBezTo>
                  <a:pt x="241701" y="234521"/>
                  <a:pt x="249695" y="242515"/>
                  <a:pt x="249695" y="252375"/>
                </a:cubicBezTo>
                <a:cubicBezTo>
                  <a:pt x="249695" y="262235"/>
                  <a:pt x="241701" y="270229"/>
                  <a:pt x="231841" y="270229"/>
                </a:cubicBezTo>
                <a:cubicBezTo>
                  <a:pt x="221981" y="270229"/>
                  <a:pt x="213987" y="262235"/>
                  <a:pt x="213987" y="252375"/>
                </a:cubicBezTo>
                <a:cubicBezTo>
                  <a:pt x="213987" y="242515"/>
                  <a:pt x="221981" y="234521"/>
                  <a:pt x="231841" y="234521"/>
                </a:cubicBezTo>
                <a:close/>
                <a:moveTo>
                  <a:pt x="188611" y="234521"/>
                </a:moveTo>
                <a:cubicBezTo>
                  <a:pt x="198471" y="234521"/>
                  <a:pt x="206465" y="242515"/>
                  <a:pt x="206465" y="252375"/>
                </a:cubicBezTo>
                <a:cubicBezTo>
                  <a:pt x="206465" y="262235"/>
                  <a:pt x="198471" y="270229"/>
                  <a:pt x="188611" y="270229"/>
                </a:cubicBezTo>
                <a:cubicBezTo>
                  <a:pt x="178751" y="270229"/>
                  <a:pt x="170757" y="262235"/>
                  <a:pt x="170757" y="252375"/>
                </a:cubicBezTo>
                <a:cubicBezTo>
                  <a:pt x="170757" y="242515"/>
                  <a:pt x="178751" y="234521"/>
                  <a:pt x="188611" y="234521"/>
                </a:cubicBezTo>
                <a:close/>
                <a:moveTo>
                  <a:pt x="145381" y="234521"/>
                </a:moveTo>
                <a:cubicBezTo>
                  <a:pt x="155241" y="234521"/>
                  <a:pt x="163235" y="242515"/>
                  <a:pt x="163235" y="252375"/>
                </a:cubicBezTo>
                <a:cubicBezTo>
                  <a:pt x="163235" y="262235"/>
                  <a:pt x="155241" y="270229"/>
                  <a:pt x="145381" y="270229"/>
                </a:cubicBezTo>
                <a:cubicBezTo>
                  <a:pt x="135521" y="270229"/>
                  <a:pt x="127527" y="262235"/>
                  <a:pt x="127527" y="252375"/>
                </a:cubicBezTo>
                <a:cubicBezTo>
                  <a:pt x="127527" y="242515"/>
                  <a:pt x="135521" y="234521"/>
                  <a:pt x="145381" y="234521"/>
                </a:cubicBezTo>
                <a:close/>
                <a:moveTo>
                  <a:pt x="103233" y="234521"/>
                </a:moveTo>
                <a:cubicBezTo>
                  <a:pt x="113093" y="234521"/>
                  <a:pt x="121087" y="242515"/>
                  <a:pt x="121087" y="252375"/>
                </a:cubicBezTo>
                <a:cubicBezTo>
                  <a:pt x="121087" y="262235"/>
                  <a:pt x="113093" y="270229"/>
                  <a:pt x="103233" y="270229"/>
                </a:cubicBezTo>
                <a:cubicBezTo>
                  <a:pt x="93373" y="270229"/>
                  <a:pt x="85379" y="262235"/>
                  <a:pt x="85379" y="252375"/>
                </a:cubicBezTo>
                <a:cubicBezTo>
                  <a:pt x="85379" y="242515"/>
                  <a:pt x="93373" y="234521"/>
                  <a:pt x="103233" y="234521"/>
                </a:cubicBezTo>
                <a:close/>
                <a:moveTo>
                  <a:pt x="60004" y="234521"/>
                </a:moveTo>
                <a:cubicBezTo>
                  <a:pt x="69864" y="234521"/>
                  <a:pt x="77858" y="242515"/>
                  <a:pt x="77858" y="252375"/>
                </a:cubicBezTo>
                <a:cubicBezTo>
                  <a:pt x="77858" y="262235"/>
                  <a:pt x="69864" y="270229"/>
                  <a:pt x="60004" y="270229"/>
                </a:cubicBezTo>
                <a:cubicBezTo>
                  <a:pt x="50144" y="270229"/>
                  <a:pt x="42150" y="262235"/>
                  <a:pt x="42150" y="252375"/>
                </a:cubicBezTo>
                <a:cubicBezTo>
                  <a:pt x="42150" y="242515"/>
                  <a:pt x="50144" y="234521"/>
                  <a:pt x="60004" y="234521"/>
                </a:cubicBezTo>
                <a:close/>
                <a:moveTo>
                  <a:pt x="1303937" y="196695"/>
                </a:moveTo>
                <a:cubicBezTo>
                  <a:pt x="1313797" y="196695"/>
                  <a:pt x="1321791" y="204689"/>
                  <a:pt x="1321791" y="214549"/>
                </a:cubicBezTo>
                <a:cubicBezTo>
                  <a:pt x="1321791" y="224409"/>
                  <a:pt x="1313797" y="232403"/>
                  <a:pt x="1303937" y="232403"/>
                </a:cubicBezTo>
                <a:cubicBezTo>
                  <a:pt x="1294077" y="232403"/>
                  <a:pt x="1286083" y="224409"/>
                  <a:pt x="1286083" y="214549"/>
                </a:cubicBezTo>
                <a:cubicBezTo>
                  <a:pt x="1286083" y="204689"/>
                  <a:pt x="1294077" y="196695"/>
                  <a:pt x="1303937" y="196695"/>
                </a:cubicBezTo>
                <a:close/>
                <a:moveTo>
                  <a:pt x="1260706" y="196695"/>
                </a:moveTo>
                <a:cubicBezTo>
                  <a:pt x="1270566" y="196695"/>
                  <a:pt x="1278560" y="204689"/>
                  <a:pt x="1278560" y="214549"/>
                </a:cubicBezTo>
                <a:cubicBezTo>
                  <a:pt x="1278560" y="224409"/>
                  <a:pt x="1270566" y="232403"/>
                  <a:pt x="1260706" y="232403"/>
                </a:cubicBezTo>
                <a:cubicBezTo>
                  <a:pt x="1250846" y="232403"/>
                  <a:pt x="1242852" y="224409"/>
                  <a:pt x="1242852" y="214549"/>
                </a:cubicBezTo>
                <a:cubicBezTo>
                  <a:pt x="1242852" y="204689"/>
                  <a:pt x="1250846" y="196695"/>
                  <a:pt x="1260706" y="196695"/>
                </a:cubicBezTo>
                <a:close/>
                <a:moveTo>
                  <a:pt x="1217477" y="196695"/>
                </a:moveTo>
                <a:cubicBezTo>
                  <a:pt x="1227337" y="196695"/>
                  <a:pt x="1235331" y="204689"/>
                  <a:pt x="1235331" y="214549"/>
                </a:cubicBezTo>
                <a:cubicBezTo>
                  <a:pt x="1235331" y="224409"/>
                  <a:pt x="1227337" y="232403"/>
                  <a:pt x="1217477" y="232403"/>
                </a:cubicBezTo>
                <a:cubicBezTo>
                  <a:pt x="1207617" y="232403"/>
                  <a:pt x="1199623" y="224409"/>
                  <a:pt x="1199623" y="214549"/>
                </a:cubicBezTo>
                <a:cubicBezTo>
                  <a:pt x="1199623" y="204689"/>
                  <a:pt x="1207617" y="196695"/>
                  <a:pt x="1217477" y="196695"/>
                </a:cubicBezTo>
                <a:close/>
                <a:moveTo>
                  <a:pt x="1175328" y="196695"/>
                </a:moveTo>
                <a:cubicBezTo>
                  <a:pt x="1185188" y="196695"/>
                  <a:pt x="1193182" y="204689"/>
                  <a:pt x="1193182" y="214549"/>
                </a:cubicBezTo>
                <a:cubicBezTo>
                  <a:pt x="1193182" y="224409"/>
                  <a:pt x="1185188" y="232403"/>
                  <a:pt x="1175328" y="232403"/>
                </a:cubicBezTo>
                <a:cubicBezTo>
                  <a:pt x="1165468" y="232403"/>
                  <a:pt x="1157474" y="224409"/>
                  <a:pt x="1157474" y="214549"/>
                </a:cubicBezTo>
                <a:cubicBezTo>
                  <a:pt x="1157474" y="204689"/>
                  <a:pt x="1165468" y="196695"/>
                  <a:pt x="1175328" y="196695"/>
                </a:cubicBezTo>
                <a:close/>
                <a:moveTo>
                  <a:pt x="1132099" y="196695"/>
                </a:moveTo>
                <a:cubicBezTo>
                  <a:pt x="1141959" y="196695"/>
                  <a:pt x="1149953" y="204689"/>
                  <a:pt x="1149953" y="214549"/>
                </a:cubicBezTo>
                <a:cubicBezTo>
                  <a:pt x="1149953" y="224409"/>
                  <a:pt x="1141959" y="232403"/>
                  <a:pt x="1132099" y="232403"/>
                </a:cubicBezTo>
                <a:cubicBezTo>
                  <a:pt x="1122239" y="232403"/>
                  <a:pt x="1114245" y="224409"/>
                  <a:pt x="1114245" y="214549"/>
                </a:cubicBezTo>
                <a:cubicBezTo>
                  <a:pt x="1114245" y="204689"/>
                  <a:pt x="1122239" y="196695"/>
                  <a:pt x="1132099" y="196695"/>
                </a:cubicBezTo>
                <a:close/>
                <a:moveTo>
                  <a:pt x="1089949" y="196695"/>
                </a:moveTo>
                <a:cubicBezTo>
                  <a:pt x="1099809" y="196695"/>
                  <a:pt x="1107803" y="204689"/>
                  <a:pt x="1107803" y="214549"/>
                </a:cubicBezTo>
                <a:cubicBezTo>
                  <a:pt x="1107803" y="224409"/>
                  <a:pt x="1099809" y="232403"/>
                  <a:pt x="1089949" y="232403"/>
                </a:cubicBezTo>
                <a:cubicBezTo>
                  <a:pt x="1080089" y="232403"/>
                  <a:pt x="1072095" y="224409"/>
                  <a:pt x="1072095" y="214549"/>
                </a:cubicBezTo>
                <a:cubicBezTo>
                  <a:pt x="1072095" y="204689"/>
                  <a:pt x="1080089" y="196695"/>
                  <a:pt x="1089949" y="196695"/>
                </a:cubicBezTo>
                <a:close/>
                <a:moveTo>
                  <a:pt x="1046719" y="196695"/>
                </a:moveTo>
                <a:cubicBezTo>
                  <a:pt x="1056579" y="196695"/>
                  <a:pt x="1064573" y="204689"/>
                  <a:pt x="1064573" y="214549"/>
                </a:cubicBezTo>
                <a:cubicBezTo>
                  <a:pt x="1064573" y="224409"/>
                  <a:pt x="1056579" y="232403"/>
                  <a:pt x="1046719" y="232403"/>
                </a:cubicBezTo>
                <a:cubicBezTo>
                  <a:pt x="1036859" y="232403"/>
                  <a:pt x="1028865" y="224409"/>
                  <a:pt x="1028865" y="214549"/>
                </a:cubicBezTo>
                <a:cubicBezTo>
                  <a:pt x="1028865" y="204689"/>
                  <a:pt x="1036859" y="196695"/>
                  <a:pt x="1046719" y="196695"/>
                </a:cubicBezTo>
                <a:close/>
                <a:moveTo>
                  <a:pt x="831652" y="196695"/>
                </a:moveTo>
                <a:cubicBezTo>
                  <a:pt x="841512" y="196695"/>
                  <a:pt x="849506" y="204689"/>
                  <a:pt x="849506" y="214549"/>
                </a:cubicBezTo>
                <a:cubicBezTo>
                  <a:pt x="849506" y="224409"/>
                  <a:pt x="841512" y="232403"/>
                  <a:pt x="831652" y="232403"/>
                </a:cubicBezTo>
                <a:cubicBezTo>
                  <a:pt x="821792" y="232403"/>
                  <a:pt x="813798" y="224409"/>
                  <a:pt x="813798" y="214549"/>
                </a:cubicBezTo>
                <a:cubicBezTo>
                  <a:pt x="813798" y="204689"/>
                  <a:pt x="821792" y="196695"/>
                  <a:pt x="831652" y="196695"/>
                </a:cubicBezTo>
                <a:close/>
                <a:moveTo>
                  <a:pt x="788423" y="196695"/>
                </a:moveTo>
                <a:cubicBezTo>
                  <a:pt x="798283" y="196695"/>
                  <a:pt x="806277" y="204689"/>
                  <a:pt x="806277" y="214549"/>
                </a:cubicBezTo>
                <a:cubicBezTo>
                  <a:pt x="806277" y="224409"/>
                  <a:pt x="798283" y="232403"/>
                  <a:pt x="788423" y="232403"/>
                </a:cubicBezTo>
                <a:cubicBezTo>
                  <a:pt x="778563" y="232403"/>
                  <a:pt x="770569" y="224409"/>
                  <a:pt x="770569" y="214549"/>
                </a:cubicBezTo>
                <a:cubicBezTo>
                  <a:pt x="770569" y="204689"/>
                  <a:pt x="778563" y="196695"/>
                  <a:pt x="788423" y="196695"/>
                </a:cubicBezTo>
                <a:close/>
                <a:moveTo>
                  <a:pt x="745193" y="196695"/>
                </a:moveTo>
                <a:cubicBezTo>
                  <a:pt x="755053" y="196695"/>
                  <a:pt x="763047" y="204689"/>
                  <a:pt x="763047" y="214549"/>
                </a:cubicBezTo>
                <a:cubicBezTo>
                  <a:pt x="763047" y="224409"/>
                  <a:pt x="755053" y="232403"/>
                  <a:pt x="745193" y="232403"/>
                </a:cubicBezTo>
                <a:cubicBezTo>
                  <a:pt x="735333" y="232403"/>
                  <a:pt x="727339" y="224409"/>
                  <a:pt x="727339" y="214549"/>
                </a:cubicBezTo>
                <a:cubicBezTo>
                  <a:pt x="727339" y="204689"/>
                  <a:pt x="735333" y="196695"/>
                  <a:pt x="745193" y="196695"/>
                </a:cubicBezTo>
                <a:close/>
                <a:moveTo>
                  <a:pt x="703044" y="196695"/>
                </a:moveTo>
                <a:cubicBezTo>
                  <a:pt x="712904" y="196695"/>
                  <a:pt x="720898" y="204689"/>
                  <a:pt x="720898" y="214549"/>
                </a:cubicBezTo>
                <a:cubicBezTo>
                  <a:pt x="720898" y="224409"/>
                  <a:pt x="712904" y="232403"/>
                  <a:pt x="703044" y="232403"/>
                </a:cubicBezTo>
                <a:cubicBezTo>
                  <a:pt x="693184" y="232403"/>
                  <a:pt x="685190" y="224409"/>
                  <a:pt x="685190" y="214549"/>
                </a:cubicBezTo>
                <a:cubicBezTo>
                  <a:pt x="685190" y="204689"/>
                  <a:pt x="693184" y="196695"/>
                  <a:pt x="703044" y="196695"/>
                </a:cubicBezTo>
                <a:close/>
                <a:moveTo>
                  <a:pt x="659815" y="196695"/>
                </a:moveTo>
                <a:cubicBezTo>
                  <a:pt x="669675" y="196695"/>
                  <a:pt x="677669" y="204689"/>
                  <a:pt x="677669" y="214549"/>
                </a:cubicBezTo>
                <a:cubicBezTo>
                  <a:pt x="677669" y="224409"/>
                  <a:pt x="669675" y="232403"/>
                  <a:pt x="659815" y="232403"/>
                </a:cubicBezTo>
                <a:cubicBezTo>
                  <a:pt x="649955" y="232403"/>
                  <a:pt x="641961" y="224409"/>
                  <a:pt x="641961" y="214549"/>
                </a:cubicBezTo>
                <a:cubicBezTo>
                  <a:pt x="641961" y="204689"/>
                  <a:pt x="649955" y="196695"/>
                  <a:pt x="659815" y="196695"/>
                </a:cubicBezTo>
                <a:close/>
                <a:moveTo>
                  <a:pt x="617665" y="196695"/>
                </a:moveTo>
                <a:cubicBezTo>
                  <a:pt x="627525" y="196695"/>
                  <a:pt x="635519" y="204689"/>
                  <a:pt x="635519" y="214549"/>
                </a:cubicBezTo>
                <a:cubicBezTo>
                  <a:pt x="635519" y="224409"/>
                  <a:pt x="627525" y="232403"/>
                  <a:pt x="617665" y="232403"/>
                </a:cubicBezTo>
                <a:cubicBezTo>
                  <a:pt x="607805" y="232403"/>
                  <a:pt x="599811" y="224409"/>
                  <a:pt x="599811" y="214549"/>
                </a:cubicBezTo>
                <a:cubicBezTo>
                  <a:pt x="599811" y="204689"/>
                  <a:pt x="607805" y="196695"/>
                  <a:pt x="617665" y="196695"/>
                </a:cubicBezTo>
                <a:close/>
                <a:moveTo>
                  <a:pt x="575517" y="196695"/>
                </a:moveTo>
                <a:cubicBezTo>
                  <a:pt x="585377" y="196695"/>
                  <a:pt x="593371" y="204689"/>
                  <a:pt x="593371" y="214549"/>
                </a:cubicBezTo>
                <a:cubicBezTo>
                  <a:pt x="593371" y="224409"/>
                  <a:pt x="585377" y="232403"/>
                  <a:pt x="575517" y="232403"/>
                </a:cubicBezTo>
                <a:cubicBezTo>
                  <a:pt x="565657" y="232403"/>
                  <a:pt x="557663" y="224409"/>
                  <a:pt x="557663" y="214549"/>
                </a:cubicBezTo>
                <a:cubicBezTo>
                  <a:pt x="557663" y="204689"/>
                  <a:pt x="565657" y="196695"/>
                  <a:pt x="575517" y="196695"/>
                </a:cubicBezTo>
                <a:close/>
                <a:moveTo>
                  <a:pt x="532287" y="196695"/>
                </a:moveTo>
                <a:cubicBezTo>
                  <a:pt x="542147" y="196695"/>
                  <a:pt x="550141" y="204689"/>
                  <a:pt x="550141" y="214549"/>
                </a:cubicBezTo>
                <a:cubicBezTo>
                  <a:pt x="550141" y="224409"/>
                  <a:pt x="542147" y="232403"/>
                  <a:pt x="532287" y="232403"/>
                </a:cubicBezTo>
                <a:cubicBezTo>
                  <a:pt x="522427" y="232403"/>
                  <a:pt x="514433" y="224409"/>
                  <a:pt x="514433" y="214549"/>
                </a:cubicBezTo>
                <a:cubicBezTo>
                  <a:pt x="514433" y="204689"/>
                  <a:pt x="522427" y="196695"/>
                  <a:pt x="532287" y="196695"/>
                </a:cubicBezTo>
                <a:close/>
                <a:moveTo>
                  <a:pt x="490138" y="196695"/>
                </a:moveTo>
                <a:cubicBezTo>
                  <a:pt x="499998" y="196695"/>
                  <a:pt x="507992" y="204689"/>
                  <a:pt x="507992" y="214549"/>
                </a:cubicBezTo>
                <a:cubicBezTo>
                  <a:pt x="507992" y="224409"/>
                  <a:pt x="499998" y="232403"/>
                  <a:pt x="490138" y="232403"/>
                </a:cubicBezTo>
                <a:cubicBezTo>
                  <a:pt x="480278" y="232403"/>
                  <a:pt x="472284" y="224409"/>
                  <a:pt x="472284" y="214549"/>
                </a:cubicBezTo>
                <a:cubicBezTo>
                  <a:pt x="472284" y="204689"/>
                  <a:pt x="480278" y="196695"/>
                  <a:pt x="490138" y="196695"/>
                </a:cubicBezTo>
                <a:close/>
                <a:moveTo>
                  <a:pt x="446909" y="196695"/>
                </a:moveTo>
                <a:cubicBezTo>
                  <a:pt x="456769" y="196695"/>
                  <a:pt x="464763" y="204689"/>
                  <a:pt x="464763" y="214549"/>
                </a:cubicBezTo>
                <a:cubicBezTo>
                  <a:pt x="464763" y="224409"/>
                  <a:pt x="456769" y="232403"/>
                  <a:pt x="446909" y="232403"/>
                </a:cubicBezTo>
                <a:cubicBezTo>
                  <a:pt x="437049" y="232403"/>
                  <a:pt x="429055" y="224409"/>
                  <a:pt x="429055" y="214549"/>
                </a:cubicBezTo>
                <a:cubicBezTo>
                  <a:pt x="429055" y="204689"/>
                  <a:pt x="437049" y="196695"/>
                  <a:pt x="446909" y="196695"/>
                </a:cubicBezTo>
                <a:close/>
                <a:moveTo>
                  <a:pt x="404760" y="196695"/>
                </a:moveTo>
                <a:cubicBezTo>
                  <a:pt x="414620" y="196695"/>
                  <a:pt x="422614" y="204689"/>
                  <a:pt x="422614" y="214549"/>
                </a:cubicBezTo>
                <a:cubicBezTo>
                  <a:pt x="422614" y="224409"/>
                  <a:pt x="414620" y="232403"/>
                  <a:pt x="404760" y="232403"/>
                </a:cubicBezTo>
                <a:cubicBezTo>
                  <a:pt x="394900" y="232403"/>
                  <a:pt x="386906" y="224409"/>
                  <a:pt x="386906" y="214549"/>
                </a:cubicBezTo>
                <a:cubicBezTo>
                  <a:pt x="386906" y="204689"/>
                  <a:pt x="394900" y="196695"/>
                  <a:pt x="404760" y="196695"/>
                </a:cubicBezTo>
                <a:close/>
                <a:moveTo>
                  <a:pt x="1303937" y="159949"/>
                </a:moveTo>
                <a:cubicBezTo>
                  <a:pt x="1313797" y="159949"/>
                  <a:pt x="1321791" y="167943"/>
                  <a:pt x="1321791" y="177803"/>
                </a:cubicBezTo>
                <a:cubicBezTo>
                  <a:pt x="1321791" y="187663"/>
                  <a:pt x="1313797" y="195657"/>
                  <a:pt x="1303937" y="195657"/>
                </a:cubicBezTo>
                <a:cubicBezTo>
                  <a:pt x="1294077" y="195657"/>
                  <a:pt x="1286083" y="187663"/>
                  <a:pt x="1286083" y="177803"/>
                </a:cubicBezTo>
                <a:cubicBezTo>
                  <a:pt x="1286083" y="167943"/>
                  <a:pt x="1294077" y="159949"/>
                  <a:pt x="1303937" y="159949"/>
                </a:cubicBezTo>
                <a:close/>
                <a:moveTo>
                  <a:pt x="1260706" y="159949"/>
                </a:moveTo>
                <a:cubicBezTo>
                  <a:pt x="1270566" y="159949"/>
                  <a:pt x="1278560" y="167943"/>
                  <a:pt x="1278560" y="177803"/>
                </a:cubicBezTo>
                <a:cubicBezTo>
                  <a:pt x="1278560" y="187663"/>
                  <a:pt x="1270566" y="195657"/>
                  <a:pt x="1260706" y="195657"/>
                </a:cubicBezTo>
                <a:cubicBezTo>
                  <a:pt x="1250846" y="195657"/>
                  <a:pt x="1242852" y="187663"/>
                  <a:pt x="1242852" y="177803"/>
                </a:cubicBezTo>
                <a:cubicBezTo>
                  <a:pt x="1242852" y="167943"/>
                  <a:pt x="1250846" y="159949"/>
                  <a:pt x="1260706" y="159949"/>
                </a:cubicBezTo>
                <a:close/>
                <a:moveTo>
                  <a:pt x="1217477" y="159949"/>
                </a:moveTo>
                <a:cubicBezTo>
                  <a:pt x="1227337" y="159949"/>
                  <a:pt x="1235331" y="167943"/>
                  <a:pt x="1235331" y="177803"/>
                </a:cubicBezTo>
                <a:cubicBezTo>
                  <a:pt x="1235331" y="187663"/>
                  <a:pt x="1227337" y="195657"/>
                  <a:pt x="1217477" y="195657"/>
                </a:cubicBezTo>
                <a:cubicBezTo>
                  <a:pt x="1207617" y="195657"/>
                  <a:pt x="1199623" y="187663"/>
                  <a:pt x="1199623" y="177803"/>
                </a:cubicBezTo>
                <a:cubicBezTo>
                  <a:pt x="1199623" y="167943"/>
                  <a:pt x="1207617" y="159949"/>
                  <a:pt x="1217477" y="159949"/>
                </a:cubicBezTo>
                <a:close/>
                <a:moveTo>
                  <a:pt x="1175328" y="159949"/>
                </a:moveTo>
                <a:cubicBezTo>
                  <a:pt x="1185188" y="159949"/>
                  <a:pt x="1193182" y="167943"/>
                  <a:pt x="1193182" y="177803"/>
                </a:cubicBezTo>
                <a:cubicBezTo>
                  <a:pt x="1193182" y="187663"/>
                  <a:pt x="1185188" y="195657"/>
                  <a:pt x="1175328" y="195657"/>
                </a:cubicBezTo>
                <a:cubicBezTo>
                  <a:pt x="1165468" y="195657"/>
                  <a:pt x="1157474" y="187663"/>
                  <a:pt x="1157474" y="177803"/>
                </a:cubicBezTo>
                <a:cubicBezTo>
                  <a:pt x="1157474" y="167943"/>
                  <a:pt x="1165468" y="159949"/>
                  <a:pt x="1175328" y="159949"/>
                </a:cubicBezTo>
                <a:close/>
                <a:moveTo>
                  <a:pt x="1132099" y="159949"/>
                </a:moveTo>
                <a:cubicBezTo>
                  <a:pt x="1141959" y="159949"/>
                  <a:pt x="1149953" y="167943"/>
                  <a:pt x="1149953" y="177803"/>
                </a:cubicBezTo>
                <a:cubicBezTo>
                  <a:pt x="1149953" y="187663"/>
                  <a:pt x="1141959" y="195657"/>
                  <a:pt x="1132099" y="195657"/>
                </a:cubicBezTo>
                <a:cubicBezTo>
                  <a:pt x="1122239" y="195657"/>
                  <a:pt x="1114245" y="187663"/>
                  <a:pt x="1114245" y="177803"/>
                </a:cubicBezTo>
                <a:cubicBezTo>
                  <a:pt x="1114245" y="167943"/>
                  <a:pt x="1122239" y="159949"/>
                  <a:pt x="1132099" y="159949"/>
                </a:cubicBezTo>
                <a:close/>
                <a:moveTo>
                  <a:pt x="1089949" y="159949"/>
                </a:moveTo>
                <a:cubicBezTo>
                  <a:pt x="1099809" y="159949"/>
                  <a:pt x="1107803" y="167943"/>
                  <a:pt x="1107803" y="177803"/>
                </a:cubicBezTo>
                <a:cubicBezTo>
                  <a:pt x="1107803" y="187663"/>
                  <a:pt x="1099809" y="195657"/>
                  <a:pt x="1089949" y="195657"/>
                </a:cubicBezTo>
                <a:cubicBezTo>
                  <a:pt x="1080089" y="195657"/>
                  <a:pt x="1072095" y="187663"/>
                  <a:pt x="1072095" y="177803"/>
                </a:cubicBezTo>
                <a:cubicBezTo>
                  <a:pt x="1072095" y="167943"/>
                  <a:pt x="1080089" y="159949"/>
                  <a:pt x="1089949" y="159949"/>
                </a:cubicBezTo>
                <a:close/>
                <a:moveTo>
                  <a:pt x="1046719" y="159949"/>
                </a:moveTo>
                <a:cubicBezTo>
                  <a:pt x="1056579" y="159949"/>
                  <a:pt x="1064573" y="167943"/>
                  <a:pt x="1064573" y="177803"/>
                </a:cubicBezTo>
                <a:cubicBezTo>
                  <a:pt x="1064573" y="187663"/>
                  <a:pt x="1056579" y="195657"/>
                  <a:pt x="1046719" y="195657"/>
                </a:cubicBezTo>
                <a:cubicBezTo>
                  <a:pt x="1036859" y="195657"/>
                  <a:pt x="1028865" y="187663"/>
                  <a:pt x="1028865" y="177803"/>
                </a:cubicBezTo>
                <a:cubicBezTo>
                  <a:pt x="1028865" y="167943"/>
                  <a:pt x="1036859" y="159949"/>
                  <a:pt x="1046719" y="159949"/>
                </a:cubicBezTo>
                <a:close/>
                <a:moveTo>
                  <a:pt x="788423" y="159949"/>
                </a:moveTo>
                <a:cubicBezTo>
                  <a:pt x="798283" y="159949"/>
                  <a:pt x="806277" y="167943"/>
                  <a:pt x="806277" y="177803"/>
                </a:cubicBezTo>
                <a:cubicBezTo>
                  <a:pt x="806277" y="187663"/>
                  <a:pt x="798283" y="195657"/>
                  <a:pt x="788423" y="195657"/>
                </a:cubicBezTo>
                <a:cubicBezTo>
                  <a:pt x="778563" y="195657"/>
                  <a:pt x="770569" y="187663"/>
                  <a:pt x="770569" y="177803"/>
                </a:cubicBezTo>
                <a:cubicBezTo>
                  <a:pt x="770569" y="167943"/>
                  <a:pt x="778563" y="159949"/>
                  <a:pt x="788423" y="159949"/>
                </a:cubicBezTo>
                <a:close/>
                <a:moveTo>
                  <a:pt x="745193" y="159949"/>
                </a:moveTo>
                <a:cubicBezTo>
                  <a:pt x="755053" y="159949"/>
                  <a:pt x="763047" y="167943"/>
                  <a:pt x="763047" y="177803"/>
                </a:cubicBezTo>
                <a:cubicBezTo>
                  <a:pt x="763047" y="187663"/>
                  <a:pt x="755053" y="195657"/>
                  <a:pt x="745193" y="195657"/>
                </a:cubicBezTo>
                <a:cubicBezTo>
                  <a:pt x="735333" y="195657"/>
                  <a:pt x="727339" y="187663"/>
                  <a:pt x="727339" y="177803"/>
                </a:cubicBezTo>
                <a:cubicBezTo>
                  <a:pt x="727339" y="167943"/>
                  <a:pt x="735333" y="159949"/>
                  <a:pt x="745193" y="159949"/>
                </a:cubicBezTo>
                <a:close/>
                <a:moveTo>
                  <a:pt x="703044" y="159949"/>
                </a:moveTo>
                <a:cubicBezTo>
                  <a:pt x="712904" y="159949"/>
                  <a:pt x="720898" y="167943"/>
                  <a:pt x="720898" y="177803"/>
                </a:cubicBezTo>
                <a:cubicBezTo>
                  <a:pt x="720898" y="187663"/>
                  <a:pt x="712904" y="195657"/>
                  <a:pt x="703044" y="195657"/>
                </a:cubicBezTo>
                <a:cubicBezTo>
                  <a:pt x="693184" y="195657"/>
                  <a:pt x="685190" y="187663"/>
                  <a:pt x="685190" y="177803"/>
                </a:cubicBezTo>
                <a:cubicBezTo>
                  <a:pt x="685190" y="167943"/>
                  <a:pt x="693184" y="159949"/>
                  <a:pt x="703044" y="159949"/>
                </a:cubicBezTo>
                <a:close/>
                <a:moveTo>
                  <a:pt x="659815" y="159949"/>
                </a:moveTo>
                <a:cubicBezTo>
                  <a:pt x="669675" y="159949"/>
                  <a:pt x="677669" y="167943"/>
                  <a:pt x="677669" y="177803"/>
                </a:cubicBezTo>
                <a:cubicBezTo>
                  <a:pt x="677669" y="187663"/>
                  <a:pt x="669675" y="195657"/>
                  <a:pt x="659815" y="195657"/>
                </a:cubicBezTo>
                <a:cubicBezTo>
                  <a:pt x="649955" y="195657"/>
                  <a:pt x="641961" y="187663"/>
                  <a:pt x="641961" y="177803"/>
                </a:cubicBezTo>
                <a:cubicBezTo>
                  <a:pt x="641961" y="167943"/>
                  <a:pt x="649955" y="159949"/>
                  <a:pt x="659815" y="159949"/>
                </a:cubicBezTo>
                <a:close/>
                <a:moveTo>
                  <a:pt x="617665" y="159949"/>
                </a:moveTo>
                <a:cubicBezTo>
                  <a:pt x="627525" y="159949"/>
                  <a:pt x="635519" y="167943"/>
                  <a:pt x="635519" y="177803"/>
                </a:cubicBezTo>
                <a:cubicBezTo>
                  <a:pt x="635519" y="187663"/>
                  <a:pt x="627525" y="195657"/>
                  <a:pt x="617665" y="195657"/>
                </a:cubicBezTo>
                <a:cubicBezTo>
                  <a:pt x="607805" y="195657"/>
                  <a:pt x="599811" y="187663"/>
                  <a:pt x="599811" y="177803"/>
                </a:cubicBezTo>
                <a:cubicBezTo>
                  <a:pt x="599811" y="167943"/>
                  <a:pt x="607805" y="159949"/>
                  <a:pt x="617665" y="159949"/>
                </a:cubicBezTo>
                <a:close/>
                <a:moveTo>
                  <a:pt x="575517" y="159949"/>
                </a:moveTo>
                <a:cubicBezTo>
                  <a:pt x="585377" y="159949"/>
                  <a:pt x="593371" y="167943"/>
                  <a:pt x="593371" y="177803"/>
                </a:cubicBezTo>
                <a:cubicBezTo>
                  <a:pt x="593371" y="187663"/>
                  <a:pt x="585377" y="195657"/>
                  <a:pt x="575517" y="195657"/>
                </a:cubicBezTo>
                <a:cubicBezTo>
                  <a:pt x="565657" y="195657"/>
                  <a:pt x="557663" y="187663"/>
                  <a:pt x="557663" y="177803"/>
                </a:cubicBezTo>
                <a:cubicBezTo>
                  <a:pt x="557663" y="167943"/>
                  <a:pt x="565657" y="159949"/>
                  <a:pt x="575517" y="159949"/>
                </a:cubicBezTo>
                <a:close/>
                <a:moveTo>
                  <a:pt x="532287" y="159949"/>
                </a:moveTo>
                <a:cubicBezTo>
                  <a:pt x="542147" y="159949"/>
                  <a:pt x="550141" y="167943"/>
                  <a:pt x="550141" y="177803"/>
                </a:cubicBezTo>
                <a:cubicBezTo>
                  <a:pt x="550141" y="187663"/>
                  <a:pt x="542147" y="195657"/>
                  <a:pt x="532287" y="195657"/>
                </a:cubicBezTo>
                <a:cubicBezTo>
                  <a:pt x="522427" y="195657"/>
                  <a:pt x="514433" y="187663"/>
                  <a:pt x="514433" y="177803"/>
                </a:cubicBezTo>
                <a:cubicBezTo>
                  <a:pt x="514433" y="167943"/>
                  <a:pt x="522427" y="159949"/>
                  <a:pt x="532287" y="159949"/>
                </a:cubicBezTo>
                <a:close/>
                <a:moveTo>
                  <a:pt x="490138" y="159949"/>
                </a:moveTo>
                <a:cubicBezTo>
                  <a:pt x="499998" y="159949"/>
                  <a:pt x="507992" y="167943"/>
                  <a:pt x="507992" y="177803"/>
                </a:cubicBezTo>
                <a:cubicBezTo>
                  <a:pt x="507992" y="187663"/>
                  <a:pt x="499998" y="195657"/>
                  <a:pt x="490138" y="195657"/>
                </a:cubicBezTo>
                <a:cubicBezTo>
                  <a:pt x="480278" y="195657"/>
                  <a:pt x="472284" y="187663"/>
                  <a:pt x="472284" y="177803"/>
                </a:cubicBezTo>
                <a:cubicBezTo>
                  <a:pt x="472284" y="167943"/>
                  <a:pt x="480278" y="159949"/>
                  <a:pt x="490138" y="159949"/>
                </a:cubicBezTo>
                <a:close/>
                <a:moveTo>
                  <a:pt x="446909" y="159949"/>
                </a:moveTo>
                <a:cubicBezTo>
                  <a:pt x="456769" y="159949"/>
                  <a:pt x="464763" y="167943"/>
                  <a:pt x="464763" y="177803"/>
                </a:cubicBezTo>
                <a:cubicBezTo>
                  <a:pt x="464763" y="187663"/>
                  <a:pt x="456769" y="195657"/>
                  <a:pt x="446909" y="195657"/>
                </a:cubicBezTo>
                <a:cubicBezTo>
                  <a:pt x="437049" y="195657"/>
                  <a:pt x="429055" y="187663"/>
                  <a:pt x="429055" y="177803"/>
                </a:cubicBezTo>
                <a:cubicBezTo>
                  <a:pt x="429055" y="167943"/>
                  <a:pt x="437049" y="159949"/>
                  <a:pt x="446909" y="159949"/>
                </a:cubicBezTo>
                <a:close/>
                <a:moveTo>
                  <a:pt x="404760" y="159949"/>
                </a:moveTo>
                <a:cubicBezTo>
                  <a:pt x="414620" y="159949"/>
                  <a:pt x="422614" y="167943"/>
                  <a:pt x="422614" y="177803"/>
                </a:cubicBezTo>
                <a:cubicBezTo>
                  <a:pt x="422614" y="187663"/>
                  <a:pt x="414620" y="195657"/>
                  <a:pt x="404760" y="195657"/>
                </a:cubicBezTo>
                <a:cubicBezTo>
                  <a:pt x="394900" y="195657"/>
                  <a:pt x="386906" y="187663"/>
                  <a:pt x="386906" y="177803"/>
                </a:cubicBezTo>
                <a:cubicBezTo>
                  <a:pt x="386906" y="167943"/>
                  <a:pt x="394900" y="159949"/>
                  <a:pt x="404760" y="159949"/>
                </a:cubicBezTo>
                <a:close/>
                <a:moveTo>
                  <a:pt x="1303937" y="117800"/>
                </a:moveTo>
                <a:cubicBezTo>
                  <a:pt x="1313797" y="117800"/>
                  <a:pt x="1321791" y="125794"/>
                  <a:pt x="1321791" y="135654"/>
                </a:cubicBezTo>
                <a:cubicBezTo>
                  <a:pt x="1321791" y="145514"/>
                  <a:pt x="1313797" y="153508"/>
                  <a:pt x="1303937" y="153508"/>
                </a:cubicBezTo>
                <a:cubicBezTo>
                  <a:pt x="1294077" y="153508"/>
                  <a:pt x="1286083" y="145514"/>
                  <a:pt x="1286083" y="135654"/>
                </a:cubicBezTo>
                <a:cubicBezTo>
                  <a:pt x="1286083" y="125794"/>
                  <a:pt x="1294077" y="117800"/>
                  <a:pt x="1303937" y="117800"/>
                </a:cubicBezTo>
                <a:close/>
                <a:moveTo>
                  <a:pt x="1260706" y="117800"/>
                </a:moveTo>
                <a:cubicBezTo>
                  <a:pt x="1270566" y="117800"/>
                  <a:pt x="1278560" y="125794"/>
                  <a:pt x="1278560" y="135654"/>
                </a:cubicBezTo>
                <a:cubicBezTo>
                  <a:pt x="1278560" y="145514"/>
                  <a:pt x="1270566" y="153508"/>
                  <a:pt x="1260706" y="153508"/>
                </a:cubicBezTo>
                <a:cubicBezTo>
                  <a:pt x="1250846" y="153508"/>
                  <a:pt x="1242852" y="145514"/>
                  <a:pt x="1242852" y="135654"/>
                </a:cubicBezTo>
                <a:cubicBezTo>
                  <a:pt x="1242852" y="125794"/>
                  <a:pt x="1250846" y="117800"/>
                  <a:pt x="1260706" y="117800"/>
                </a:cubicBezTo>
                <a:close/>
                <a:moveTo>
                  <a:pt x="1217477" y="117800"/>
                </a:moveTo>
                <a:cubicBezTo>
                  <a:pt x="1227337" y="117800"/>
                  <a:pt x="1235331" y="125794"/>
                  <a:pt x="1235331" y="135654"/>
                </a:cubicBezTo>
                <a:cubicBezTo>
                  <a:pt x="1235331" y="145514"/>
                  <a:pt x="1227337" y="153508"/>
                  <a:pt x="1217477" y="153508"/>
                </a:cubicBezTo>
                <a:cubicBezTo>
                  <a:pt x="1207617" y="153508"/>
                  <a:pt x="1199623" y="145514"/>
                  <a:pt x="1199623" y="135654"/>
                </a:cubicBezTo>
                <a:cubicBezTo>
                  <a:pt x="1199623" y="125794"/>
                  <a:pt x="1207617" y="117800"/>
                  <a:pt x="1217477" y="117800"/>
                </a:cubicBezTo>
                <a:close/>
                <a:moveTo>
                  <a:pt x="1175328" y="117800"/>
                </a:moveTo>
                <a:cubicBezTo>
                  <a:pt x="1185188" y="117800"/>
                  <a:pt x="1193182" y="125794"/>
                  <a:pt x="1193182" y="135654"/>
                </a:cubicBezTo>
                <a:cubicBezTo>
                  <a:pt x="1193182" y="145514"/>
                  <a:pt x="1185188" y="153508"/>
                  <a:pt x="1175328" y="153508"/>
                </a:cubicBezTo>
                <a:cubicBezTo>
                  <a:pt x="1165468" y="153508"/>
                  <a:pt x="1157474" y="145514"/>
                  <a:pt x="1157474" y="135654"/>
                </a:cubicBezTo>
                <a:cubicBezTo>
                  <a:pt x="1157474" y="125794"/>
                  <a:pt x="1165468" y="117800"/>
                  <a:pt x="1175328" y="117800"/>
                </a:cubicBezTo>
                <a:close/>
                <a:moveTo>
                  <a:pt x="1132099" y="117800"/>
                </a:moveTo>
                <a:cubicBezTo>
                  <a:pt x="1141959" y="117800"/>
                  <a:pt x="1149953" y="125794"/>
                  <a:pt x="1149953" y="135654"/>
                </a:cubicBezTo>
                <a:cubicBezTo>
                  <a:pt x="1149953" y="145514"/>
                  <a:pt x="1141959" y="153508"/>
                  <a:pt x="1132099" y="153508"/>
                </a:cubicBezTo>
                <a:cubicBezTo>
                  <a:pt x="1122239" y="153508"/>
                  <a:pt x="1114245" y="145514"/>
                  <a:pt x="1114245" y="135654"/>
                </a:cubicBezTo>
                <a:cubicBezTo>
                  <a:pt x="1114245" y="125794"/>
                  <a:pt x="1122239" y="117800"/>
                  <a:pt x="1132099" y="117800"/>
                </a:cubicBezTo>
                <a:close/>
                <a:moveTo>
                  <a:pt x="1089949" y="117800"/>
                </a:moveTo>
                <a:cubicBezTo>
                  <a:pt x="1099809" y="117800"/>
                  <a:pt x="1107803" y="125794"/>
                  <a:pt x="1107803" y="135654"/>
                </a:cubicBezTo>
                <a:cubicBezTo>
                  <a:pt x="1107803" y="145514"/>
                  <a:pt x="1099809" y="153508"/>
                  <a:pt x="1089949" y="153508"/>
                </a:cubicBezTo>
                <a:cubicBezTo>
                  <a:pt x="1080089" y="153508"/>
                  <a:pt x="1072095" y="145514"/>
                  <a:pt x="1072095" y="135654"/>
                </a:cubicBezTo>
                <a:cubicBezTo>
                  <a:pt x="1072095" y="125794"/>
                  <a:pt x="1080089" y="117800"/>
                  <a:pt x="1089949" y="117800"/>
                </a:cubicBezTo>
                <a:close/>
                <a:moveTo>
                  <a:pt x="1046719" y="117800"/>
                </a:moveTo>
                <a:cubicBezTo>
                  <a:pt x="1056579" y="117800"/>
                  <a:pt x="1064573" y="125794"/>
                  <a:pt x="1064573" y="135654"/>
                </a:cubicBezTo>
                <a:cubicBezTo>
                  <a:pt x="1064573" y="145514"/>
                  <a:pt x="1056579" y="153508"/>
                  <a:pt x="1046719" y="153508"/>
                </a:cubicBezTo>
                <a:cubicBezTo>
                  <a:pt x="1036859" y="153508"/>
                  <a:pt x="1028865" y="145514"/>
                  <a:pt x="1028865" y="135654"/>
                </a:cubicBezTo>
                <a:cubicBezTo>
                  <a:pt x="1028865" y="125794"/>
                  <a:pt x="1036859" y="117800"/>
                  <a:pt x="1046719" y="117800"/>
                </a:cubicBezTo>
                <a:close/>
                <a:moveTo>
                  <a:pt x="1002409" y="117800"/>
                </a:moveTo>
                <a:cubicBezTo>
                  <a:pt x="1012269" y="117800"/>
                  <a:pt x="1020263" y="125794"/>
                  <a:pt x="1020263" y="135654"/>
                </a:cubicBezTo>
                <a:cubicBezTo>
                  <a:pt x="1020263" y="145514"/>
                  <a:pt x="1012269" y="153508"/>
                  <a:pt x="1002409" y="153508"/>
                </a:cubicBezTo>
                <a:cubicBezTo>
                  <a:pt x="992549" y="153508"/>
                  <a:pt x="984555" y="145514"/>
                  <a:pt x="984555" y="135654"/>
                </a:cubicBezTo>
                <a:cubicBezTo>
                  <a:pt x="984555" y="125794"/>
                  <a:pt x="992549" y="117800"/>
                  <a:pt x="1002409" y="117800"/>
                </a:cubicBezTo>
                <a:close/>
                <a:moveTo>
                  <a:pt x="961341" y="117800"/>
                </a:moveTo>
                <a:cubicBezTo>
                  <a:pt x="971201" y="117800"/>
                  <a:pt x="979195" y="125794"/>
                  <a:pt x="979195" y="135654"/>
                </a:cubicBezTo>
                <a:cubicBezTo>
                  <a:pt x="979195" y="145514"/>
                  <a:pt x="971201" y="153508"/>
                  <a:pt x="961341" y="153508"/>
                </a:cubicBezTo>
                <a:cubicBezTo>
                  <a:pt x="951481" y="153508"/>
                  <a:pt x="943487" y="145514"/>
                  <a:pt x="943487" y="135654"/>
                </a:cubicBezTo>
                <a:cubicBezTo>
                  <a:pt x="943487" y="125794"/>
                  <a:pt x="951481" y="117800"/>
                  <a:pt x="961341" y="117800"/>
                </a:cubicBezTo>
                <a:close/>
                <a:moveTo>
                  <a:pt x="917031" y="117800"/>
                </a:moveTo>
                <a:cubicBezTo>
                  <a:pt x="926891" y="117800"/>
                  <a:pt x="934885" y="125794"/>
                  <a:pt x="934885" y="135654"/>
                </a:cubicBezTo>
                <a:cubicBezTo>
                  <a:pt x="934885" y="145514"/>
                  <a:pt x="926891" y="153508"/>
                  <a:pt x="917031" y="153508"/>
                </a:cubicBezTo>
                <a:cubicBezTo>
                  <a:pt x="907171" y="153508"/>
                  <a:pt x="899177" y="145514"/>
                  <a:pt x="899177" y="135654"/>
                </a:cubicBezTo>
                <a:cubicBezTo>
                  <a:pt x="899177" y="125794"/>
                  <a:pt x="907171" y="117800"/>
                  <a:pt x="917031" y="117800"/>
                </a:cubicBezTo>
                <a:close/>
                <a:moveTo>
                  <a:pt x="788423" y="117800"/>
                </a:moveTo>
                <a:cubicBezTo>
                  <a:pt x="798283" y="117800"/>
                  <a:pt x="806277" y="125794"/>
                  <a:pt x="806277" y="135654"/>
                </a:cubicBezTo>
                <a:cubicBezTo>
                  <a:pt x="806277" y="145514"/>
                  <a:pt x="798283" y="153508"/>
                  <a:pt x="788423" y="153508"/>
                </a:cubicBezTo>
                <a:cubicBezTo>
                  <a:pt x="778563" y="153508"/>
                  <a:pt x="770569" y="145514"/>
                  <a:pt x="770569" y="135654"/>
                </a:cubicBezTo>
                <a:cubicBezTo>
                  <a:pt x="770569" y="125794"/>
                  <a:pt x="778563" y="117800"/>
                  <a:pt x="788423" y="117800"/>
                </a:cubicBezTo>
                <a:close/>
                <a:moveTo>
                  <a:pt x="745193" y="117800"/>
                </a:moveTo>
                <a:cubicBezTo>
                  <a:pt x="755053" y="117800"/>
                  <a:pt x="763047" y="125794"/>
                  <a:pt x="763047" y="135654"/>
                </a:cubicBezTo>
                <a:cubicBezTo>
                  <a:pt x="763047" y="145514"/>
                  <a:pt x="755053" y="153508"/>
                  <a:pt x="745193" y="153508"/>
                </a:cubicBezTo>
                <a:cubicBezTo>
                  <a:pt x="735333" y="153508"/>
                  <a:pt x="727339" y="145514"/>
                  <a:pt x="727339" y="135654"/>
                </a:cubicBezTo>
                <a:cubicBezTo>
                  <a:pt x="727339" y="125794"/>
                  <a:pt x="735333" y="117800"/>
                  <a:pt x="745193" y="117800"/>
                </a:cubicBezTo>
                <a:close/>
                <a:moveTo>
                  <a:pt x="703044" y="117800"/>
                </a:moveTo>
                <a:cubicBezTo>
                  <a:pt x="712904" y="117800"/>
                  <a:pt x="720898" y="125794"/>
                  <a:pt x="720898" y="135654"/>
                </a:cubicBezTo>
                <a:cubicBezTo>
                  <a:pt x="720898" y="145514"/>
                  <a:pt x="712904" y="153508"/>
                  <a:pt x="703044" y="153508"/>
                </a:cubicBezTo>
                <a:cubicBezTo>
                  <a:pt x="693184" y="153508"/>
                  <a:pt x="685190" y="145514"/>
                  <a:pt x="685190" y="135654"/>
                </a:cubicBezTo>
                <a:cubicBezTo>
                  <a:pt x="685190" y="125794"/>
                  <a:pt x="693184" y="117800"/>
                  <a:pt x="703044" y="117800"/>
                </a:cubicBezTo>
                <a:close/>
                <a:moveTo>
                  <a:pt x="659815" y="117800"/>
                </a:moveTo>
                <a:cubicBezTo>
                  <a:pt x="669675" y="117800"/>
                  <a:pt x="677669" y="125794"/>
                  <a:pt x="677669" y="135654"/>
                </a:cubicBezTo>
                <a:cubicBezTo>
                  <a:pt x="677669" y="145514"/>
                  <a:pt x="669675" y="153508"/>
                  <a:pt x="659815" y="153508"/>
                </a:cubicBezTo>
                <a:cubicBezTo>
                  <a:pt x="649955" y="153508"/>
                  <a:pt x="641961" y="145514"/>
                  <a:pt x="641961" y="135654"/>
                </a:cubicBezTo>
                <a:cubicBezTo>
                  <a:pt x="641961" y="125794"/>
                  <a:pt x="649955" y="117800"/>
                  <a:pt x="659815" y="117800"/>
                </a:cubicBezTo>
                <a:close/>
                <a:moveTo>
                  <a:pt x="617666" y="117800"/>
                </a:moveTo>
                <a:cubicBezTo>
                  <a:pt x="627526" y="117800"/>
                  <a:pt x="635520" y="125794"/>
                  <a:pt x="635520" y="135654"/>
                </a:cubicBezTo>
                <a:cubicBezTo>
                  <a:pt x="635520" y="145514"/>
                  <a:pt x="627526" y="153508"/>
                  <a:pt x="617666" y="153508"/>
                </a:cubicBezTo>
                <a:cubicBezTo>
                  <a:pt x="607806" y="153508"/>
                  <a:pt x="599812" y="145514"/>
                  <a:pt x="599812" y="135654"/>
                </a:cubicBezTo>
                <a:cubicBezTo>
                  <a:pt x="599812" y="125794"/>
                  <a:pt x="607806" y="117800"/>
                  <a:pt x="617666" y="117800"/>
                </a:cubicBezTo>
                <a:close/>
                <a:moveTo>
                  <a:pt x="575517" y="117800"/>
                </a:moveTo>
                <a:cubicBezTo>
                  <a:pt x="585377" y="117800"/>
                  <a:pt x="593371" y="125794"/>
                  <a:pt x="593371" y="135654"/>
                </a:cubicBezTo>
                <a:cubicBezTo>
                  <a:pt x="593371" y="145514"/>
                  <a:pt x="585377" y="153508"/>
                  <a:pt x="575517" y="153508"/>
                </a:cubicBezTo>
                <a:cubicBezTo>
                  <a:pt x="565657" y="153508"/>
                  <a:pt x="557663" y="145514"/>
                  <a:pt x="557663" y="135654"/>
                </a:cubicBezTo>
                <a:cubicBezTo>
                  <a:pt x="557663" y="125794"/>
                  <a:pt x="565657" y="117800"/>
                  <a:pt x="575517" y="117800"/>
                </a:cubicBezTo>
                <a:close/>
                <a:moveTo>
                  <a:pt x="532287" y="117800"/>
                </a:moveTo>
                <a:cubicBezTo>
                  <a:pt x="542147" y="117800"/>
                  <a:pt x="550141" y="125794"/>
                  <a:pt x="550141" y="135654"/>
                </a:cubicBezTo>
                <a:cubicBezTo>
                  <a:pt x="550141" y="145514"/>
                  <a:pt x="542147" y="153508"/>
                  <a:pt x="532287" y="153508"/>
                </a:cubicBezTo>
                <a:cubicBezTo>
                  <a:pt x="522427" y="153508"/>
                  <a:pt x="514433" y="145514"/>
                  <a:pt x="514433" y="135654"/>
                </a:cubicBezTo>
                <a:cubicBezTo>
                  <a:pt x="514433" y="125794"/>
                  <a:pt x="522427" y="117800"/>
                  <a:pt x="532287" y="117800"/>
                </a:cubicBezTo>
                <a:close/>
                <a:moveTo>
                  <a:pt x="490138" y="117800"/>
                </a:moveTo>
                <a:cubicBezTo>
                  <a:pt x="499998" y="117800"/>
                  <a:pt x="507992" y="125794"/>
                  <a:pt x="507992" y="135654"/>
                </a:cubicBezTo>
                <a:cubicBezTo>
                  <a:pt x="507992" y="145514"/>
                  <a:pt x="499998" y="153508"/>
                  <a:pt x="490138" y="153508"/>
                </a:cubicBezTo>
                <a:cubicBezTo>
                  <a:pt x="480278" y="153508"/>
                  <a:pt x="472284" y="145514"/>
                  <a:pt x="472284" y="135654"/>
                </a:cubicBezTo>
                <a:cubicBezTo>
                  <a:pt x="472284" y="125794"/>
                  <a:pt x="480278" y="117800"/>
                  <a:pt x="490138" y="117800"/>
                </a:cubicBezTo>
                <a:close/>
                <a:moveTo>
                  <a:pt x="446909" y="117800"/>
                </a:moveTo>
                <a:cubicBezTo>
                  <a:pt x="456769" y="117800"/>
                  <a:pt x="464763" y="125794"/>
                  <a:pt x="464763" y="135654"/>
                </a:cubicBezTo>
                <a:cubicBezTo>
                  <a:pt x="464763" y="145514"/>
                  <a:pt x="456769" y="153508"/>
                  <a:pt x="446909" y="153508"/>
                </a:cubicBezTo>
                <a:cubicBezTo>
                  <a:pt x="437049" y="153508"/>
                  <a:pt x="429055" y="145514"/>
                  <a:pt x="429055" y="135654"/>
                </a:cubicBezTo>
                <a:cubicBezTo>
                  <a:pt x="429055" y="125794"/>
                  <a:pt x="437049" y="117800"/>
                  <a:pt x="446909" y="117800"/>
                </a:cubicBezTo>
                <a:close/>
                <a:moveTo>
                  <a:pt x="404760" y="117800"/>
                </a:moveTo>
                <a:cubicBezTo>
                  <a:pt x="414620" y="117800"/>
                  <a:pt x="422614" y="125794"/>
                  <a:pt x="422614" y="135654"/>
                </a:cubicBezTo>
                <a:cubicBezTo>
                  <a:pt x="422614" y="145514"/>
                  <a:pt x="414620" y="153508"/>
                  <a:pt x="404760" y="153508"/>
                </a:cubicBezTo>
                <a:cubicBezTo>
                  <a:pt x="394900" y="153508"/>
                  <a:pt x="386906" y="145514"/>
                  <a:pt x="386906" y="135654"/>
                </a:cubicBezTo>
                <a:cubicBezTo>
                  <a:pt x="386906" y="125794"/>
                  <a:pt x="394900" y="117800"/>
                  <a:pt x="404760" y="117800"/>
                </a:cubicBezTo>
                <a:close/>
                <a:moveTo>
                  <a:pt x="1303937" y="79975"/>
                </a:moveTo>
                <a:cubicBezTo>
                  <a:pt x="1313797" y="79975"/>
                  <a:pt x="1321791" y="87969"/>
                  <a:pt x="1321791" y="97829"/>
                </a:cubicBezTo>
                <a:cubicBezTo>
                  <a:pt x="1321791" y="107689"/>
                  <a:pt x="1313797" y="115683"/>
                  <a:pt x="1303937" y="115683"/>
                </a:cubicBezTo>
                <a:cubicBezTo>
                  <a:pt x="1294077" y="115683"/>
                  <a:pt x="1286083" y="107689"/>
                  <a:pt x="1286083" y="97829"/>
                </a:cubicBezTo>
                <a:cubicBezTo>
                  <a:pt x="1286083" y="87969"/>
                  <a:pt x="1294077" y="79975"/>
                  <a:pt x="1303937" y="79975"/>
                </a:cubicBezTo>
                <a:close/>
                <a:moveTo>
                  <a:pt x="1260706" y="79975"/>
                </a:moveTo>
                <a:cubicBezTo>
                  <a:pt x="1270566" y="79975"/>
                  <a:pt x="1278560" y="87969"/>
                  <a:pt x="1278560" y="97829"/>
                </a:cubicBezTo>
                <a:cubicBezTo>
                  <a:pt x="1278560" y="107689"/>
                  <a:pt x="1270566" y="115683"/>
                  <a:pt x="1260706" y="115683"/>
                </a:cubicBezTo>
                <a:cubicBezTo>
                  <a:pt x="1250846" y="115683"/>
                  <a:pt x="1242852" y="107689"/>
                  <a:pt x="1242852" y="97829"/>
                </a:cubicBezTo>
                <a:cubicBezTo>
                  <a:pt x="1242852" y="87969"/>
                  <a:pt x="1250846" y="79975"/>
                  <a:pt x="1260706" y="79975"/>
                </a:cubicBezTo>
                <a:close/>
                <a:moveTo>
                  <a:pt x="1217477" y="79975"/>
                </a:moveTo>
                <a:cubicBezTo>
                  <a:pt x="1227337" y="79975"/>
                  <a:pt x="1235331" y="87969"/>
                  <a:pt x="1235331" y="97829"/>
                </a:cubicBezTo>
                <a:cubicBezTo>
                  <a:pt x="1235331" y="107689"/>
                  <a:pt x="1227337" y="115683"/>
                  <a:pt x="1217477" y="115683"/>
                </a:cubicBezTo>
                <a:cubicBezTo>
                  <a:pt x="1207617" y="115683"/>
                  <a:pt x="1199623" y="107689"/>
                  <a:pt x="1199623" y="97829"/>
                </a:cubicBezTo>
                <a:cubicBezTo>
                  <a:pt x="1199623" y="87969"/>
                  <a:pt x="1207617" y="79975"/>
                  <a:pt x="1217477" y="79975"/>
                </a:cubicBezTo>
                <a:close/>
                <a:moveTo>
                  <a:pt x="1175328" y="79975"/>
                </a:moveTo>
                <a:cubicBezTo>
                  <a:pt x="1185188" y="79975"/>
                  <a:pt x="1193182" y="87969"/>
                  <a:pt x="1193182" y="97829"/>
                </a:cubicBezTo>
                <a:cubicBezTo>
                  <a:pt x="1193182" y="107689"/>
                  <a:pt x="1185188" y="115683"/>
                  <a:pt x="1175328" y="115683"/>
                </a:cubicBezTo>
                <a:cubicBezTo>
                  <a:pt x="1165468" y="115683"/>
                  <a:pt x="1157474" y="107689"/>
                  <a:pt x="1157474" y="97829"/>
                </a:cubicBezTo>
                <a:cubicBezTo>
                  <a:pt x="1157474" y="87969"/>
                  <a:pt x="1165468" y="79975"/>
                  <a:pt x="1175328" y="79975"/>
                </a:cubicBezTo>
                <a:close/>
                <a:moveTo>
                  <a:pt x="1132099" y="79975"/>
                </a:moveTo>
                <a:cubicBezTo>
                  <a:pt x="1141959" y="79975"/>
                  <a:pt x="1149953" y="87969"/>
                  <a:pt x="1149953" y="97829"/>
                </a:cubicBezTo>
                <a:cubicBezTo>
                  <a:pt x="1149953" y="107689"/>
                  <a:pt x="1141959" y="115683"/>
                  <a:pt x="1132099" y="115683"/>
                </a:cubicBezTo>
                <a:cubicBezTo>
                  <a:pt x="1122239" y="115683"/>
                  <a:pt x="1114245" y="107689"/>
                  <a:pt x="1114245" y="97829"/>
                </a:cubicBezTo>
                <a:cubicBezTo>
                  <a:pt x="1114245" y="87969"/>
                  <a:pt x="1122239" y="79975"/>
                  <a:pt x="1132099" y="79975"/>
                </a:cubicBezTo>
                <a:close/>
                <a:moveTo>
                  <a:pt x="1089950" y="79975"/>
                </a:moveTo>
                <a:cubicBezTo>
                  <a:pt x="1099810" y="79975"/>
                  <a:pt x="1107804" y="87969"/>
                  <a:pt x="1107804" y="97829"/>
                </a:cubicBezTo>
                <a:cubicBezTo>
                  <a:pt x="1107804" y="107689"/>
                  <a:pt x="1099810" y="115683"/>
                  <a:pt x="1089950" y="115683"/>
                </a:cubicBezTo>
                <a:cubicBezTo>
                  <a:pt x="1080090" y="115683"/>
                  <a:pt x="1072096" y="107689"/>
                  <a:pt x="1072096" y="97829"/>
                </a:cubicBezTo>
                <a:cubicBezTo>
                  <a:pt x="1072096" y="87969"/>
                  <a:pt x="1080090" y="79975"/>
                  <a:pt x="1089950" y="79975"/>
                </a:cubicBezTo>
                <a:close/>
                <a:moveTo>
                  <a:pt x="1046719" y="79975"/>
                </a:moveTo>
                <a:cubicBezTo>
                  <a:pt x="1056579" y="79975"/>
                  <a:pt x="1064573" y="87969"/>
                  <a:pt x="1064573" y="97829"/>
                </a:cubicBezTo>
                <a:cubicBezTo>
                  <a:pt x="1064573" y="107689"/>
                  <a:pt x="1056579" y="115683"/>
                  <a:pt x="1046719" y="115683"/>
                </a:cubicBezTo>
                <a:cubicBezTo>
                  <a:pt x="1036859" y="115683"/>
                  <a:pt x="1028865" y="107689"/>
                  <a:pt x="1028865" y="97829"/>
                </a:cubicBezTo>
                <a:cubicBezTo>
                  <a:pt x="1028865" y="87969"/>
                  <a:pt x="1036859" y="79975"/>
                  <a:pt x="1046719" y="79975"/>
                </a:cubicBezTo>
                <a:close/>
                <a:moveTo>
                  <a:pt x="1002409" y="79975"/>
                </a:moveTo>
                <a:cubicBezTo>
                  <a:pt x="1012269" y="79975"/>
                  <a:pt x="1020263" y="87969"/>
                  <a:pt x="1020263" y="97829"/>
                </a:cubicBezTo>
                <a:cubicBezTo>
                  <a:pt x="1020263" y="107689"/>
                  <a:pt x="1012269" y="115683"/>
                  <a:pt x="1002409" y="115683"/>
                </a:cubicBezTo>
                <a:cubicBezTo>
                  <a:pt x="992549" y="115683"/>
                  <a:pt x="984555" y="107689"/>
                  <a:pt x="984555" y="97829"/>
                </a:cubicBezTo>
                <a:cubicBezTo>
                  <a:pt x="984555" y="87969"/>
                  <a:pt x="992549" y="79975"/>
                  <a:pt x="1002409" y="79975"/>
                </a:cubicBezTo>
                <a:close/>
                <a:moveTo>
                  <a:pt x="961341" y="79975"/>
                </a:moveTo>
                <a:cubicBezTo>
                  <a:pt x="971201" y="79975"/>
                  <a:pt x="979195" y="87969"/>
                  <a:pt x="979195" y="97829"/>
                </a:cubicBezTo>
                <a:cubicBezTo>
                  <a:pt x="979195" y="107689"/>
                  <a:pt x="971201" y="115683"/>
                  <a:pt x="961341" y="115683"/>
                </a:cubicBezTo>
                <a:cubicBezTo>
                  <a:pt x="951481" y="115683"/>
                  <a:pt x="943487" y="107689"/>
                  <a:pt x="943487" y="97829"/>
                </a:cubicBezTo>
                <a:cubicBezTo>
                  <a:pt x="943487" y="87969"/>
                  <a:pt x="951481" y="79975"/>
                  <a:pt x="961341" y="79975"/>
                </a:cubicBezTo>
                <a:close/>
                <a:moveTo>
                  <a:pt x="917031" y="79975"/>
                </a:moveTo>
                <a:cubicBezTo>
                  <a:pt x="926891" y="79975"/>
                  <a:pt x="934885" y="87969"/>
                  <a:pt x="934885" y="97829"/>
                </a:cubicBezTo>
                <a:cubicBezTo>
                  <a:pt x="934885" y="107689"/>
                  <a:pt x="926891" y="115683"/>
                  <a:pt x="917031" y="115683"/>
                </a:cubicBezTo>
                <a:cubicBezTo>
                  <a:pt x="907171" y="115683"/>
                  <a:pt x="899177" y="107689"/>
                  <a:pt x="899177" y="97829"/>
                </a:cubicBezTo>
                <a:cubicBezTo>
                  <a:pt x="899177" y="87969"/>
                  <a:pt x="907171" y="79975"/>
                  <a:pt x="917031" y="79975"/>
                </a:cubicBezTo>
                <a:close/>
                <a:moveTo>
                  <a:pt x="831652" y="79975"/>
                </a:moveTo>
                <a:cubicBezTo>
                  <a:pt x="841512" y="79975"/>
                  <a:pt x="849506" y="87969"/>
                  <a:pt x="849506" y="97829"/>
                </a:cubicBezTo>
                <a:cubicBezTo>
                  <a:pt x="849506" y="107689"/>
                  <a:pt x="841512" y="115683"/>
                  <a:pt x="831652" y="115683"/>
                </a:cubicBezTo>
                <a:cubicBezTo>
                  <a:pt x="821792" y="115683"/>
                  <a:pt x="813798" y="107689"/>
                  <a:pt x="813798" y="97829"/>
                </a:cubicBezTo>
                <a:cubicBezTo>
                  <a:pt x="813798" y="87969"/>
                  <a:pt x="821792" y="79975"/>
                  <a:pt x="831652" y="79975"/>
                </a:cubicBezTo>
                <a:close/>
                <a:moveTo>
                  <a:pt x="788423" y="79975"/>
                </a:moveTo>
                <a:cubicBezTo>
                  <a:pt x="798283" y="79975"/>
                  <a:pt x="806277" y="87969"/>
                  <a:pt x="806277" y="97829"/>
                </a:cubicBezTo>
                <a:cubicBezTo>
                  <a:pt x="806277" y="107689"/>
                  <a:pt x="798283" y="115683"/>
                  <a:pt x="788423" y="115683"/>
                </a:cubicBezTo>
                <a:cubicBezTo>
                  <a:pt x="778563" y="115683"/>
                  <a:pt x="770569" y="107689"/>
                  <a:pt x="770569" y="97829"/>
                </a:cubicBezTo>
                <a:cubicBezTo>
                  <a:pt x="770569" y="87969"/>
                  <a:pt x="778563" y="79975"/>
                  <a:pt x="788423" y="79975"/>
                </a:cubicBezTo>
                <a:close/>
                <a:moveTo>
                  <a:pt x="745193" y="79975"/>
                </a:moveTo>
                <a:cubicBezTo>
                  <a:pt x="755053" y="79975"/>
                  <a:pt x="763047" y="87969"/>
                  <a:pt x="763047" y="97829"/>
                </a:cubicBezTo>
                <a:cubicBezTo>
                  <a:pt x="763047" y="107689"/>
                  <a:pt x="755053" y="115683"/>
                  <a:pt x="745193" y="115683"/>
                </a:cubicBezTo>
                <a:cubicBezTo>
                  <a:pt x="735333" y="115683"/>
                  <a:pt x="727339" y="107689"/>
                  <a:pt x="727339" y="97829"/>
                </a:cubicBezTo>
                <a:cubicBezTo>
                  <a:pt x="727339" y="87969"/>
                  <a:pt x="735333" y="79975"/>
                  <a:pt x="745193" y="79975"/>
                </a:cubicBezTo>
                <a:close/>
                <a:moveTo>
                  <a:pt x="703044" y="79975"/>
                </a:moveTo>
                <a:cubicBezTo>
                  <a:pt x="712904" y="79975"/>
                  <a:pt x="720898" y="87969"/>
                  <a:pt x="720898" y="97829"/>
                </a:cubicBezTo>
                <a:cubicBezTo>
                  <a:pt x="720898" y="107689"/>
                  <a:pt x="712904" y="115683"/>
                  <a:pt x="703044" y="115683"/>
                </a:cubicBezTo>
                <a:cubicBezTo>
                  <a:pt x="693184" y="115683"/>
                  <a:pt x="685190" y="107689"/>
                  <a:pt x="685190" y="97829"/>
                </a:cubicBezTo>
                <a:cubicBezTo>
                  <a:pt x="685190" y="87969"/>
                  <a:pt x="693184" y="79975"/>
                  <a:pt x="703044" y="79975"/>
                </a:cubicBezTo>
                <a:close/>
                <a:moveTo>
                  <a:pt x="617666" y="79975"/>
                </a:moveTo>
                <a:cubicBezTo>
                  <a:pt x="627526" y="79975"/>
                  <a:pt x="635520" y="87969"/>
                  <a:pt x="635520" y="97829"/>
                </a:cubicBezTo>
                <a:cubicBezTo>
                  <a:pt x="635520" y="107689"/>
                  <a:pt x="627526" y="115683"/>
                  <a:pt x="617666" y="115683"/>
                </a:cubicBezTo>
                <a:cubicBezTo>
                  <a:pt x="607806" y="115683"/>
                  <a:pt x="599812" y="107689"/>
                  <a:pt x="599812" y="97829"/>
                </a:cubicBezTo>
                <a:cubicBezTo>
                  <a:pt x="599812" y="87969"/>
                  <a:pt x="607806" y="79975"/>
                  <a:pt x="617666" y="79975"/>
                </a:cubicBezTo>
                <a:close/>
                <a:moveTo>
                  <a:pt x="575517" y="79975"/>
                </a:moveTo>
                <a:cubicBezTo>
                  <a:pt x="585377" y="79975"/>
                  <a:pt x="593371" y="87969"/>
                  <a:pt x="593371" y="97829"/>
                </a:cubicBezTo>
                <a:cubicBezTo>
                  <a:pt x="593371" y="107689"/>
                  <a:pt x="585377" y="115683"/>
                  <a:pt x="575517" y="115683"/>
                </a:cubicBezTo>
                <a:cubicBezTo>
                  <a:pt x="565657" y="115683"/>
                  <a:pt x="557663" y="107689"/>
                  <a:pt x="557663" y="97829"/>
                </a:cubicBezTo>
                <a:cubicBezTo>
                  <a:pt x="557663" y="87969"/>
                  <a:pt x="565657" y="79975"/>
                  <a:pt x="575517" y="79975"/>
                </a:cubicBezTo>
                <a:close/>
                <a:moveTo>
                  <a:pt x="532287" y="79975"/>
                </a:moveTo>
                <a:cubicBezTo>
                  <a:pt x="542147" y="79975"/>
                  <a:pt x="550141" y="87969"/>
                  <a:pt x="550141" y="97829"/>
                </a:cubicBezTo>
                <a:cubicBezTo>
                  <a:pt x="550141" y="107689"/>
                  <a:pt x="542147" y="115683"/>
                  <a:pt x="532287" y="115683"/>
                </a:cubicBezTo>
                <a:cubicBezTo>
                  <a:pt x="522427" y="115683"/>
                  <a:pt x="514433" y="107689"/>
                  <a:pt x="514433" y="97829"/>
                </a:cubicBezTo>
                <a:cubicBezTo>
                  <a:pt x="514433" y="87969"/>
                  <a:pt x="522427" y="79975"/>
                  <a:pt x="532287" y="79975"/>
                </a:cubicBezTo>
                <a:close/>
                <a:moveTo>
                  <a:pt x="490138" y="79975"/>
                </a:moveTo>
                <a:cubicBezTo>
                  <a:pt x="499998" y="79975"/>
                  <a:pt x="507992" y="87969"/>
                  <a:pt x="507992" y="97829"/>
                </a:cubicBezTo>
                <a:cubicBezTo>
                  <a:pt x="507992" y="107689"/>
                  <a:pt x="499998" y="115683"/>
                  <a:pt x="490138" y="115683"/>
                </a:cubicBezTo>
                <a:cubicBezTo>
                  <a:pt x="480278" y="115683"/>
                  <a:pt x="472284" y="107689"/>
                  <a:pt x="472284" y="97829"/>
                </a:cubicBezTo>
                <a:cubicBezTo>
                  <a:pt x="472284" y="87969"/>
                  <a:pt x="480278" y="79975"/>
                  <a:pt x="490138" y="79975"/>
                </a:cubicBezTo>
                <a:close/>
                <a:moveTo>
                  <a:pt x="446909" y="79975"/>
                </a:moveTo>
                <a:cubicBezTo>
                  <a:pt x="456769" y="79975"/>
                  <a:pt x="464763" y="87969"/>
                  <a:pt x="464763" y="97829"/>
                </a:cubicBezTo>
                <a:cubicBezTo>
                  <a:pt x="464763" y="107689"/>
                  <a:pt x="456769" y="115683"/>
                  <a:pt x="446909" y="115683"/>
                </a:cubicBezTo>
                <a:cubicBezTo>
                  <a:pt x="437049" y="115683"/>
                  <a:pt x="429055" y="107689"/>
                  <a:pt x="429055" y="97829"/>
                </a:cubicBezTo>
                <a:cubicBezTo>
                  <a:pt x="429055" y="87969"/>
                  <a:pt x="437049" y="79975"/>
                  <a:pt x="446909" y="79975"/>
                </a:cubicBezTo>
                <a:close/>
                <a:moveTo>
                  <a:pt x="1346085" y="38907"/>
                </a:moveTo>
                <a:cubicBezTo>
                  <a:pt x="1355945" y="38907"/>
                  <a:pt x="1363939" y="46901"/>
                  <a:pt x="1363939" y="56761"/>
                </a:cubicBezTo>
                <a:cubicBezTo>
                  <a:pt x="1363939" y="66621"/>
                  <a:pt x="1355945" y="74615"/>
                  <a:pt x="1346085" y="74615"/>
                </a:cubicBezTo>
                <a:cubicBezTo>
                  <a:pt x="1336225" y="74615"/>
                  <a:pt x="1328231" y="66621"/>
                  <a:pt x="1328231" y="56761"/>
                </a:cubicBezTo>
                <a:cubicBezTo>
                  <a:pt x="1328231" y="46901"/>
                  <a:pt x="1336225" y="38907"/>
                  <a:pt x="1346085" y="38907"/>
                </a:cubicBezTo>
                <a:close/>
                <a:moveTo>
                  <a:pt x="1303937" y="38907"/>
                </a:moveTo>
                <a:cubicBezTo>
                  <a:pt x="1313797" y="38907"/>
                  <a:pt x="1321791" y="46901"/>
                  <a:pt x="1321791" y="56761"/>
                </a:cubicBezTo>
                <a:cubicBezTo>
                  <a:pt x="1321791" y="66621"/>
                  <a:pt x="1313797" y="74615"/>
                  <a:pt x="1303937" y="74615"/>
                </a:cubicBezTo>
                <a:cubicBezTo>
                  <a:pt x="1294077" y="74615"/>
                  <a:pt x="1286083" y="66621"/>
                  <a:pt x="1286083" y="56761"/>
                </a:cubicBezTo>
                <a:cubicBezTo>
                  <a:pt x="1286083" y="46901"/>
                  <a:pt x="1294077" y="38907"/>
                  <a:pt x="1303937" y="38907"/>
                </a:cubicBezTo>
                <a:close/>
                <a:moveTo>
                  <a:pt x="1260706" y="38907"/>
                </a:moveTo>
                <a:cubicBezTo>
                  <a:pt x="1270566" y="38907"/>
                  <a:pt x="1278560" y="46901"/>
                  <a:pt x="1278560" y="56761"/>
                </a:cubicBezTo>
                <a:cubicBezTo>
                  <a:pt x="1278560" y="66621"/>
                  <a:pt x="1270566" y="74615"/>
                  <a:pt x="1260706" y="74615"/>
                </a:cubicBezTo>
                <a:cubicBezTo>
                  <a:pt x="1250846" y="74615"/>
                  <a:pt x="1242852" y="66621"/>
                  <a:pt x="1242852" y="56761"/>
                </a:cubicBezTo>
                <a:cubicBezTo>
                  <a:pt x="1242852" y="46901"/>
                  <a:pt x="1250846" y="38907"/>
                  <a:pt x="1260706" y="38907"/>
                </a:cubicBezTo>
                <a:close/>
                <a:moveTo>
                  <a:pt x="1217477" y="38907"/>
                </a:moveTo>
                <a:cubicBezTo>
                  <a:pt x="1227337" y="38907"/>
                  <a:pt x="1235331" y="46901"/>
                  <a:pt x="1235331" y="56761"/>
                </a:cubicBezTo>
                <a:cubicBezTo>
                  <a:pt x="1235331" y="66621"/>
                  <a:pt x="1227337" y="74615"/>
                  <a:pt x="1217477" y="74615"/>
                </a:cubicBezTo>
                <a:cubicBezTo>
                  <a:pt x="1207617" y="74615"/>
                  <a:pt x="1199623" y="66621"/>
                  <a:pt x="1199623" y="56761"/>
                </a:cubicBezTo>
                <a:cubicBezTo>
                  <a:pt x="1199623" y="46901"/>
                  <a:pt x="1207617" y="38907"/>
                  <a:pt x="1217477" y="38907"/>
                </a:cubicBezTo>
                <a:close/>
                <a:moveTo>
                  <a:pt x="1175328" y="38907"/>
                </a:moveTo>
                <a:cubicBezTo>
                  <a:pt x="1185188" y="38907"/>
                  <a:pt x="1193182" y="46901"/>
                  <a:pt x="1193182" y="56761"/>
                </a:cubicBezTo>
                <a:cubicBezTo>
                  <a:pt x="1193182" y="66621"/>
                  <a:pt x="1185188" y="74615"/>
                  <a:pt x="1175328" y="74615"/>
                </a:cubicBezTo>
                <a:cubicBezTo>
                  <a:pt x="1165468" y="74615"/>
                  <a:pt x="1157474" y="66621"/>
                  <a:pt x="1157474" y="56761"/>
                </a:cubicBezTo>
                <a:cubicBezTo>
                  <a:pt x="1157474" y="46901"/>
                  <a:pt x="1165468" y="38907"/>
                  <a:pt x="1175328" y="38907"/>
                </a:cubicBezTo>
                <a:close/>
                <a:moveTo>
                  <a:pt x="1132099" y="38907"/>
                </a:moveTo>
                <a:cubicBezTo>
                  <a:pt x="1141959" y="38907"/>
                  <a:pt x="1149953" y="46901"/>
                  <a:pt x="1149953" y="56761"/>
                </a:cubicBezTo>
                <a:cubicBezTo>
                  <a:pt x="1149953" y="66621"/>
                  <a:pt x="1141959" y="74615"/>
                  <a:pt x="1132099" y="74615"/>
                </a:cubicBezTo>
                <a:cubicBezTo>
                  <a:pt x="1122239" y="74615"/>
                  <a:pt x="1114245" y="66621"/>
                  <a:pt x="1114245" y="56761"/>
                </a:cubicBezTo>
                <a:cubicBezTo>
                  <a:pt x="1114245" y="46901"/>
                  <a:pt x="1122239" y="38907"/>
                  <a:pt x="1132099" y="38907"/>
                </a:cubicBezTo>
                <a:close/>
                <a:moveTo>
                  <a:pt x="1089950" y="38907"/>
                </a:moveTo>
                <a:cubicBezTo>
                  <a:pt x="1099810" y="38907"/>
                  <a:pt x="1107804" y="46901"/>
                  <a:pt x="1107804" y="56761"/>
                </a:cubicBezTo>
                <a:cubicBezTo>
                  <a:pt x="1107804" y="66621"/>
                  <a:pt x="1099810" y="74615"/>
                  <a:pt x="1089950" y="74615"/>
                </a:cubicBezTo>
                <a:cubicBezTo>
                  <a:pt x="1080090" y="74615"/>
                  <a:pt x="1072096" y="66621"/>
                  <a:pt x="1072096" y="56761"/>
                </a:cubicBezTo>
                <a:cubicBezTo>
                  <a:pt x="1072096" y="46901"/>
                  <a:pt x="1080090" y="38907"/>
                  <a:pt x="1089950" y="38907"/>
                </a:cubicBezTo>
                <a:close/>
                <a:moveTo>
                  <a:pt x="1046719" y="38907"/>
                </a:moveTo>
                <a:cubicBezTo>
                  <a:pt x="1056579" y="38907"/>
                  <a:pt x="1064573" y="46901"/>
                  <a:pt x="1064573" y="56761"/>
                </a:cubicBezTo>
                <a:cubicBezTo>
                  <a:pt x="1064573" y="66621"/>
                  <a:pt x="1056579" y="74615"/>
                  <a:pt x="1046719" y="74615"/>
                </a:cubicBezTo>
                <a:cubicBezTo>
                  <a:pt x="1036859" y="74615"/>
                  <a:pt x="1028865" y="66621"/>
                  <a:pt x="1028865" y="56761"/>
                </a:cubicBezTo>
                <a:cubicBezTo>
                  <a:pt x="1028865" y="46901"/>
                  <a:pt x="1036859" y="38907"/>
                  <a:pt x="1046719" y="38907"/>
                </a:cubicBezTo>
                <a:close/>
                <a:moveTo>
                  <a:pt x="1002409" y="38907"/>
                </a:moveTo>
                <a:cubicBezTo>
                  <a:pt x="1012269" y="38907"/>
                  <a:pt x="1020263" y="46901"/>
                  <a:pt x="1020263" y="56761"/>
                </a:cubicBezTo>
                <a:cubicBezTo>
                  <a:pt x="1020263" y="66621"/>
                  <a:pt x="1012269" y="74615"/>
                  <a:pt x="1002409" y="74615"/>
                </a:cubicBezTo>
                <a:cubicBezTo>
                  <a:pt x="992549" y="74615"/>
                  <a:pt x="984555" y="66621"/>
                  <a:pt x="984555" y="56761"/>
                </a:cubicBezTo>
                <a:cubicBezTo>
                  <a:pt x="984555" y="46901"/>
                  <a:pt x="992549" y="38907"/>
                  <a:pt x="1002409" y="38907"/>
                </a:cubicBezTo>
                <a:close/>
                <a:moveTo>
                  <a:pt x="961341" y="38907"/>
                </a:moveTo>
                <a:cubicBezTo>
                  <a:pt x="971201" y="38907"/>
                  <a:pt x="979195" y="46901"/>
                  <a:pt x="979195" y="56761"/>
                </a:cubicBezTo>
                <a:cubicBezTo>
                  <a:pt x="979195" y="66621"/>
                  <a:pt x="971201" y="74615"/>
                  <a:pt x="961341" y="74615"/>
                </a:cubicBezTo>
                <a:cubicBezTo>
                  <a:pt x="951481" y="74615"/>
                  <a:pt x="943487" y="66621"/>
                  <a:pt x="943487" y="56761"/>
                </a:cubicBezTo>
                <a:cubicBezTo>
                  <a:pt x="943487" y="46901"/>
                  <a:pt x="951481" y="38907"/>
                  <a:pt x="961341" y="38907"/>
                </a:cubicBezTo>
                <a:close/>
                <a:moveTo>
                  <a:pt x="875963" y="38907"/>
                </a:moveTo>
                <a:cubicBezTo>
                  <a:pt x="885823" y="38907"/>
                  <a:pt x="893817" y="46901"/>
                  <a:pt x="893817" y="56761"/>
                </a:cubicBezTo>
                <a:cubicBezTo>
                  <a:pt x="893817" y="66621"/>
                  <a:pt x="885823" y="74615"/>
                  <a:pt x="875963" y="74615"/>
                </a:cubicBezTo>
                <a:cubicBezTo>
                  <a:pt x="866103" y="74615"/>
                  <a:pt x="858109" y="66621"/>
                  <a:pt x="858109" y="56761"/>
                </a:cubicBezTo>
                <a:cubicBezTo>
                  <a:pt x="858109" y="46901"/>
                  <a:pt x="866103" y="38907"/>
                  <a:pt x="875963" y="38907"/>
                </a:cubicBezTo>
                <a:close/>
                <a:moveTo>
                  <a:pt x="831652" y="38907"/>
                </a:moveTo>
                <a:cubicBezTo>
                  <a:pt x="841512" y="38907"/>
                  <a:pt x="849506" y="46901"/>
                  <a:pt x="849506" y="56761"/>
                </a:cubicBezTo>
                <a:cubicBezTo>
                  <a:pt x="849506" y="66621"/>
                  <a:pt x="841512" y="74615"/>
                  <a:pt x="831652" y="74615"/>
                </a:cubicBezTo>
                <a:cubicBezTo>
                  <a:pt x="821792" y="74615"/>
                  <a:pt x="813798" y="66621"/>
                  <a:pt x="813798" y="56761"/>
                </a:cubicBezTo>
                <a:cubicBezTo>
                  <a:pt x="813798" y="46901"/>
                  <a:pt x="821792" y="38907"/>
                  <a:pt x="831652" y="38907"/>
                </a:cubicBezTo>
                <a:close/>
                <a:moveTo>
                  <a:pt x="788423" y="38907"/>
                </a:moveTo>
                <a:cubicBezTo>
                  <a:pt x="798283" y="38907"/>
                  <a:pt x="806277" y="46901"/>
                  <a:pt x="806277" y="56761"/>
                </a:cubicBezTo>
                <a:cubicBezTo>
                  <a:pt x="806277" y="66621"/>
                  <a:pt x="798283" y="74615"/>
                  <a:pt x="788423" y="74615"/>
                </a:cubicBezTo>
                <a:cubicBezTo>
                  <a:pt x="778563" y="74615"/>
                  <a:pt x="770569" y="66621"/>
                  <a:pt x="770569" y="56761"/>
                </a:cubicBezTo>
                <a:cubicBezTo>
                  <a:pt x="770569" y="46901"/>
                  <a:pt x="778563" y="38907"/>
                  <a:pt x="788423" y="38907"/>
                </a:cubicBezTo>
                <a:close/>
                <a:moveTo>
                  <a:pt x="745193" y="38907"/>
                </a:moveTo>
                <a:cubicBezTo>
                  <a:pt x="755053" y="38907"/>
                  <a:pt x="763047" y="46901"/>
                  <a:pt x="763047" y="56761"/>
                </a:cubicBezTo>
                <a:cubicBezTo>
                  <a:pt x="763047" y="66621"/>
                  <a:pt x="755053" y="74615"/>
                  <a:pt x="745193" y="74615"/>
                </a:cubicBezTo>
                <a:cubicBezTo>
                  <a:pt x="735333" y="74615"/>
                  <a:pt x="727339" y="66621"/>
                  <a:pt x="727339" y="56761"/>
                </a:cubicBezTo>
                <a:cubicBezTo>
                  <a:pt x="727339" y="46901"/>
                  <a:pt x="735333" y="38907"/>
                  <a:pt x="745193" y="38907"/>
                </a:cubicBezTo>
                <a:close/>
                <a:moveTo>
                  <a:pt x="703044" y="38907"/>
                </a:moveTo>
                <a:cubicBezTo>
                  <a:pt x="712904" y="38907"/>
                  <a:pt x="720898" y="46901"/>
                  <a:pt x="720898" y="56761"/>
                </a:cubicBezTo>
                <a:cubicBezTo>
                  <a:pt x="720898" y="66621"/>
                  <a:pt x="712904" y="74615"/>
                  <a:pt x="703044" y="74615"/>
                </a:cubicBezTo>
                <a:cubicBezTo>
                  <a:pt x="693184" y="74615"/>
                  <a:pt x="685190" y="66621"/>
                  <a:pt x="685190" y="56761"/>
                </a:cubicBezTo>
                <a:cubicBezTo>
                  <a:pt x="685190" y="46901"/>
                  <a:pt x="693184" y="38907"/>
                  <a:pt x="703044" y="38907"/>
                </a:cubicBezTo>
                <a:close/>
                <a:moveTo>
                  <a:pt x="1389315" y="0"/>
                </a:moveTo>
                <a:cubicBezTo>
                  <a:pt x="1399175" y="0"/>
                  <a:pt x="1407169" y="7994"/>
                  <a:pt x="1407169" y="17854"/>
                </a:cubicBezTo>
                <a:cubicBezTo>
                  <a:pt x="1407169" y="27714"/>
                  <a:pt x="1399175" y="35708"/>
                  <a:pt x="1389315" y="35708"/>
                </a:cubicBezTo>
                <a:cubicBezTo>
                  <a:pt x="1379455" y="35708"/>
                  <a:pt x="1371461" y="27714"/>
                  <a:pt x="1371461" y="17854"/>
                </a:cubicBezTo>
                <a:cubicBezTo>
                  <a:pt x="1371461" y="7994"/>
                  <a:pt x="1379455" y="0"/>
                  <a:pt x="1389315" y="0"/>
                </a:cubicBezTo>
                <a:close/>
                <a:moveTo>
                  <a:pt x="1346085" y="0"/>
                </a:moveTo>
                <a:cubicBezTo>
                  <a:pt x="1355945" y="0"/>
                  <a:pt x="1363939" y="7994"/>
                  <a:pt x="1363939" y="17854"/>
                </a:cubicBezTo>
                <a:cubicBezTo>
                  <a:pt x="1363939" y="27714"/>
                  <a:pt x="1355945" y="35708"/>
                  <a:pt x="1346085" y="35708"/>
                </a:cubicBezTo>
                <a:cubicBezTo>
                  <a:pt x="1336225" y="35708"/>
                  <a:pt x="1328231" y="27714"/>
                  <a:pt x="1328231" y="17854"/>
                </a:cubicBezTo>
                <a:cubicBezTo>
                  <a:pt x="1328231" y="7994"/>
                  <a:pt x="1336225" y="0"/>
                  <a:pt x="1346085" y="0"/>
                </a:cubicBezTo>
                <a:close/>
                <a:moveTo>
                  <a:pt x="1303937" y="0"/>
                </a:moveTo>
                <a:cubicBezTo>
                  <a:pt x="1313797" y="0"/>
                  <a:pt x="1321791" y="7994"/>
                  <a:pt x="1321791" y="17854"/>
                </a:cubicBezTo>
                <a:cubicBezTo>
                  <a:pt x="1321791" y="27714"/>
                  <a:pt x="1313797" y="35708"/>
                  <a:pt x="1303937" y="35708"/>
                </a:cubicBezTo>
                <a:cubicBezTo>
                  <a:pt x="1294077" y="35708"/>
                  <a:pt x="1286083" y="27714"/>
                  <a:pt x="1286083" y="17854"/>
                </a:cubicBezTo>
                <a:cubicBezTo>
                  <a:pt x="1286083" y="7994"/>
                  <a:pt x="1294077" y="0"/>
                  <a:pt x="1303937" y="0"/>
                </a:cubicBezTo>
                <a:close/>
                <a:moveTo>
                  <a:pt x="1260706" y="0"/>
                </a:moveTo>
                <a:cubicBezTo>
                  <a:pt x="1270566" y="0"/>
                  <a:pt x="1278560" y="7994"/>
                  <a:pt x="1278560" y="17854"/>
                </a:cubicBezTo>
                <a:cubicBezTo>
                  <a:pt x="1278560" y="27714"/>
                  <a:pt x="1270566" y="35708"/>
                  <a:pt x="1260706" y="35708"/>
                </a:cubicBezTo>
                <a:cubicBezTo>
                  <a:pt x="1250846" y="35708"/>
                  <a:pt x="1242852" y="27714"/>
                  <a:pt x="1242852" y="17854"/>
                </a:cubicBezTo>
                <a:cubicBezTo>
                  <a:pt x="1242852" y="7994"/>
                  <a:pt x="1250846" y="0"/>
                  <a:pt x="1260706" y="0"/>
                </a:cubicBezTo>
                <a:close/>
                <a:moveTo>
                  <a:pt x="1217477" y="0"/>
                </a:moveTo>
                <a:cubicBezTo>
                  <a:pt x="1227337" y="0"/>
                  <a:pt x="1235331" y="7994"/>
                  <a:pt x="1235331" y="17854"/>
                </a:cubicBezTo>
                <a:cubicBezTo>
                  <a:pt x="1235331" y="27714"/>
                  <a:pt x="1227337" y="35708"/>
                  <a:pt x="1217477" y="35708"/>
                </a:cubicBezTo>
                <a:cubicBezTo>
                  <a:pt x="1207617" y="35708"/>
                  <a:pt x="1199623" y="27714"/>
                  <a:pt x="1199623" y="17854"/>
                </a:cubicBezTo>
                <a:cubicBezTo>
                  <a:pt x="1199623" y="7994"/>
                  <a:pt x="1207617" y="0"/>
                  <a:pt x="1217477" y="0"/>
                </a:cubicBezTo>
                <a:close/>
                <a:moveTo>
                  <a:pt x="1175328" y="0"/>
                </a:moveTo>
                <a:cubicBezTo>
                  <a:pt x="1185188" y="0"/>
                  <a:pt x="1193182" y="7994"/>
                  <a:pt x="1193182" y="17854"/>
                </a:cubicBezTo>
                <a:cubicBezTo>
                  <a:pt x="1193182" y="27714"/>
                  <a:pt x="1185188" y="35708"/>
                  <a:pt x="1175328" y="35708"/>
                </a:cubicBezTo>
                <a:cubicBezTo>
                  <a:pt x="1165468" y="35708"/>
                  <a:pt x="1157474" y="27714"/>
                  <a:pt x="1157474" y="17854"/>
                </a:cubicBezTo>
                <a:cubicBezTo>
                  <a:pt x="1157474" y="7994"/>
                  <a:pt x="1165468" y="0"/>
                  <a:pt x="1175328" y="0"/>
                </a:cubicBezTo>
                <a:close/>
                <a:moveTo>
                  <a:pt x="1132099" y="0"/>
                </a:moveTo>
                <a:cubicBezTo>
                  <a:pt x="1141959" y="0"/>
                  <a:pt x="1149953" y="7994"/>
                  <a:pt x="1149953" y="17854"/>
                </a:cubicBezTo>
                <a:cubicBezTo>
                  <a:pt x="1149953" y="27714"/>
                  <a:pt x="1141959" y="35708"/>
                  <a:pt x="1132099" y="35708"/>
                </a:cubicBezTo>
                <a:cubicBezTo>
                  <a:pt x="1122239" y="35708"/>
                  <a:pt x="1114245" y="27714"/>
                  <a:pt x="1114245" y="17854"/>
                </a:cubicBezTo>
                <a:cubicBezTo>
                  <a:pt x="1114245" y="7994"/>
                  <a:pt x="1122239" y="0"/>
                  <a:pt x="1132099" y="0"/>
                </a:cubicBezTo>
                <a:close/>
                <a:moveTo>
                  <a:pt x="1089950" y="0"/>
                </a:moveTo>
                <a:cubicBezTo>
                  <a:pt x="1099810" y="0"/>
                  <a:pt x="1107804" y="7994"/>
                  <a:pt x="1107804" y="17854"/>
                </a:cubicBezTo>
                <a:cubicBezTo>
                  <a:pt x="1107804" y="27714"/>
                  <a:pt x="1099810" y="35708"/>
                  <a:pt x="1089950" y="35708"/>
                </a:cubicBezTo>
                <a:cubicBezTo>
                  <a:pt x="1080090" y="35708"/>
                  <a:pt x="1072096" y="27714"/>
                  <a:pt x="1072096" y="17854"/>
                </a:cubicBezTo>
                <a:cubicBezTo>
                  <a:pt x="1072096" y="7994"/>
                  <a:pt x="1080090" y="0"/>
                  <a:pt x="1089950" y="0"/>
                </a:cubicBezTo>
                <a:close/>
                <a:moveTo>
                  <a:pt x="1046719" y="0"/>
                </a:moveTo>
                <a:cubicBezTo>
                  <a:pt x="1056579" y="0"/>
                  <a:pt x="1064573" y="7994"/>
                  <a:pt x="1064573" y="17854"/>
                </a:cubicBezTo>
                <a:cubicBezTo>
                  <a:pt x="1064573" y="27714"/>
                  <a:pt x="1056579" y="35708"/>
                  <a:pt x="1046719" y="35708"/>
                </a:cubicBezTo>
                <a:cubicBezTo>
                  <a:pt x="1036859" y="35708"/>
                  <a:pt x="1028865" y="27714"/>
                  <a:pt x="1028865" y="17854"/>
                </a:cubicBezTo>
                <a:cubicBezTo>
                  <a:pt x="1028865" y="7994"/>
                  <a:pt x="1036859" y="0"/>
                  <a:pt x="1046719" y="0"/>
                </a:cubicBezTo>
                <a:close/>
                <a:moveTo>
                  <a:pt x="917031" y="0"/>
                </a:moveTo>
                <a:cubicBezTo>
                  <a:pt x="926891" y="0"/>
                  <a:pt x="934885" y="7994"/>
                  <a:pt x="934885" y="17854"/>
                </a:cubicBezTo>
                <a:cubicBezTo>
                  <a:pt x="934885" y="27714"/>
                  <a:pt x="926891" y="35708"/>
                  <a:pt x="917031" y="35708"/>
                </a:cubicBezTo>
                <a:cubicBezTo>
                  <a:pt x="907171" y="35708"/>
                  <a:pt x="899177" y="27714"/>
                  <a:pt x="899177" y="17854"/>
                </a:cubicBezTo>
                <a:cubicBezTo>
                  <a:pt x="899177" y="7994"/>
                  <a:pt x="907171" y="0"/>
                  <a:pt x="917031" y="0"/>
                </a:cubicBezTo>
                <a:close/>
                <a:moveTo>
                  <a:pt x="875963" y="0"/>
                </a:moveTo>
                <a:cubicBezTo>
                  <a:pt x="885823" y="0"/>
                  <a:pt x="893817" y="7994"/>
                  <a:pt x="893817" y="17854"/>
                </a:cubicBezTo>
                <a:cubicBezTo>
                  <a:pt x="893817" y="27714"/>
                  <a:pt x="885823" y="35708"/>
                  <a:pt x="875963" y="35708"/>
                </a:cubicBezTo>
                <a:cubicBezTo>
                  <a:pt x="866103" y="35708"/>
                  <a:pt x="858109" y="27714"/>
                  <a:pt x="858109" y="17854"/>
                </a:cubicBezTo>
                <a:cubicBezTo>
                  <a:pt x="858109" y="7994"/>
                  <a:pt x="866103" y="0"/>
                  <a:pt x="875963" y="0"/>
                </a:cubicBezTo>
                <a:close/>
                <a:moveTo>
                  <a:pt x="831652" y="0"/>
                </a:moveTo>
                <a:cubicBezTo>
                  <a:pt x="841512" y="0"/>
                  <a:pt x="849506" y="7994"/>
                  <a:pt x="849506" y="17854"/>
                </a:cubicBezTo>
                <a:cubicBezTo>
                  <a:pt x="849506" y="27714"/>
                  <a:pt x="841512" y="35708"/>
                  <a:pt x="831652" y="35708"/>
                </a:cubicBezTo>
                <a:cubicBezTo>
                  <a:pt x="821792" y="35708"/>
                  <a:pt x="813798" y="27714"/>
                  <a:pt x="813798" y="17854"/>
                </a:cubicBezTo>
                <a:cubicBezTo>
                  <a:pt x="813798" y="7994"/>
                  <a:pt x="821792" y="0"/>
                  <a:pt x="831652" y="0"/>
                </a:cubicBezTo>
                <a:close/>
                <a:moveTo>
                  <a:pt x="788423" y="0"/>
                </a:moveTo>
                <a:cubicBezTo>
                  <a:pt x="798283" y="0"/>
                  <a:pt x="806277" y="7994"/>
                  <a:pt x="806277" y="17854"/>
                </a:cubicBezTo>
                <a:cubicBezTo>
                  <a:pt x="806277" y="27714"/>
                  <a:pt x="798283" y="35708"/>
                  <a:pt x="788423" y="35708"/>
                </a:cubicBezTo>
                <a:cubicBezTo>
                  <a:pt x="778563" y="35708"/>
                  <a:pt x="770569" y="27714"/>
                  <a:pt x="770569" y="17854"/>
                </a:cubicBezTo>
                <a:cubicBezTo>
                  <a:pt x="770569" y="7994"/>
                  <a:pt x="778563" y="0"/>
                  <a:pt x="788423" y="0"/>
                </a:cubicBezTo>
                <a:close/>
              </a:path>
            </a:pathLst>
          </a:custGeom>
          <a:solidFill>
            <a:schemeClr val="bg1">
              <a:lumMod val="85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88BE180A-ACA0-44B1-9372-6EA6BD52A14C}"/>
              </a:ext>
            </a:extLst>
          </p:cNvPr>
          <p:cNvSpPr>
            <a:spLocks noGrp="1"/>
          </p:cNvSpPr>
          <p:nvPr>
            <p:ph type="body" sz="quarter" idx="14"/>
          </p:nvPr>
        </p:nvSpPr>
        <p:spPr>
          <a:xfrm>
            <a:off x="456794" y="1387491"/>
            <a:ext cx="5639206" cy="3964162"/>
          </a:xfrm>
        </p:spPr>
        <p:txBody>
          <a:bodyPr/>
          <a:lstStyle/>
          <a:p>
            <a:pPr lvl="0"/>
            <a:r>
              <a:rPr lang="en-US" dirty="0"/>
              <a:t>Focus on building apps instead of management tasks </a:t>
            </a:r>
          </a:p>
          <a:p>
            <a:pPr lvl="0"/>
            <a:r>
              <a:rPr lang="en-US" dirty="0"/>
              <a:t>Active geo-replication provides the richest business continuity solution with the least risk of data loss and the most rapid recovery time</a:t>
            </a:r>
          </a:p>
          <a:p>
            <a:pPr lvl="1"/>
            <a:r>
              <a:rPr lang="en-US" dirty="0"/>
              <a:t>Extends standard geo-replication with up to four readable secondary databases in the same or different data center locations (regions)</a:t>
            </a:r>
          </a:p>
          <a:p>
            <a:pPr lvl="1"/>
            <a:r>
              <a:rPr lang="en-US" dirty="0"/>
              <a:t>Secondary databases can also be used for load balancing or to provide low-latency access to replicated data anywhere in the world</a:t>
            </a:r>
          </a:p>
          <a:p>
            <a:pPr lvl="1"/>
            <a:r>
              <a:rPr lang="en-US" dirty="0"/>
              <a:t>Automatically manage geo-replication relationship, connectivity, and failover at scale</a:t>
            </a:r>
          </a:p>
        </p:txBody>
      </p:sp>
      <p:sp>
        <p:nvSpPr>
          <p:cNvPr id="2" name="Title 1"/>
          <p:cNvSpPr>
            <a:spLocks noGrp="1"/>
          </p:cNvSpPr>
          <p:nvPr>
            <p:ph type="title"/>
          </p:nvPr>
        </p:nvSpPr>
        <p:spPr/>
        <p:txBody>
          <a:bodyPr/>
          <a:lstStyle/>
          <a:p>
            <a:r>
              <a:rPr lang="en-US" dirty="0"/>
              <a:t>Active Geo Replication for Azure SQL Database</a:t>
            </a:r>
          </a:p>
        </p:txBody>
      </p:sp>
      <p:cxnSp>
        <p:nvCxnSpPr>
          <p:cNvPr id="25" name="Connector: Elbow 24">
            <a:extLst>
              <a:ext uri="{FF2B5EF4-FFF2-40B4-BE49-F238E27FC236}">
                <a16:creationId xmlns:a16="http://schemas.microsoft.com/office/drawing/2014/main" id="{4D78D61E-F2E9-49B5-831C-B07CE174E55A}"/>
              </a:ext>
            </a:extLst>
          </p:cNvPr>
          <p:cNvCxnSpPr>
            <a:cxnSpLocks/>
          </p:cNvCxnSpPr>
          <p:nvPr/>
        </p:nvCxnSpPr>
        <p:spPr>
          <a:xfrm flipV="1">
            <a:off x="9041230" y="3581861"/>
            <a:ext cx="1205353" cy="846699"/>
          </a:xfrm>
          <a:prstGeom prst="bentConnector3">
            <a:avLst>
              <a:gd name="adj1" fmla="val 50000"/>
            </a:avLst>
          </a:prstGeom>
          <a:solidFill>
            <a:schemeClr val="bg1">
              <a:lumMod val="95000"/>
            </a:schemeClr>
          </a:solidFill>
          <a:ln w="38100" cap="flat">
            <a:solidFill>
              <a:schemeClr val="tx2"/>
            </a:solidFill>
            <a:prstDash val="dash"/>
            <a:miter lim="800000"/>
            <a:headEnd/>
            <a:tailEnd/>
          </a:ln>
        </p:spPr>
      </p:cxnSp>
      <p:sp>
        <p:nvSpPr>
          <p:cNvPr id="15" name="Freeform 5">
            <a:extLst>
              <a:ext uri="{FF2B5EF4-FFF2-40B4-BE49-F238E27FC236}">
                <a16:creationId xmlns:a16="http://schemas.microsoft.com/office/drawing/2014/main" id="{AF364330-BFED-4392-8169-C8EF731AAA66}"/>
              </a:ext>
            </a:extLst>
          </p:cNvPr>
          <p:cNvSpPr>
            <a:spLocks noEditPoints="1"/>
          </p:cNvSpPr>
          <p:nvPr/>
        </p:nvSpPr>
        <p:spPr bwMode="auto">
          <a:xfrm>
            <a:off x="8649358" y="4010143"/>
            <a:ext cx="467000" cy="74696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2"/>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panose="020B0502040204020203" pitchFamily="34" charset="0"/>
              <a:ea typeface="+mn-ea"/>
              <a:cs typeface="+mn-cs"/>
            </a:endParaRPr>
          </a:p>
        </p:txBody>
      </p:sp>
      <p:sp>
        <p:nvSpPr>
          <p:cNvPr id="16" name="Freeform 5">
            <a:extLst>
              <a:ext uri="{FF2B5EF4-FFF2-40B4-BE49-F238E27FC236}">
                <a16:creationId xmlns:a16="http://schemas.microsoft.com/office/drawing/2014/main" id="{9A2EE973-83EC-48E7-BF08-10BCB337158D}"/>
              </a:ext>
            </a:extLst>
          </p:cNvPr>
          <p:cNvSpPr>
            <a:spLocks noEditPoints="1"/>
          </p:cNvSpPr>
          <p:nvPr/>
        </p:nvSpPr>
        <p:spPr bwMode="auto">
          <a:xfrm>
            <a:off x="10013082" y="3106098"/>
            <a:ext cx="467000" cy="74696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2"/>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7098173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4"/>
          </p:nvPr>
        </p:nvSpPr>
        <p:spPr>
          <a:xfrm>
            <a:off x="456795" y="1387492"/>
            <a:ext cx="4826520" cy="2340642"/>
          </a:xfrm>
        </p:spPr>
        <p:txBody>
          <a:bodyPr/>
          <a:lstStyle/>
          <a:p>
            <a:r>
              <a:rPr lang="en-US"/>
              <a:t>Enable geo-replication for a group of databases or pools to another region</a:t>
            </a:r>
          </a:p>
          <a:p>
            <a:r>
              <a:rPr lang="en-US"/>
              <a:t>Automatic or manual failover policy</a:t>
            </a:r>
          </a:p>
          <a:p>
            <a:r>
              <a:rPr lang="en-US"/>
              <a:t>Read-only and read-write listener endpoints for transparent failover</a:t>
            </a:r>
          </a:p>
          <a:p>
            <a:r>
              <a:rPr lang="en-US"/>
              <a:t>Available for all service tiers   </a:t>
            </a:r>
          </a:p>
        </p:txBody>
      </p:sp>
      <p:sp>
        <p:nvSpPr>
          <p:cNvPr id="2" name="Title 1"/>
          <p:cNvSpPr>
            <a:spLocks noGrp="1"/>
          </p:cNvSpPr>
          <p:nvPr>
            <p:ph type="title"/>
          </p:nvPr>
        </p:nvSpPr>
        <p:spPr/>
        <p:txBody>
          <a:bodyPr/>
          <a:lstStyle/>
          <a:p>
            <a:r>
              <a:rPr lang="en-US"/>
              <a:t>Auto Failover Groups</a:t>
            </a:r>
          </a:p>
        </p:txBody>
      </p:sp>
      <p:pic>
        <p:nvPicPr>
          <p:cNvPr id="6" name="Picture 5" descr="A close up of a map&#10;&#10;Description automatically generated">
            <a:extLst>
              <a:ext uri="{FF2B5EF4-FFF2-40B4-BE49-F238E27FC236}">
                <a16:creationId xmlns:a16="http://schemas.microsoft.com/office/drawing/2014/main" id="{3BBA0A34-2D2A-45B4-B041-C6A8D0F0B2BB}"/>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304154" y="929708"/>
            <a:ext cx="6715666" cy="4799153"/>
          </a:xfrm>
          <a:prstGeom prst="rect">
            <a:avLst/>
          </a:prstGeom>
        </p:spPr>
      </p:pic>
    </p:spTree>
    <p:extLst>
      <p:ext uri="{BB962C8B-B14F-4D97-AF65-F5344CB8AC3E}">
        <p14:creationId xmlns:p14="http://schemas.microsoft.com/office/powerpoint/2010/main" val="17766159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 Replication vs Auto Failover Groups</a:t>
            </a:r>
          </a:p>
        </p:txBody>
      </p:sp>
      <p:pic>
        <p:nvPicPr>
          <p:cNvPr id="10" name="Picture 9">
            <a:extLst>
              <a:ext uri="{FF2B5EF4-FFF2-40B4-BE49-F238E27FC236}">
                <a16:creationId xmlns:a16="http://schemas.microsoft.com/office/drawing/2014/main" id="{8DF9DF75-E4AE-49E3-8D78-35399333AC2A}"/>
              </a:ext>
            </a:extLst>
          </p:cNvPr>
          <p:cNvPicPr>
            <a:picLocks noChangeAspect="1"/>
          </p:cNvPicPr>
          <p:nvPr/>
        </p:nvPicPr>
        <p:blipFill>
          <a:blip r:embed="rId3"/>
          <a:stretch>
            <a:fillRect/>
          </a:stretch>
        </p:blipFill>
        <p:spPr>
          <a:xfrm>
            <a:off x="1093202" y="1516868"/>
            <a:ext cx="10772451" cy="4883511"/>
          </a:xfrm>
          <a:prstGeom prst="rect">
            <a:avLst/>
          </a:prstGeom>
        </p:spPr>
      </p:pic>
    </p:spTree>
    <p:extLst>
      <p:ext uri="{BB962C8B-B14F-4D97-AF65-F5344CB8AC3E}">
        <p14:creationId xmlns:p14="http://schemas.microsoft.com/office/powerpoint/2010/main" val="11834508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114"/>
          <p:cNvSpPr txBox="1"/>
          <p:nvPr/>
        </p:nvSpPr>
        <p:spPr>
          <a:xfrm>
            <a:off x="7731774" y="3104525"/>
            <a:ext cx="1363022" cy="280638"/>
          </a:xfrm>
          <a:prstGeom prst="rect">
            <a:avLst/>
          </a:prstGeom>
          <a:noFill/>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3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Geo- replicated</a:t>
            </a:r>
          </a:p>
        </p:txBody>
      </p:sp>
      <p:sp>
        <p:nvSpPr>
          <p:cNvPr id="116" name="TextBox 115"/>
          <p:cNvSpPr txBox="1"/>
          <p:nvPr/>
        </p:nvSpPr>
        <p:spPr>
          <a:xfrm>
            <a:off x="7558666" y="3835647"/>
            <a:ext cx="1709237" cy="280678"/>
          </a:xfrm>
          <a:prstGeom prst="rect">
            <a:avLst/>
          </a:prstGeom>
          <a:noFill/>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3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Restore from backup</a:t>
            </a:r>
          </a:p>
        </p:txBody>
      </p:sp>
      <p:sp>
        <p:nvSpPr>
          <p:cNvPr id="119" name="TextBox 118"/>
          <p:cNvSpPr txBox="1"/>
          <p:nvPr/>
        </p:nvSpPr>
        <p:spPr>
          <a:xfrm>
            <a:off x="5540034" y="2741727"/>
            <a:ext cx="1403041" cy="461665"/>
          </a:xfrm>
          <a:prstGeom prst="rect">
            <a:avLst/>
          </a:prstGeom>
          <a:noFill/>
        </p:spPr>
        <p:txBody>
          <a:bodyPr wrap="square" rtlCol="0">
            <a:spAutoFit/>
          </a:bodyPr>
          <a:lstStyle/>
          <a:p>
            <a:pPr marL="0" marR="0" lvl="0" indent="0" algn="ctr" defTabSz="9143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SQL Database backups</a:t>
            </a:r>
          </a:p>
        </p:txBody>
      </p:sp>
      <p:sp>
        <p:nvSpPr>
          <p:cNvPr id="3" name="Text Placeholder 2">
            <a:extLst>
              <a:ext uri="{FF2B5EF4-FFF2-40B4-BE49-F238E27FC236}">
                <a16:creationId xmlns:a16="http://schemas.microsoft.com/office/drawing/2014/main" id="{3AF709A6-7359-434B-9D60-CF7193482C5E}"/>
              </a:ext>
            </a:extLst>
          </p:cNvPr>
          <p:cNvSpPr>
            <a:spLocks noGrp="1"/>
          </p:cNvSpPr>
          <p:nvPr>
            <p:ph type="body" sz="quarter" idx="14"/>
          </p:nvPr>
        </p:nvSpPr>
        <p:spPr>
          <a:xfrm>
            <a:off x="456795" y="1387491"/>
            <a:ext cx="4826520" cy="4864457"/>
          </a:xfrm>
        </p:spPr>
        <p:txBody>
          <a:bodyPr/>
          <a:lstStyle/>
          <a:p>
            <a:r>
              <a:rPr lang="en-US" dirty="0"/>
              <a:t>Automatic backups</a:t>
            </a:r>
          </a:p>
          <a:p>
            <a:pPr lvl="1"/>
            <a:r>
              <a:rPr lang="en-US" dirty="0"/>
              <a:t>Full backups weekly, differential backup daily, </a:t>
            </a:r>
            <a:br>
              <a:rPr lang="en-US" dirty="0"/>
            </a:br>
            <a:r>
              <a:rPr lang="en-US" dirty="0"/>
              <a:t>log backups every 5 minutes </a:t>
            </a:r>
          </a:p>
          <a:p>
            <a:pPr lvl="1"/>
            <a:r>
              <a:rPr lang="en-US" dirty="0"/>
              <a:t>Daily and weekly backups automatically </a:t>
            </a:r>
            <a:br>
              <a:rPr lang="en-US" dirty="0"/>
            </a:br>
            <a:r>
              <a:rPr lang="en-US" dirty="0"/>
              <a:t>uploaded to geo-redundant Azure Storage</a:t>
            </a:r>
          </a:p>
          <a:p>
            <a:r>
              <a:rPr lang="en-US" dirty="0"/>
              <a:t>Self-service restore</a:t>
            </a:r>
          </a:p>
          <a:p>
            <a:pPr lvl="1"/>
            <a:r>
              <a:rPr lang="en-US" dirty="0"/>
              <a:t>Point-in-time up to a second granularity</a:t>
            </a:r>
          </a:p>
          <a:p>
            <a:pPr lvl="1"/>
            <a:r>
              <a:rPr lang="en-US" dirty="0"/>
              <a:t>REST API, PowerShell, or Azure portal</a:t>
            </a:r>
          </a:p>
          <a:p>
            <a:pPr lvl="1"/>
            <a:r>
              <a:rPr lang="en-US" dirty="0"/>
              <a:t>Creates a new database in the same logical server</a:t>
            </a:r>
          </a:p>
          <a:p>
            <a:r>
              <a:rPr lang="en-US" dirty="0"/>
              <a:t>User-controlled retention policy</a:t>
            </a:r>
          </a:p>
          <a:p>
            <a:pPr lvl="1"/>
            <a:r>
              <a:rPr lang="en-US" dirty="0"/>
              <a:t>7 days default retention in all service tiers</a:t>
            </a:r>
          </a:p>
          <a:p>
            <a:pPr lvl="1"/>
            <a:r>
              <a:rPr lang="en-US" dirty="0"/>
              <a:t>Up to 35 days of additional retention if required at additional cost</a:t>
            </a:r>
          </a:p>
        </p:txBody>
      </p:sp>
      <p:sp>
        <p:nvSpPr>
          <p:cNvPr id="2" name="Title 1"/>
          <p:cNvSpPr>
            <a:spLocks noGrp="1"/>
          </p:cNvSpPr>
          <p:nvPr>
            <p:ph type="title"/>
          </p:nvPr>
        </p:nvSpPr>
        <p:spPr/>
        <p:txBody>
          <a:bodyPr/>
          <a:lstStyle/>
          <a:p>
            <a:r>
              <a:rPr lang="en-US"/>
              <a:t>Point-in-time restore</a:t>
            </a:r>
          </a:p>
        </p:txBody>
      </p:sp>
      <p:grpSp>
        <p:nvGrpSpPr>
          <p:cNvPr id="14" name="Group 13">
            <a:extLst>
              <a:ext uri="{FF2B5EF4-FFF2-40B4-BE49-F238E27FC236}">
                <a16:creationId xmlns:a16="http://schemas.microsoft.com/office/drawing/2014/main" id="{C32D05A8-1887-4D22-8D1A-735124FA639B}"/>
              </a:ext>
            </a:extLst>
          </p:cNvPr>
          <p:cNvGrpSpPr/>
          <p:nvPr/>
        </p:nvGrpSpPr>
        <p:grpSpPr>
          <a:xfrm>
            <a:off x="5622151" y="1843710"/>
            <a:ext cx="1328307" cy="841228"/>
            <a:chOff x="5622083" y="1843485"/>
            <a:chExt cx="1328495" cy="841347"/>
          </a:xfrm>
        </p:grpSpPr>
        <p:sp>
          <p:nvSpPr>
            <p:cNvPr id="122" name="TextBox 121"/>
            <p:cNvSpPr txBox="1"/>
            <p:nvPr/>
          </p:nvSpPr>
          <p:spPr>
            <a:xfrm>
              <a:off x="5837671" y="2287828"/>
              <a:ext cx="867761" cy="226194"/>
            </a:xfrm>
            <a:prstGeom prst="rect">
              <a:avLst/>
            </a:prstGeom>
            <a:solidFill>
              <a:schemeClr val="bg1"/>
            </a:solidFill>
            <a:ln w="12700">
              <a:solidFill>
                <a:schemeClr val="tx2"/>
              </a:solidFill>
            </a:ln>
          </p:spPr>
          <p:txBody>
            <a:bodyPr wrap="none" lIns="68569" tIns="34286" rIns="68569" bIns="34286" rtlCol="0">
              <a:spAutoFit/>
            </a:bodyPr>
            <a:lstStyle/>
            <a:p>
              <a:pPr marL="0" marR="0" lvl="0" indent="0" algn="l" defTabSz="91410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sabcp01bl21</a:t>
              </a:r>
            </a:p>
          </p:txBody>
        </p:sp>
        <p:sp>
          <p:nvSpPr>
            <p:cNvPr id="136" name="Freeform 146">
              <a:extLst>
                <a:ext uri="{FF2B5EF4-FFF2-40B4-BE49-F238E27FC236}">
                  <a16:creationId xmlns:a16="http://schemas.microsoft.com/office/drawing/2014/main" id="{677B17B4-2D82-46DC-8000-2C4425928B60}"/>
                </a:ext>
              </a:extLst>
            </p:cNvPr>
            <p:cNvSpPr>
              <a:spLocks noChangeAspect="1"/>
            </p:cNvSpPr>
            <p:nvPr/>
          </p:nvSpPr>
          <p:spPr bwMode="auto">
            <a:xfrm>
              <a:off x="5622083" y="1843485"/>
              <a:ext cx="1328495" cy="8413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endParaRPr>
            </a:p>
          </p:txBody>
        </p:sp>
      </p:grpSp>
      <p:sp>
        <p:nvSpPr>
          <p:cNvPr id="137" name="TextBox 136">
            <a:extLst>
              <a:ext uri="{FF2B5EF4-FFF2-40B4-BE49-F238E27FC236}">
                <a16:creationId xmlns:a16="http://schemas.microsoft.com/office/drawing/2014/main" id="{98B03124-E805-4723-8FB1-C932F7DC2FBE}"/>
              </a:ext>
            </a:extLst>
          </p:cNvPr>
          <p:cNvSpPr txBox="1"/>
          <p:nvPr/>
        </p:nvSpPr>
        <p:spPr>
          <a:xfrm>
            <a:off x="9185786" y="2741726"/>
            <a:ext cx="1403041" cy="280678"/>
          </a:xfrm>
          <a:prstGeom prst="rect">
            <a:avLst/>
          </a:prstGeom>
          <a:noFill/>
        </p:spPr>
        <p:txBody>
          <a:bodyPr wrap="square" rtlCol="0">
            <a:spAutoFit/>
          </a:bodyPr>
          <a:lstStyle/>
          <a:p>
            <a:pPr marL="0" marR="0" lvl="0" indent="0" algn="ctr" defTabSz="9143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nvGrpSpPr>
          <p:cNvPr id="15" name="Group 14">
            <a:extLst>
              <a:ext uri="{FF2B5EF4-FFF2-40B4-BE49-F238E27FC236}">
                <a16:creationId xmlns:a16="http://schemas.microsoft.com/office/drawing/2014/main" id="{C3A54F3F-AE2D-40DE-B02A-A71DB8C114EB}"/>
              </a:ext>
            </a:extLst>
          </p:cNvPr>
          <p:cNvGrpSpPr/>
          <p:nvPr/>
        </p:nvGrpSpPr>
        <p:grpSpPr>
          <a:xfrm>
            <a:off x="9267904" y="1843710"/>
            <a:ext cx="1328307" cy="841228"/>
            <a:chOff x="9268353" y="1843485"/>
            <a:chExt cx="1328495" cy="841347"/>
          </a:xfrm>
        </p:grpSpPr>
        <p:sp>
          <p:nvSpPr>
            <p:cNvPr id="128" name="TextBox 127"/>
            <p:cNvSpPr txBox="1"/>
            <p:nvPr/>
          </p:nvSpPr>
          <p:spPr>
            <a:xfrm>
              <a:off x="9484659" y="2287828"/>
              <a:ext cx="867761" cy="226194"/>
            </a:xfrm>
            <a:prstGeom prst="rect">
              <a:avLst/>
            </a:prstGeom>
            <a:solidFill>
              <a:schemeClr val="bg1"/>
            </a:solidFill>
            <a:ln w="12700">
              <a:solidFill>
                <a:schemeClr val="tx2"/>
              </a:solidFill>
            </a:ln>
          </p:spPr>
          <p:txBody>
            <a:bodyPr wrap="none" lIns="68569" tIns="34286" rIns="68569" bIns="34286" rtlCol="0">
              <a:spAutoFit/>
            </a:bodyPr>
            <a:lstStyle/>
            <a:p>
              <a:pPr marL="0" marR="0" lvl="0" indent="0" algn="l" defTabSz="91410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sabcp01bl21</a:t>
              </a:r>
            </a:p>
          </p:txBody>
        </p:sp>
        <p:sp>
          <p:nvSpPr>
            <p:cNvPr id="138" name="Freeform 146">
              <a:extLst>
                <a:ext uri="{FF2B5EF4-FFF2-40B4-BE49-F238E27FC236}">
                  <a16:creationId xmlns:a16="http://schemas.microsoft.com/office/drawing/2014/main" id="{CF77F6F6-5A71-4120-B0A8-8FC28E79D939}"/>
                </a:ext>
              </a:extLst>
            </p:cNvPr>
            <p:cNvSpPr>
              <a:spLocks noChangeAspect="1"/>
            </p:cNvSpPr>
            <p:nvPr/>
          </p:nvSpPr>
          <p:spPr bwMode="auto">
            <a:xfrm>
              <a:off x="9268353" y="1843485"/>
              <a:ext cx="1328495" cy="8413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EBED794F-11E9-485F-ABF6-5240696164C9}"/>
              </a:ext>
            </a:extLst>
          </p:cNvPr>
          <p:cNvGrpSpPr/>
          <p:nvPr/>
        </p:nvGrpSpPr>
        <p:grpSpPr>
          <a:xfrm>
            <a:off x="6278705" y="4391295"/>
            <a:ext cx="3785149" cy="2077404"/>
            <a:chOff x="6516974" y="4720106"/>
            <a:chExt cx="3309198" cy="1816186"/>
          </a:xfrm>
          <a:solidFill>
            <a:schemeClr val="accent6">
              <a:lumMod val="50000"/>
            </a:schemeClr>
          </a:solidFill>
        </p:grpSpPr>
        <p:sp>
          <p:nvSpPr>
            <p:cNvPr id="139" name="Freeform: Shape 138">
              <a:extLst>
                <a:ext uri="{FF2B5EF4-FFF2-40B4-BE49-F238E27FC236}">
                  <a16:creationId xmlns:a16="http://schemas.microsoft.com/office/drawing/2014/main" id="{EDDCD16F-0E30-4CFD-9023-9C19C0F2889C}"/>
                </a:ext>
              </a:extLst>
            </p:cNvPr>
            <p:cNvSpPr>
              <a:spLocks/>
            </p:cNvSpPr>
            <p:nvPr/>
          </p:nvSpPr>
          <p:spPr bwMode="auto">
            <a:xfrm>
              <a:off x="6516974" y="4720106"/>
              <a:ext cx="3309198" cy="1816186"/>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p:cNvSpPr/>
            <p:nvPr/>
          </p:nvSpPr>
          <p:spPr bwMode="auto">
            <a:xfrm>
              <a:off x="6888779" y="5343315"/>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p:cNvSpPr/>
            <p:nvPr/>
          </p:nvSpPr>
          <p:spPr bwMode="auto">
            <a:xfrm>
              <a:off x="7104259" y="5466000"/>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p:cNvSpPr/>
            <p:nvPr/>
          </p:nvSpPr>
          <p:spPr bwMode="auto">
            <a:xfrm>
              <a:off x="7259444" y="5199459"/>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p:cNvSpPr/>
            <p:nvPr/>
          </p:nvSpPr>
          <p:spPr bwMode="auto">
            <a:xfrm>
              <a:off x="7414226" y="5300710"/>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p:cNvSpPr/>
            <p:nvPr/>
          </p:nvSpPr>
          <p:spPr bwMode="auto">
            <a:xfrm>
              <a:off x="9400479" y="6229226"/>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p:cNvSpPr/>
            <p:nvPr/>
          </p:nvSpPr>
          <p:spPr bwMode="auto">
            <a:xfrm>
              <a:off x="9363450" y="6026468"/>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p:cNvSpPr/>
            <p:nvPr/>
          </p:nvSpPr>
          <p:spPr bwMode="auto">
            <a:xfrm>
              <a:off x="9100283" y="5824008"/>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9319253" y="5420669"/>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p:cNvSpPr/>
            <p:nvPr/>
          </p:nvSpPr>
          <p:spPr bwMode="auto">
            <a:xfrm>
              <a:off x="9056103" y="5341864"/>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9543814" y="5144835"/>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p:cNvSpPr/>
            <p:nvPr/>
          </p:nvSpPr>
          <p:spPr bwMode="auto">
            <a:xfrm>
              <a:off x="9359892" y="5185455"/>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p:cNvSpPr/>
            <p:nvPr/>
          </p:nvSpPr>
          <p:spPr bwMode="auto">
            <a:xfrm>
              <a:off x="9144413" y="5062763"/>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p:cNvSpPr/>
            <p:nvPr/>
          </p:nvSpPr>
          <p:spPr bwMode="auto">
            <a:xfrm>
              <a:off x="7594573" y="5988267"/>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87898B48-131F-4AF0-AA33-748C659F087C}"/>
                </a:ext>
              </a:extLst>
            </p:cNvPr>
            <p:cNvSpPr/>
            <p:nvPr/>
          </p:nvSpPr>
          <p:spPr bwMode="auto">
            <a:xfrm>
              <a:off x="6912862" y="5367398"/>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FAB29C0D-7653-44CC-BFF6-B871FB1E76BB}"/>
                </a:ext>
              </a:extLst>
            </p:cNvPr>
            <p:cNvSpPr/>
            <p:nvPr/>
          </p:nvSpPr>
          <p:spPr bwMode="auto">
            <a:xfrm>
              <a:off x="7128342" y="5490083"/>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7FE65446-DAF4-4BB3-9D55-0C20CDD0957F}"/>
                </a:ext>
              </a:extLst>
            </p:cNvPr>
            <p:cNvSpPr/>
            <p:nvPr/>
          </p:nvSpPr>
          <p:spPr bwMode="auto">
            <a:xfrm>
              <a:off x="7283527" y="5223542"/>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2DC8DB28-E7BB-4AC5-A43C-937B5E67B968}"/>
                </a:ext>
              </a:extLst>
            </p:cNvPr>
            <p:cNvSpPr/>
            <p:nvPr/>
          </p:nvSpPr>
          <p:spPr bwMode="auto">
            <a:xfrm>
              <a:off x="7438309" y="5324793"/>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D98181BE-8F92-4DD7-9AF4-6F2F1F0F2567}"/>
                </a:ext>
              </a:extLst>
            </p:cNvPr>
            <p:cNvSpPr/>
            <p:nvPr/>
          </p:nvSpPr>
          <p:spPr bwMode="auto">
            <a:xfrm>
              <a:off x="9424562" y="6253309"/>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FA0D9542-8924-4C9F-9A54-3572751FE154}"/>
                </a:ext>
              </a:extLst>
            </p:cNvPr>
            <p:cNvSpPr/>
            <p:nvPr/>
          </p:nvSpPr>
          <p:spPr bwMode="auto">
            <a:xfrm>
              <a:off x="9387533" y="6050551"/>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09AF6C58-2065-4734-A5BF-AE6D8588533F}"/>
                </a:ext>
              </a:extLst>
            </p:cNvPr>
            <p:cNvSpPr/>
            <p:nvPr/>
          </p:nvSpPr>
          <p:spPr bwMode="auto">
            <a:xfrm>
              <a:off x="9124366" y="5848091"/>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C5E23B8E-345E-4EAA-AD93-FCA4C09DA6F4}"/>
                </a:ext>
              </a:extLst>
            </p:cNvPr>
            <p:cNvSpPr/>
            <p:nvPr/>
          </p:nvSpPr>
          <p:spPr bwMode="auto">
            <a:xfrm>
              <a:off x="9343336" y="5444752"/>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F358AF8C-3844-4A30-AB06-4E328C0FDBD5}"/>
                </a:ext>
              </a:extLst>
            </p:cNvPr>
            <p:cNvSpPr/>
            <p:nvPr/>
          </p:nvSpPr>
          <p:spPr bwMode="auto">
            <a:xfrm>
              <a:off x="9080186" y="5365947"/>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0C02B7E8-06C3-4F79-9BB9-BAF1A2E1D931}"/>
                </a:ext>
              </a:extLst>
            </p:cNvPr>
            <p:cNvSpPr/>
            <p:nvPr/>
          </p:nvSpPr>
          <p:spPr bwMode="auto">
            <a:xfrm>
              <a:off x="9567897" y="5168918"/>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BE18FF93-AC08-4E56-B483-584F376AC11D}"/>
                </a:ext>
              </a:extLst>
            </p:cNvPr>
            <p:cNvSpPr/>
            <p:nvPr/>
          </p:nvSpPr>
          <p:spPr bwMode="auto">
            <a:xfrm>
              <a:off x="9383975" y="5209538"/>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10F9534F-5CCD-425B-A102-B8424AE89BEB}"/>
                </a:ext>
              </a:extLst>
            </p:cNvPr>
            <p:cNvSpPr/>
            <p:nvPr/>
          </p:nvSpPr>
          <p:spPr bwMode="auto">
            <a:xfrm>
              <a:off x="9168496" y="5086846"/>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7BC808BE-5CAD-4899-A5DB-C64447EEF288}"/>
                </a:ext>
              </a:extLst>
            </p:cNvPr>
            <p:cNvSpPr/>
            <p:nvPr/>
          </p:nvSpPr>
          <p:spPr bwMode="auto">
            <a:xfrm>
              <a:off x="7618656" y="6012350"/>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6BA38BF2-83AC-420C-BC1A-985909780B2C}"/>
                </a:ext>
              </a:extLst>
            </p:cNvPr>
            <p:cNvSpPr/>
            <p:nvPr/>
          </p:nvSpPr>
          <p:spPr bwMode="auto">
            <a:xfrm>
              <a:off x="8169423" y="5178399"/>
              <a:ext cx="90287" cy="902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E6A8BAB4-7F13-4BEA-8B06-B2E953828D13}"/>
                </a:ext>
              </a:extLst>
            </p:cNvPr>
            <p:cNvSpPr/>
            <p:nvPr/>
          </p:nvSpPr>
          <p:spPr bwMode="auto">
            <a:xfrm>
              <a:off x="8193506" y="5202482"/>
              <a:ext cx="42120" cy="421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3" name="Cylinder 513">
            <a:extLst>
              <a:ext uri="{FF2B5EF4-FFF2-40B4-BE49-F238E27FC236}">
                <a16:creationId xmlns:a16="http://schemas.microsoft.com/office/drawing/2014/main" id="{21B2F47E-E4DC-4C48-B78F-413021E741F7}"/>
              </a:ext>
            </a:extLst>
          </p:cNvPr>
          <p:cNvSpPr/>
          <p:nvPr/>
        </p:nvSpPr>
        <p:spPr bwMode="auto">
          <a:xfrm>
            <a:off x="6920791" y="3416401"/>
            <a:ext cx="324598" cy="42644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sp>
        <p:nvSpPr>
          <p:cNvPr id="205" name="Cylinder 513">
            <a:extLst>
              <a:ext uri="{FF2B5EF4-FFF2-40B4-BE49-F238E27FC236}">
                <a16:creationId xmlns:a16="http://schemas.microsoft.com/office/drawing/2014/main" id="{5CEBF66B-96EA-4954-8D14-98C88D920592}"/>
              </a:ext>
            </a:extLst>
          </p:cNvPr>
          <p:cNvSpPr/>
          <p:nvPr/>
        </p:nvSpPr>
        <p:spPr bwMode="auto">
          <a:xfrm>
            <a:off x="7302373" y="3416401"/>
            <a:ext cx="324598" cy="42644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6FD2FDC-6764-42A9-A75E-E3A5FA50A436}"/>
              </a:ext>
            </a:extLst>
          </p:cNvPr>
          <p:cNvGrpSpPr/>
          <p:nvPr/>
        </p:nvGrpSpPr>
        <p:grpSpPr>
          <a:xfrm>
            <a:off x="7685687" y="3437751"/>
            <a:ext cx="402581" cy="361181"/>
            <a:chOff x="1275510" y="6072184"/>
            <a:chExt cx="508602" cy="456298"/>
          </a:xfrm>
        </p:grpSpPr>
        <p:grpSp>
          <p:nvGrpSpPr>
            <p:cNvPr id="168" name="Group 167">
              <a:extLst>
                <a:ext uri="{FF2B5EF4-FFF2-40B4-BE49-F238E27FC236}">
                  <a16:creationId xmlns:a16="http://schemas.microsoft.com/office/drawing/2014/main" id="{5AA0C7DC-6862-4472-B4F9-ED983E02EE92}"/>
                </a:ext>
              </a:extLst>
            </p:cNvPr>
            <p:cNvGrpSpPr/>
            <p:nvPr/>
          </p:nvGrpSpPr>
          <p:grpSpPr>
            <a:xfrm>
              <a:off x="1275510" y="6224584"/>
              <a:ext cx="508602" cy="151498"/>
              <a:chOff x="551886" y="4945335"/>
              <a:chExt cx="508602" cy="151498"/>
            </a:xfrm>
          </p:grpSpPr>
          <p:sp>
            <p:nvSpPr>
              <p:cNvPr id="177" name="Rectangle 176">
                <a:extLst>
                  <a:ext uri="{FF2B5EF4-FFF2-40B4-BE49-F238E27FC236}">
                    <a16:creationId xmlns:a16="http://schemas.microsoft.com/office/drawing/2014/main" id="{4504E907-8192-42F4-A786-88C3E206EE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58A5E4B4-D814-47E8-BF2C-FAF893B9537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9" name="Straight Connector 178">
                <a:extLst>
                  <a:ext uri="{FF2B5EF4-FFF2-40B4-BE49-F238E27FC236}">
                    <a16:creationId xmlns:a16="http://schemas.microsoft.com/office/drawing/2014/main" id="{048419B2-D883-4963-901D-3D8C1BA3FC9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9A0699B8-32ED-4669-B0BE-49DA1F129CB9}"/>
                </a:ext>
              </a:extLst>
            </p:cNvPr>
            <p:cNvGrpSpPr/>
            <p:nvPr/>
          </p:nvGrpSpPr>
          <p:grpSpPr>
            <a:xfrm>
              <a:off x="1275510" y="6376984"/>
              <a:ext cx="508602" cy="151498"/>
              <a:chOff x="551886" y="4945335"/>
              <a:chExt cx="508602" cy="151498"/>
            </a:xfrm>
          </p:grpSpPr>
          <p:sp>
            <p:nvSpPr>
              <p:cNvPr id="174" name="Rectangle 173">
                <a:extLst>
                  <a:ext uri="{FF2B5EF4-FFF2-40B4-BE49-F238E27FC236}">
                    <a16:creationId xmlns:a16="http://schemas.microsoft.com/office/drawing/2014/main" id="{4517A97E-70D0-4A2A-91E8-637C3D816A2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3F1EBF22-96C7-43F7-B0C2-92FF90989AF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9573935D-9D1B-4E4B-A15C-4ECD018197B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39FC952C-7C80-4E83-8E79-CA9955C30291}"/>
                </a:ext>
              </a:extLst>
            </p:cNvPr>
            <p:cNvGrpSpPr/>
            <p:nvPr/>
          </p:nvGrpSpPr>
          <p:grpSpPr>
            <a:xfrm>
              <a:off x="1275510" y="6072184"/>
              <a:ext cx="508602" cy="151498"/>
              <a:chOff x="551886" y="4945335"/>
              <a:chExt cx="508602" cy="151498"/>
            </a:xfrm>
          </p:grpSpPr>
          <p:sp>
            <p:nvSpPr>
              <p:cNvPr id="171" name="Rectangle 170">
                <a:extLst>
                  <a:ext uri="{FF2B5EF4-FFF2-40B4-BE49-F238E27FC236}">
                    <a16:creationId xmlns:a16="http://schemas.microsoft.com/office/drawing/2014/main" id="{81C49749-9DDC-4077-AA32-26122A100D0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6E62F4F3-5A8C-4761-B24C-11B360E08D8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3" name="Straight Connector 172">
                <a:extLst>
                  <a:ext uri="{FF2B5EF4-FFF2-40B4-BE49-F238E27FC236}">
                    <a16:creationId xmlns:a16="http://schemas.microsoft.com/office/drawing/2014/main" id="{3706FF48-E495-42E1-87BA-D0F63A749F8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6" name="Group 205">
            <a:extLst>
              <a:ext uri="{FF2B5EF4-FFF2-40B4-BE49-F238E27FC236}">
                <a16:creationId xmlns:a16="http://schemas.microsoft.com/office/drawing/2014/main" id="{196C87A7-AE39-431C-A846-AE8D527F019E}"/>
              </a:ext>
            </a:extLst>
          </p:cNvPr>
          <p:cNvGrpSpPr/>
          <p:nvPr/>
        </p:nvGrpSpPr>
        <p:grpSpPr>
          <a:xfrm>
            <a:off x="8738301" y="3437751"/>
            <a:ext cx="402581" cy="361181"/>
            <a:chOff x="1275510" y="6072184"/>
            <a:chExt cx="508602" cy="456298"/>
          </a:xfrm>
        </p:grpSpPr>
        <p:grpSp>
          <p:nvGrpSpPr>
            <p:cNvPr id="207" name="Group 206">
              <a:extLst>
                <a:ext uri="{FF2B5EF4-FFF2-40B4-BE49-F238E27FC236}">
                  <a16:creationId xmlns:a16="http://schemas.microsoft.com/office/drawing/2014/main" id="{8E13190E-01EE-4EF4-8998-3D7897F77479}"/>
                </a:ext>
              </a:extLst>
            </p:cNvPr>
            <p:cNvGrpSpPr/>
            <p:nvPr/>
          </p:nvGrpSpPr>
          <p:grpSpPr>
            <a:xfrm>
              <a:off x="1275510" y="6224584"/>
              <a:ext cx="508602" cy="151498"/>
              <a:chOff x="551886" y="4945335"/>
              <a:chExt cx="508602" cy="151498"/>
            </a:xfrm>
          </p:grpSpPr>
          <p:sp>
            <p:nvSpPr>
              <p:cNvPr id="216" name="Rectangle 215">
                <a:extLst>
                  <a:ext uri="{FF2B5EF4-FFF2-40B4-BE49-F238E27FC236}">
                    <a16:creationId xmlns:a16="http://schemas.microsoft.com/office/drawing/2014/main" id="{1F6D9D36-0408-42E2-90A6-996EC58C438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4A37B296-489F-4BD3-9FE9-E96A03F9E08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8" name="Straight Connector 217">
                <a:extLst>
                  <a:ext uri="{FF2B5EF4-FFF2-40B4-BE49-F238E27FC236}">
                    <a16:creationId xmlns:a16="http://schemas.microsoft.com/office/drawing/2014/main" id="{5A560B40-5B7C-4255-8E64-E4ABF95D709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8" name="Group 207">
              <a:extLst>
                <a:ext uri="{FF2B5EF4-FFF2-40B4-BE49-F238E27FC236}">
                  <a16:creationId xmlns:a16="http://schemas.microsoft.com/office/drawing/2014/main" id="{BCE92085-88F6-465D-B6E3-33C1D47725CD}"/>
                </a:ext>
              </a:extLst>
            </p:cNvPr>
            <p:cNvGrpSpPr/>
            <p:nvPr/>
          </p:nvGrpSpPr>
          <p:grpSpPr>
            <a:xfrm>
              <a:off x="1275510" y="6376984"/>
              <a:ext cx="508602" cy="151498"/>
              <a:chOff x="551886" y="4945335"/>
              <a:chExt cx="508602" cy="151498"/>
            </a:xfrm>
          </p:grpSpPr>
          <p:sp>
            <p:nvSpPr>
              <p:cNvPr id="213" name="Rectangle 212">
                <a:extLst>
                  <a:ext uri="{FF2B5EF4-FFF2-40B4-BE49-F238E27FC236}">
                    <a16:creationId xmlns:a16="http://schemas.microsoft.com/office/drawing/2014/main" id="{C1681958-6B3A-4433-A68A-176532C7DEE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8A5D8C90-10FA-4004-BB68-2208081CE50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5" name="Straight Connector 214">
                <a:extLst>
                  <a:ext uri="{FF2B5EF4-FFF2-40B4-BE49-F238E27FC236}">
                    <a16:creationId xmlns:a16="http://schemas.microsoft.com/office/drawing/2014/main" id="{D03D73EB-3E28-45B5-9440-6E0FE22BC6F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A0D666A0-A6A5-473D-B847-ADBBAEB017BB}"/>
                </a:ext>
              </a:extLst>
            </p:cNvPr>
            <p:cNvGrpSpPr/>
            <p:nvPr/>
          </p:nvGrpSpPr>
          <p:grpSpPr>
            <a:xfrm>
              <a:off x="1275510" y="6072184"/>
              <a:ext cx="508602" cy="151498"/>
              <a:chOff x="551886" y="4945335"/>
              <a:chExt cx="508602" cy="151498"/>
            </a:xfrm>
          </p:grpSpPr>
          <p:sp>
            <p:nvSpPr>
              <p:cNvPr id="210" name="Rectangle 209">
                <a:extLst>
                  <a:ext uri="{FF2B5EF4-FFF2-40B4-BE49-F238E27FC236}">
                    <a16:creationId xmlns:a16="http://schemas.microsoft.com/office/drawing/2014/main" id="{EE3FA22A-8B7E-45D9-88E6-7BAC2C738B4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13014846-4702-44D1-A892-457029CFEC3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2" name="Straight Connector 211">
                <a:extLst>
                  <a:ext uri="{FF2B5EF4-FFF2-40B4-BE49-F238E27FC236}">
                    <a16:creationId xmlns:a16="http://schemas.microsoft.com/office/drawing/2014/main" id="{BC6637DB-80B0-4F34-8167-472EEB6A177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070586D-4678-44E7-894E-358252AEDEBA}"/>
              </a:ext>
            </a:extLst>
          </p:cNvPr>
          <p:cNvGrpSpPr/>
          <p:nvPr/>
        </p:nvGrpSpPr>
        <p:grpSpPr>
          <a:xfrm>
            <a:off x="8253934" y="3412665"/>
            <a:ext cx="318700" cy="411354"/>
            <a:chOff x="9965461" y="3472155"/>
            <a:chExt cx="318746" cy="411413"/>
          </a:xfrm>
        </p:grpSpPr>
        <p:sp>
          <p:nvSpPr>
            <p:cNvPr id="220" name="Freeform 5">
              <a:extLst>
                <a:ext uri="{FF2B5EF4-FFF2-40B4-BE49-F238E27FC236}">
                  <a16:creationId xmlns:a16="http://schemas.microsoft.com/office/drawing/2014/main" id="{245DB78C-EB9D-466F-8B8F-C5ED96C1FFDC}"/>
                </a:ext>
              </a:extLst>
            </p:cNvPr>
            <p:cNvSpPr>
              <a:spLocks/>
            </p:cNvSpPr>
            <p:nvPr/>
          </p:nvSpPr>
          <p:spPr bwMode="auto">
            <a:xfrm rot="2578785">
              <a:off x="10026310" y="3472155"/>
              <a:ext cx="200966" cy="204354"/>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6">
              <a:extLst>
                <a:ext uri="{FF2B5EF4-FFF2-40B4-BE49-F238E27FC236}">
                  <a16:creationId xmlns:a16="http://schemas.microsoft.com/office/drawing/2014/main" id="{725D1433-5186-4588-B3F5-DF5B7AC81956}"/>
                </a:ext>
              </a:extLst>
            </p:cNvPr>
            <p:cNvSpPr>
              <a:spLocks/>
            </p:cNvSpPr>
            <p:nvPr/>
          </p:nvSpPr>
          <p:spPr bwMode="auto">
            <a:xfrm rot="2578785">
              <a:off x="10012156" y="3683730"/>
              <a:ext cx="228063" cy="199838"/>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7">
              <a:extLst>
                <a:ext uri="{FF2B5EF4-FFF2-40B4-BE49-F238E27FC236}">
                  <a16:creationId xmlns:a16="http://schemas.microsoft.com/office/drawing/2014/main" id="{13CF2E5A-125F-4C04-928C-AA2EF3E154E6}"/>
                </a:ext>
              </a:extLst>
            </p:cNvPr>
            <p:cNvSpPr>
              <a:spLocks/>
            </p:cNvSpPr>
            <p:nvPr/>
          </p:nvSpPr>
          <p:spPr bwMode="auto">
            <a:xfrm rot="2578785">
              <a:off x="9965461" y="3757695"/>
              <a:ext cx="50806" cy="79032"/>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8">
              <a:extLst>
                <a:ext uri="{FF2B5EF4-FFF2-40B4-BE49-F238E27FC236}">
                  <a16:creationId xmlns:a16="http://schemas.microsoft.com/office/drawing/2014/main" id="{431A80DB-8CEC-411F-A9EA-FE671C0544FC}"/>
                </a:ext>
              </a:extLst>
            </p:cNvPr>
            <p:cNvSpPr>
              <a:spLocks/>
            </p:cNvSpPr>
            <p:nvPr/>
          </p:nvSpPr>
          <p:spPr bwMode="auto">
            <a:xfrm rot="2578785">
              <a:off x="10233401" y="3506029"/>
              <a:ext cx="50806" cy="80161"/>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 name="Connector: Elbow 8">
            <a:extLst>
              <a:ext uri="{FF2B5EF4-FFF2-40B4-BE49-F238E27FC236}">
                <a16:creationId xmlns:a16="http://schemas.microsoft.com/office/drawing/2014/main" id="{F7B9F226-D983-4E1A-A09F-F162ADA1CC19}"/>
              </a:ext>
            </a:extLst>
          </p:cNvPr>
          <p:cNvCxnSpPr>
            <a:stCxn id="119" idx="2"/>
            <a:endCxn id="203" idx="2"/>
          </p:cNvCxnSpPr>
          <p:nvPr/>
        </p:nvCxnSpPr>
        <p:spPr>
          <a:xfrm rot="16200000" flipH="1">
            <a:off x="6368058" y="3076889"/>
            <a:ext cx="426231" cy="679236"/>
          </a:xfrm>
          <a:prstGeom prst="bentConnector2">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C8ECD58-FA46-4FB6-A6B7-7F2582D37814}"/>
              </a:ext>
            </a:extLst>
          </p:cNvPr>
          <p:cNvCxnSpPr>
            <a:stCxn id="205" idx="1"/>
            <a:endCxn id="119" idx="3"/>
          </p:cNvCxnSpPr>
          <p:nvPr/>
        </p:nvCxnSpPr>
        <p:spPr>
          <a:xfrm rot="16200000" flipV="1">
            <a:off x="6981954" y="2933682"/>
            <a:ext cx="443841" cy="521597"/>
          </a:xfrm>
          <a:prstGeom prst="bentConnector2">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1531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2"/>
          <p:cNvSpPr txBox="1">
            <a:spLocks/>
          </p:cNvSpPr>
          <p:nvPr/>
        </p:nvSpPr>
        <p:spPr>
          <a:xfrm>
            <a:off x="270068" y="260241"/>
            <a:ext cx="8962976" cy="1075731"/>
          </a:xfrm>
          <a:prstGeom prst="rect">
            <a:avLst/>
          </a:prstGeom>
          <a:noFill/>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18BDF2"/>
              </a:solidFill>
              <a:effectLst/>
              <a:uLnTx/>
              <a:uFillTx/>
              <a:latin typeface="Segoe UI Semibold" panose="020B0702040204020203" pitchFamily="34" charset="0"/>
              <a:ea typeface="+mn-ea"/>
              <a:cs typeface="Segoe UI" pitchFamily="34" charset="0"/>
            </a:endParaRPr>
          </a:p>
        </p:txBody>
      </p:sp>
      <p:sp>
        <p:nvSpPr>
          <p:cNvPr id="2" name="Text Placeholder 1">
            <a:extLst>
              <a:ext uri="{FF2B5EF4-FFF2-40B4-BE49-F238E27FC236}">
                <a16:creationId xmlns:a16="http://schemas.microsoft.com/office/drawing/2014/main" id="{51F64EE7-83EA-461C-8797-CE0BAF0C9223}"/>
              </a:ext>
            </a:extLst>
          </p:cNvPr>
          <p:cNvSpPr>
            <a:spLocks noGrp="1"/>
          </p:cNvSpPr>
          <p:nvPr>
            <p:ph type="body" sz="quarter" idx="14"/>
          </p:nvPr>
        </p:nvSpPr>
        <p:spPr>
          <a:xfrm>
            <a:off x="456795" y="1387491"/>
            <a:ext cx="7117503" cy="2754600"/>
          </a:xfrm>
        </p:spPr>
        <p:txBody>
          <a:bodyPr/>
          <a:lstStyle/>
          <a:p>
            <a:r>
              <a:rPr lang="en-US" sz="2000" b="1" dirty="0"/>
              <a:t>Automatically created with LTR capability in Azure SQL Database</a:t>
            </a:r>
          </a:p>
          <a:p>
            <a:pPr lvl="1"/>
            <a:r>
              <a:rPr lang="en-US" sz="1800" dirty="0"/>
              <a:t>Full database backups </a:t>
            </a:r>
          </a:p>
          <a:p>
            <a:pPr lvl="1"/>
            <a:r>
              <a:rPr lang="en-US" sz="1800" dirty="0"/>
              <a:t>Store backups for up to for up to 10 Years </a:t>
            </a:r>
          </a:p>
          <a:p>
            <a:pPr lvl="1"/>
            <a:r>
              <a:rPr lang="en-US" sz="1800" dirty="0"/>
              <a:t>Read-access geo-redundant storage (RA-GRS)</a:t>
            </a:r>
          </a:p>
          <a:p>
            <a:r>
              <a:rPr lang="en-US" sz="2000" b="1" dirty="0">
                <a:solidFill>
                  <a:schemeClr val="tx2"/>
                </a:solidFill>
                <a:latin typeface="+mj-lt"/>
              </a:rPr>
              <a:t>LTR for Managed Instance currently in private preview.</a:t>
            </a:r>
          </a:p>
          <a:p>
            <a:pPr lvl="1"/>
            <a:endParaRPr lang="en-US" dirty="0"/>
          </a:p>
        </p:txBody>
      </p:sp>
      <p:sp>
        <p:nvSpPr>
          <p:cNvPr id="5" name="Title 4"/>
          <p:cNvSpPr>
            <a:spLocks noGrp="1"/>
          </p:cNvSpPr>
          <p:nvPr>
            <p:ph type="title"/>
          </p:nvPr>
        </p:nvSpPr>
        <p:spPr/>
        <p:txBody>
          <a:bodyPr/>
          <a:lstStyle/>
          <a:p>
            <a:pPr lvl="0"/>
            <a:r>
              <a:rPr lang="en-US"/>
              <a:t>Long-term data retention</a:t>
            </a:r>
          </a:p>
        </p:txBody>
      </p:sp>
      <p:grpSp>
        <p:nvGrpSpPr>
          <p:cNvPr id="4" name="Group 3">
            <a:extLst>
              <a:ext uri="{FF2B5EF4-FFF2-40B4-BE49-F238E27FC236}">
                <a16:creationId xmlns:a16="http://schemas.microsoft.com/office/drawing/2014/main" id="{4EA70153-4121-40CB-AC00-08D885D1DDE4}"/>
              </a:ext>
            </a:extLst>
          </p:cNvPr>
          <p:cNvGrpSpPr/>
          <p:nvPr/>
        </p:nvGrpSpPr>
        <p:grpSpPr>
          <a:xfrm>
            <a:off x="7382696" y="1983327"/>
            <a:ext cx="3700693" cy="3610810"/>
            <a:chOff x="7382879" y="1983122"/>
            <a:chExt cx="3701218" cy="3611322"/>
          </a:xfrm>
        </p:grpSpPr>
        <p:sp>
          <p:nvSpPr>
            <p:cNvPr id="3" name="Oval 2">
              <a:extLst>
                <a:ext uri="{FF2B5EF4-FFF2-40B4-BE49-F238E27FC236}">
                  <a16:creationId xmlns:a16="http://schemas.microsoft.com/office/drawing/2014/main" id="{11365A7E-C109-4A78-AFE7-2AD292DD8F53}"/>
                </a:ext>
              </a:extLst>
            </p:cNvPr>
            <p:cNvSpPr/>
            <p:nvPr/>
          </p:nvSpPr>
          <p:spPr bwMode="auto">
            <a:xfrm>
              <a:off x="7660166" y="5092740"/>
              <a:ext cx="501704" cy="50170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6799E69-C8BA-4F69-BA8F-15A4084E35E2}"/>
                </a:ext>
              </a:extLst>
            </p:cNvPr>
            <p:cNvSpPr/>
            <p:nvPr/>
          </p:nvSpPr>
          <p:spPr bwMode="auto">
            <a:xfrm>
              <a:off x="8833561" y="5092740"/>
              <a:ext cx="501704" cy="50170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Freeform 13">
              <a:extLst>
                <a:ext uri="{FF2B5EF4-FFF2-40B4-BE49-F238E27FC236}">
                  <a16:creationId xmlns:a16="http://schemas.microsoft.com/office/drawing/2014/main" id="{2113A348-2F5E-4674-AB8C-A87183A150C0}"/>
                </a:ext>
              </a:extLst>
            </p:cNvPr>
            <p:cNvSpPr>
              <a:spLocks noEditPoints="1"/>
            </p:cNvSpPr>
            <p:nvPr/>
          </p:nvSpPr>
          <p:spPr bwMode="auto">
            <a:xfrm>
              <a:off x="7382879" y="2596372"/>
              <a:ext cx="3228699" cy="2998072"/>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28575">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6" name="Rectangle 5">
              <a:extLst>
                <a:ext uri="{FF2B5EF4-FFF2-40B4-BE49-F238E27FC236}">
                  <a16:creationId xmlns:a16="http://schemas.microsoft.com/office/drawing/2014/main" id="{BDC29756-4B9F-472E-8533-D0DA1377F5C2}"/>
                </a:ext>
              </a:extLst>
            </p:cNvPr>
            <p:cNvSpPr/>
            <p:nvPr/>
          </p:nvSpPr>
          <p:spPr bwMode="auto">
            <a:xfrm>
              <a:off x="9805177" y="2559948"/>
              <a:ext cx="1278920" cy="236419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1" name="Group 170">
              <a:extLst>
                <a:ext uri="{FF2B5EF4-FFF2-40B4-BE49-F238E27FC236}">
                  <a16:creationId xmlns:a16="http://schemas.microsoft.com/office/drawing/2014/main" id="{ABA7D8A1-4240-4530-91FD-C703C6077F11}"/>
                </a:ext>
              </a:extLst>
            </p:cNvPr>
            <p:cNvGrpSpPr/>
            <p:nvPr/>
          </p:nvGrpSpPr>
          <p:grpSpPr>
            <a:xfrm>
              <a:off x="9865336" y="4095282"/>
              <a:ext cx="746243" cy="745175"/>
              <a:chOff x="-2627313" y="-174625"/>
              <a:chExt cx="2216150" cy="2212975"/>
            </a:xfrm>
            <a:solidFill>
              <a:schemeClr val="bg1"/>
            </a:solidFill>
          </p:grpSpPr>
          <p:sp>
            <p:nvSpPr>
              <p:cNvPr id="174" name="Freeform 5">
                <a:extLst>
                  <a:ext uri="{FF2B5EF4-FFF2-40B4-BE49-F238E27FC236}">
                    <a16:creationId xmlns:a16="http://schemas.microsoft.com/office/drawing/2014/main" id="{C52982A1-1868-41A1-9B30-3AD59CCC9601}"/>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75" name="Freeform 6">
                <a:extLst>
                  <a:ext uri="{FF2B5EF4-FFF2-40B4-BE49-F238E27FC236}">
                    <a16:creationId xmlns:a16="http://schemas.microsoft.com/office/drawing/2014/main" id="{B814E443-ECF6-4F06-A58F-0CDF0F4733E6}"/>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76" name="Line 7">
                <a:extLst>
                  <a:ext uri="{FF2B5EF4-FFF2-40B4-BE49-F238E27FC236}">
                    <a16:creationId xmlns:a16="http://schemas.microsoft.com/office/drawing/2014/main" id="{A992EB70-4697-4757-8F5F-A6F3C02CC57C}"/>
                  </a:ext>
                </a:extLst>
              </p:cNvPr>
              <p:cNvSpPr>
                <a:spLocks noChangeShapeType="1"/>
              </p:cNvSpPr>
              <p:nvPr/>
            </p:nvSpPr>
            <p:spPr bwMode="auto">
              <a:xfrm>
                <a:off x="-1882775" y="568325"/>
                <a:ext cx="0" cy="1470025"/>
              </a:xfrm>
              <a:prstGeom prst="line">
                <a:avLst/>
              </a:pr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77" name="Line 8">
                <a:extLst>
                  <a:ext uri="{FF2B5EF4-FFF2-40B4-BE49-F238E27FC236}">
                    <a16:creationId xmlns:a16="http://schemas.microsoft.com/office/drawing/2014/main" id="{3C9FAD09-38B5-42D6-895B-99D39551C581}"/>
                  </a:ext>
                </a:extLst>
              </p:cNvPr>
              <p:cNvSpPr>
                <a:spLocks noChangeShapeType="1"/>
              </p:cNvSpPr>
              <p:nvPr/>
            </p:nvSpPr>
            <p:spPr bwMode="auto">
              <a:xfrm>
                <a:off x="-1900238" y="-174625"/>
                <a:ext cx="762000" cy="742950"/>
              </a:xfrm>
              <a:prstGeom prst="line">
                <a:avLst/>
              </a:pr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78" name="Line 9">
                <a:extLst>
                  <a:ext uri="{FF2B5EF4-FFF2-40B4-BE49-F238E27FC236}">
                    <a16:creationId xmlns:a16="http://schemas.microsoft.com/office/drawing/2014/main" id="{EFF071BD-8ADE-43E4-9E43-DBC668DB8461}"/>
                  </a:ext>
                </a:extLst>
              </p:cNvPr>
              <p:cNvSpPr>
                <a:spLocks noChangeShapeType="1"/>
              </p:cNvSpPr>
              <p:nvPr/>
            </p:nvSpPr>
            <p:spPr bwMode="auto">
              <a:xfrm>
                <a:off x="-1536700" y="188912"/>
                <a:ext cx="744537" cy="0"/>
              </a:xfrm>
              <a:prstGeom prst="line">
                <a:avLst/>
              </a:pr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79" name="Group 178">
              <a:extLst>
                <a:ext uri="{FF2B5EF4-FFF2-40B4-BE49-F238E27FC236}">
                  <a16:creationId xmlns:a16="http://schemas.microsoft.com/office/drawing/2014/main" id="{545A7D0D-8A57-42AC-A6D7-B8C4C6E0D370}"/>
                </a:ext>
              </a:extLst>
            </p:cNvPr>
            <p:cNvGrpSpPr/>
            <p:nvPr/>
          </p:nvGrpSpPr>
          <p:grpSpPr>
            <a:xfrm>
              <a:off x="9865336" y="3159470"/>
              <a:ext cx="746243" cy="745175"/>
              <a:chOff x="-2627313" y="-174625"/>
              <a:chExt cx="2216150" cy="2212975"/>
            </a:xfrm>
            <a:solidFill>
              <a:schemeClr val="bg1"/>
            </a:solidFill>
          </p:grpSpPr>
          <p:sp>
            <p:nvSpPr>
              <p:cNvPr id="180" name="Freeform 5">
                <a:extLst>
                  <a:ext uri="{FF2B5EF4-FFF2-40B4-BE49-F238E27FC236}">
                    <a16:creationId xmlns:a16="http://schemas.microsoft.com/office/drawing/2014/main" id="{B7156C57-2D54-4469-8638-B57A1E63612C}"/>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81" name="Freeform 6">
                <a:extLst>
                  <a:ext uri="{FF2B5EF4-FFF2-40B4-BE49-F238E27FC236}">
                    <a16:creationId xmlns:a16="http://schemas.microsoft.com/office/drawing/2014/main" id="{00C0B9FC-3B17-4C8A-85E3-6623ECFDBB5C}"/>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82" name="Line 7">
                <a:extLst>
                  <a:ext uri="{FF2B5EF4-FFF2-40B4-BE49-F238E27FC236}">
                    <a16:creationId xmlns:a16="http://schemas.microsoft.com/office/drawing/2014/main" id="{664216D7-3579-470B-8158-E9BE64BEED71}"/>
                  </a:ext>
                </a:extLst>
              </p:cNvPr>
              <p:cNvSpPr>
                <a:spLocks noChangeShapeType="1"/>
              </p:cNvSpPr>
              <p:nvPr/>
            </p:nvSpPr>
            <p:spPr bwMode="auto">
              <a:xfrm>
                <a:off x="-1882775" y="568325"/>
                <a:ext cx="0" cy="1470025"/>
              </a:xfrm>
              <a:prstGeom prst="line">
                <a:avLst/>
              </a:pr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83" name="Line 8">
                <a:extLst>
                  <a:ext uri="{FF2B5EF4-FFF2-40B4-BE49-F238E27FC236}">
                    <a16:creationId xmlns:a16="http://schemas.microsoft.com/office/drawing/2014/main" id="{ADECD010-D15C-4C35-A8CF-2106156BE3C0}"/>
                  </a:ext>
                </a:extLst>
              </p:cNvPr>
              <p:cNvSpPr>
                <a:spLocks noChangeShapeType="1"/>
              </p:cNvSpPr>
              <p:nvPr/>
            </p:nvSpPr>
            <p:spPr bwMode="auto">
              <a:xfrm>
                <a:off x="-1900238" y="-174625"/>
                <a:ext cx="762000" cy="742950"/>
              </a:xfrm>
              <a:prstGeom prst="line">
                <a:avLst/>
              </a:pr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84" name="Line 9">
                <a:extLst>
                  <a:ext uri="{FF2B5EF4-FFF2-40B4-BE49-F238E27FC236}">
                    <a16:creationId xmlns:a16="http://schemas.microsoft.com/office/drawing/2014/main" id="{2C5293B5-EA94-468C-B049-D286CF7F6593}"/>
                  </a:ext>
                </a:extLst>
              </p:cNvPr>
              <p:cNvSpPr>
                <a:spLocks noChangeShapeType="1"/>
              </p:cNvSpPr>
              <p:nvPr/>
            </p:nvSpPr>
            <p:spPr bwMode="auto">
              <a:xfrm>
                <a:off x="-1536700" y="188912"/>
                <a:ext cx="744537" cy="0"/>
              </a:xfrm>
              <a:prstGeom prst="line">
                <a:avLst/>
              </a:pr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44745505-D628-4E08-8FB9-02A7080BC365}"/>
                </a:ext>
              </a:extLst>
            </p:cNvPr>
            <p:cNvGrpSpPr/>
            <p:nvPr/>
          </p:nvGrpSpPr>
          <p:grpSpPr>
            <a:xfrm>
              <a:off x="9865336" y="2223658"/>
              <a:ext cx="746243" cy="745175"/>
              <a:chOff x="-2627313" y="-174625"/>
              <a:chExt cx="2216150" cy="2212975"/>
            </a:xfrm>
            <a:solidFill>
              <a:schemeClr val="bg1"/>
            </a:solidFill>
          </p:grpSpPr>
          <p:sp>
            <p:nvSpPr>
              <p:cNvPr id="186" name="Freeform 5">
                <a:extLst>
                  <a:ext uri="{FF2B5EF4-FFF2-40B4-BE49-F238E27FC236}">
                    <a16:creationId xmlns:a16="http://schemas.microsoft.com/office/drawing/2014/main" id="{099D7B83-DE0D-4B8B-A978-D1D0407126FD}"/>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6">
                <a:extLst>
                  <a:ext uri="{FF2B5EF4-FFF2-40B4-BE49-F238E27FC236}">
                    <a16:creationId xmlns:a16="http://schemas.microsoft.com/office/drawing/2014/main" id="{BE4E548D-80D8-4C24-9418-8368B865F7A8}"/>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88" name="Line 7">
                <a:extLst>
                  <a:ext uri="{FF2B5EF4-FFF2-40B4-BE49-F238E27FC236}">
                    <a16:creationId xmlns:a16="http://schemas.microsoft.com/office/drawing/2014/main" id="{E0731FA2-3A71-47E4-8737-6CC5D5C668BE}"/>
                  </a:ext>
                </a:extLst>
              </p:cNvPr>
              <p:cNvSpPr>
                <a:spLocks noChangeShapeType="1"/>
              </p:cNvSpPr>
              <p:nvPr/>
            </p:nvSpPr>
            <p:spPr bwMode="auto">
              <a:xfrm>
                <a:off x="-1882775" y="568325"/>
                <a:ext cx="0" cy="1470025"/>
              </a:xfrm>
              <a:prstGeom prst="line">
                <a:avLst/>
              </a:pr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89" name="Line 8">
                <a:extLst>
                  <a:ext uri="{FF2B5EF4-FFF2-40B4-BE49-F238E27FC236}">
                    <a16:creationId xmlns:a16="http://schemas.microsoft.com/office/drawing/2014/main" id="{18D711D0-5743-4034-9950-88613E927D69}"/>
                  </a:ext>
                </a:extLst>
              </p:cNvPr>
              <p:cNvSpPr>
                <a:spLocks noChangeShapeType="1"/>
              </p:cNvSpPr>
              <p:nvPr/>
            </p:nvSpPr>
            <p:spPr bwMode="auto">
              <a:xfrm>
                <a:off x="-1900238" y="-174625"/>
                <a:ext cx="762000" cy="742950"/>
              </a:xfrm>
              <a:prstGeom prst="line">
                <a:avLst/>
              </a:pr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90" name="Line 9">
                <a:extLst>
                  <a:ext uri="{FF2B5EF4-FFF2-40B4-BE49-F238E27FC236}">
                    <a16:creationId xmlns:a16="http://schemas.microsoft.com/office/drawing/2014/main" id="{234CE8C7-C795-4793-877F-38435ED2ABA0}"/>
                  </a:ext>
                </a:extLst>
              </p:cNvPr>
              <p:cNvSpPr>
                <a:spLocks noChangeShapeType="1"/>
              </p:cNvSpPr>
              <p:nvPr/>
            </p:nvSpPr>
            <p:spPr bwMode="auto">
              <a:xfrm>
                <a:off x="-1536700" y="188912"/>
                <a:ext cx="744537" cy="0"/>
              </a:xfrm>
              <a:prstGeom prst="line">
                <a:avLst/>
              </a:prstGeom>
              <a:grpFill/>
              <a:ln w="1905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8" name="Straight Connector 7">
              <a:extLst>
                <a:ext uri="{FF2B5EF4-FFF2-40B4-BE49-F238E27FC236}">
                  <a16:creationId xmlns:a16="http://schemas.microsoft.com/office/drawing/2014/main" id="{9395B9B6-28C5-4680-B1B5-BE50F56193B3}"/>
                </a:ext>
              </a:extLst>
            </p:cNvPr>
            <p:cNvCxnSpPr>
              <a:cxnSpLocks/>
              <a:stCxn id="170" idx="22"/>
            </p:cNvCxnSpPr>
            <p:nvPr/>
          </p:nvCxnSpPr>
          <p:spPr>
            <a:xfrm>
              <a:off x="9556932" y="5121064"/>
              <a:ext cx="1333403"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E502E8E-880C-46F7-825D-4F068D30F2E5}"/>
                </a:ext>
              </a:extLst>
            </p:cNvPr>
            <p:cNvCxnSpPr>
              <a:cxnSpLocks/>
              <a:stCxn id="170" idx="27"/>
            </p:cNvCxnSpPr>
            <p:nvPr/>
          </p:nvCxnSpPr>
          <p:spPr>
            <a:xfrm flipV="1">
              <a:off x="9556932" y="1983122"/>
              <a:ext cx="0" cy="2395386"/>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C51BB356-D1CC-455B-AA1A-13BFED0E6166}"/>
                </a:ext>
              </a:extLst>
            </p:cNvPr>
            <p:cNvGrpSpPr/>
            <p:nvPr/>
          </p:nvGrpSpPr>
          <p:grpSpPr>
            <a:xfrm flipH="1">
              <a:off x="10185476" y="3504829"/>
              <a:ext cx="362550" cy="308168"/>
              <a:chOff x="9851245" y="3571314"/>
              <a:chExt cx="298711" cy="253905"/>
            </a:xfrm>
          </p:grpSpPr>
          <p:sp>
            <p:nvSpPr>
              <p:cNvPr id="200" name="Freeform 27">
                <a:extLst>
                  <a:ext uri="{FF2B5EF4-FFF2-40B4-BE49-F238E27FC236}">
                    <a16:creationId xmlns:a16="http://schemas.microsoft.com/office/drawing/2014/main" id="{D8F1248C-E556-46DA-B31C-E77A71A0DABB}"/>
                  </a:ext>
                </a:extLst>
              </p:cNvPr>
              <p:cNvSpPr>
                <a:spLocks/>
              </p:cNvSpPr>
              <p:nvPr/>
            </p:nvSpPr>
            <p:spPr bwMode="auto">
              <a:xfrm>
                <a:off x="9851245" y="3727459"/>
                <a:ext cx="0" cy="9776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28">
                <a:extLst>
                  <a:ext uri="{FF2B5EF4-FFF2-40B4-BE49-F238E27FC236}">
                    <a16:creationId xmlns:a16="http://schemas.microsoft.com/office/drawing/2014/main" id="{3CDF78E1-19BE-4E53-A939-01A0E75BBA04}"/>
                  </a:ext>
                </a:extLst>
              </p:cNvPr>
              <p:cNvSpPr>
                <a:spLocks/>
              </p:cNvSpPr>
              <p:nvPr/>
            </p:nvSpPr>
            <p:spPr bwMode="auto">
              <a:xfrm>
                <a:off x="10031830" y="3727459"/>
                <a:ext cx="0" cy="9776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30">
                <a:extLst>
                  <a:ext uri="{FF2B5EF4-FFF2-40B4-BE49-F238E27FC236}">
                    <a16:creationId xmlns:a16="http://schemas.microsoft.com/office/drawing/2014/main" id="{F6F58B15-E641-4356-84FF-439121C2038B}"/>
                  </a:ext>
                </a:extLst>
              </p:cNvPr>
              <p:cNvSpPr>
                <a:spLocks/>
              </p:cNvSpPr>
              <p:nvPr/>
            </p:nvSpPr>
            <p:spPr bwMode="auto">
              <a:xfrm>
                <a:off x="9909629" y="3727459"/>
                <a:ext cx="63816" cy="9776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31">
                <a:extLst>
                  <a:ext uri="{FF2B5EF4-FFF2-40B4-BE49-F238E27FC236}">
                    <a16:creationId xmlns:a16="http://schemas.microsoft.com/office/drawing/2014/main" id="{E61AE1E7-6F8E-47BA-8F67-60C4D36DFFF3}"/>
                  </a:ext>
                </a:extLst>
              </p:cNvPr>
              <p:cNvSpPr>
                <a:spLocks/>
              </p:cNvSpPr>
              <p:nvPr/>
            </p:nvSpPr>
            <p:spPr bwMode="auto">
              <a:xfrm>
                <a:off x="10090214" y="3727459"/>
                <a:ext cx="59742" cy="9776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33">
                <a:extLst>
                  <a:ext uri="{FF2B5EF4-FFF2-40B4-BE49-F238E27FC236}">
                    <a16:creationId xmlns:a16="http://schemas.microsoft.com/office/drawing/2014/main" id="{3501B5E9-89D8-4902-923D-25BB8B6AB8E8}"/>
                  </a:ext>
                </a:extLst>
              </p:cNvPr>
              <p:cNvSpPr>
                <a:spLocks/>
              </p:cNvSpPr>
              <p:nvPr/>
            </p:nvSpPr>
            <p:spPr bwMode="auto">
              <a:xfrm>
                <a:off x="9973445" y="3571314"/>
                <a:ext cx="0" cy="92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34">
                <a:extLst>
                  <a:ext uri="{FF2B5EF4-FFF2-40B4-BE49-F238E27FC236}">
                    <a16:creationId xmlns:a16="http://schemas.microsoft.com/office/drawing/2014/main" id="{9758287A-06A9-4083-8B00-4B4211661EED}"/>
                  </a:ext>
                </a:extLst>
              </p:cNvPr>
              <p:cNvSpPr>
                <a:spLocks/>
              </p:cNvSpPr>
              <p:nvPr/>
            </p:nvSpPr>
            <p:spPr bwMode="auto">
              <a:xfrm>
                <a:off x="10149956" y="3571314"/>
                <a:ext cx="0" cy="92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35">
                <a:extLst>
                  <a:ext uri="{FF2B5EF4-FFF2-40B4-BE49-F238E27FC236}">
                    <a16:creationId xmlns:a16="http://schemas.microsoft.com/office/drawing/2014/main" id="{B15C8EB7-FF54-40E3-882D-0E8375541747}"/>
                  </a:ext>
                </a:extLst>
              </p:cNvPr>
              <p:cNvSpPr>
                <a:spLocks/>
              </p:cNvSpPr>
              <p:nvPr/>
            </p:nvSpPr>
            <p:spPr bwMode="auto">
              <a:xfrm>
                <a:off x="9851245" y="3571314"/>
                <a:ext cx="62458" cy="9640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36">
                <a:extLst>
                  <a:ext uri="{FF2B5EF4-FFF2-40B4-BE49-F238E27FC236}">
                    <a16:creationId xmlns:a16="http://schemas.microsoft.com/office/drawing/2014/main" id="{10C69637-1D2C-4357-8657-44BCB0E86615}"/>
                  </a:ext>
                </a:extLst>
              </p:cNvPr>
              <p:cNvSpPr>
                <a:spLocks/>
              </p:cNvSpPr>
              <p:nvPr/>
            </p:nvSpPr>
            <p:spPr bwMode="auto">
              <a:xfrm>
                <a:off x="10031830" y="3571314"/>
                <a:ext cx="61100" cy="9640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4" name="Group 213">
              <a:extLst>
                <a:ext uri="{FF2B5EF4-FFF2-40B4-BE49-F238E27FC236}">
                  <a16:creationId xmlns:a16="http://schemas.microsoft.com/office/drawing/2014/main" id="{E2DA3A2F-F3AA-4DA6-B1C1-E8E7FFB81D42}"/>
                </a:ext>
              </a:extLst>
            </p:cNvPr>
            <p:cNvGrpSpPr/>
            <p:nvPr/>
          </p:nvGrpSpPr>
          <p:grpSpPr>
            <a:xfrm>
              <a:off x="10185476" y="4431086"/>
              <a:ext cx="362550" cy="308168"/>
              <a:chOff x="9851245" y="3571314"/>
              <a:chExt cx="298711" cy="253905"/>
            </a:xfrm>
          </p:grpSpPr>
          <p:sp>
            <p:nvSpPr>
              <p:cNvPr id="215" name="Freeform 27">
                <a:extLst>
                  <a:ext uri="{FF2B5EF4-FFF2-40B4-BE49-F238E27FC236}">
                    <a16:creationId xmlns:a16="http://schemas.microsoft.com/office/drawing/2014/main" id="{ACE95BE2-3FDF-4274-A870-C73CE63B7D77}"/>
                  </a:ext>
                </a:extLst>
              </p:cNvPr>
              <p:cNvSpPr>
                <a:spLocks/>
              </p:cNvSpPr>
              <p:nvPr/>
            </p:nvSpPr>
            <p:spPr bwMode="auto">
              <a:xfrm>
                <a:off x="9851245" y="3727459"/>
                <a:ext cx="0" cy="9776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ln w="19050">
                <a:solidFill>
                  <a:schemeClr val="accent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8">
                <a:extLst>
                  <a:ext uri="{FF2B5EF4-FFF2-40B4-BE49-F238E27FC236}">
                    <a16:creationId xmlns:a16="http://schemas.microsoft.com/office/drawing/2014/main" id="{1CCFE294-32F9-4545-A0D7-0C596C362A05}"/>
                  </a:ext>
                </a:extLst>
              </p:cNvPr>
              <p:cNvSpPr>
                <a:spLocks/>
              </p:cNvSpPr>
              <p:nvPr/>
            </p:nvSpPr>
            <p:spPr bwMode="auto">
              <a:xfrm>
                <a:off x="10031830" y="3727459"/>
                <a:ext cx="0" cy="9776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ln w="19050">
                <a:solidFill>
                  <a:schemeClr val="accent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30">
                <a:extLst>
                  <a:ext uri="{FF2B5EF4-FFF2-40B4-BE49-F238E27FC236}">
                    <a16:creationId xmlns:a16="http://schemas.microsoft.com/office/drawing/2014/main" id="{9391C569-9737-42F6-9FD5-57419D884C07}"/>
                  </a:ext>
                </a:extLst>
              </p:cNvPr>
              <p:cNvSpPr>
                <a:spLocks/>
              </p:cNvSpPr>
              <p:nvPr/>
            </p:nvSpPr>
            <p:spPr bwMode="auto">
              <a:xfrm>
                <a:off x="9909629" y="3727459"/>
                <a:ext cx="63816" cy="9776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ln w="19050">
                <a:solidFill>
                  <a:schemeClr val="accent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31">
                <a:extLst>
                  <a:ext uri="{FF2B5EF4-FFF2-40B4-BE49-F238E27FC236}">
                    <a16:creationId xmlns:a16="http://schemas.microsoft.com/office/drawing/2014/main" id="{F45D2352-F9CA-40A2-80EE-1476C964142C}"/>
                  </a:ext>
                </a:extLst>
              </p:cNvPr>
              <p:cNvSpPr>
                <a:spLocks/>
              </p:cNvSpPr>
              <p:nvPr/>
            </p:nvSpPr>
            <p:spPr bwMode="auto">
              <a:xfrm>
                <a:off x="10090214" y="3727459"/>
                <a:ext cx="59742" cy="9776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ln w="19050">
                <a:solidFill>
                  <a:schemeClr val="accent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33">
                <a:extLst>
                  <a:ext uri="{FF2B5EF4-FFF2-40B4-BE49-F238E27FC236}">
                    <a16:creationId xmlns:a16="http://schemas.microsoft.com/office/drawing/2014/main" id="{EBB3CCD6-0903-4668-A28C-59F938228AB2}"/>
                  </a:ext>
                </a:extLst>
              </p:cNvPr>
              <p:cNvSpPr>
                <a:spLocks/>
              </p:cNvSpPr>
              <p:nvPr/>
            </p:nvSpPr>
            <p:spPr bwMode="auto">
              <a:xfrm>
                <a:off x="9973445" y="3571314"/>
                <a:ext cx="0" cy="92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ln w="19050">
                <a:solidFill>
                  <a:schemeClr val="accent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34">
                <a:extLst>
                  <a:ext uri="{FF2B5EF4-FFF2-40B4-BE49-F238E27FC236}">
                    <a16:creationId xmlns:a16="http://schemas.microsoft.com/office/drawing/2014/main" id="{3620BCA2-D2A8-47AC-8698-F97DAB57AA39}"/>
                  </a:ext>
                </a:extLst>
              </p:cNvPr>
              <p:cNvSpPr>
                <a:spLocks/>
              </p:cNvSpPr>
              <p:nvPr/>
            </p:nvSpPr>
            <p:spPr bwMode="auto">
              <a:xfrm>
                <a:off x="10149956" y="3571314"/>
                <a:ext cx="0" cy="92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ln w="19050">
                <a:solidFill>
                  <a:schemeClr val="accent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5">
                <a:extLst>
                  <a:ext uri="{FF2B5EF4-FFF2-40B4-BE49-F238E27FC236}">
                    <a16:creationId xmlns:a16="http://schemas.microsoft.com/office/drawing/2014/main" id="{BF0D4673-274A-4D02-9BC9-757B4AC71940}"/>
                  </a:ext>
                </a:extLst>
              </p:cNvPr>
              <p:cNvSpPr>
                <a:spLocks/>
              </p:cNvSpPr>
              <p:nvPr/>
            </p:nvSpPr>
            <p:spPr bwMode="auto">
              <a:xfrm>
                <a:off x="9851245" y="3571314"/>
                <a:ext cx="62458" cy="9640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ln w="19050">
                <a:solidFill>
                  <a:schemeClr val="accent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6">
                <a:extLst>
                  <a:ext uri="{FF2B5EF4-FFF2-40B4-BE49-F238E27FC236}">
                    <a16:creationId xmlns:a16="http://schemas.microsoft.com/office/drawing/2014/main" id="{5F06CD35-3D12-4894-B477-9E97F1E86DD7}"/>
                  </a:ext>
                </a:extLst>
              </p:cNvPr>
              <p:cNvSpPr>
                <a:spLocks/>
              </p:cNvSpPr>
              <p:nvPr/>
            </p:nvSpPr>
            <p:spPr bwMode="auto">
              <a:xfrm>
                <a:off x="10031830" y="3571314"/>
                <a:ext cx="61100" cy="9640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ln w="19050">
                <a:solidFill>
                  <a:schemeClr val="accent2"/>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D4E4E2C2-8627-4891-A10F-154B243B774D}"/>
                </a:ext>
              </a:extLst>
            </p:cNvPr>
            <p:cNvGrpSpPr/>
            <p:nvPr/>
          </p:nvGrpSpPr>
          <p:grpSpPr>
            <a:xfrm>
              <a:off x="10185476" y="2567975"/>
              <a:ext cx="362550" cy="308168"/>
              <a:chOff x="9851245" y="3571314"/>
              <a:chExt cx="298711" cy="253905"/>
            </a:xfrm>
          </p:grpSpPr>
          <p:sp>
            <p:nvSpPr>
              <p:cNvPr id="224" name="Freeform 27">
                <a:extLst>
                  <a:ext uri="{FF2B5EF4-FFF2-40B4-BE49-F238E27FC236}">
                    <a16:creationId xmlns:a16="http://schemas.microsoft.com/office/drawing/2014/main" id="{D43985DE-BBB2-402A-B253-E998C738A48C}"/>
                  </a:ext>
                </a:extLst>
              </p:cNvPr>
              <p:cNvSpPr>
                <a:spLocks/>
              </p:cNvSpPr>
              <p:nvPr/>
            </p:nvSpPr>
            <p:spPr bwMode="auto">
              <a:xfrm>
                <a:off x="9851245" y="3727459"/>
                <a:ext cx="0" cy="9776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28">
                <a:extLst>
                  <a:ext uri="{FF2B5EF4-FFF2-40B4-BE49-F238E27FC236}">
                    <a16:creationId xmlns:a16="http://schemas.microsoft.com/office/drawing/2014/main" id="{A8A6351E-497B-49C5-8461-8715642385E8}"/>
                  </a:ext>
                </a:extLst>
              </p:cNvPr>
              <p:cNvSpPr>
                <a:spLocks/>
              </p:cNvSpPr>
              <p:nvPr/>
            </p:nvSpPr>
            <p:spPr bwMode="auto">
              <a:xfrm>
                <a:off x="10031830" y="3727459"/>
                <a:ext cx="0" cy="9776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0">
                <a:extLst>
                  <a:ext uri="{FF2B5EF4-FFF2-40B4-BE49-F238E27FC236}">
                    <a16:creationId xmlns:a16="http://schemas.microsoft.com/office/drawing/2014/main" id="{DE6325A3-54F3-41BA-B108-0FE7ED70B231}"/>
                  </a:ext>
                </a:extLst>
              </p:cNvPr>
              <p:cNvSpPr>
                <a:spLocks/>
              </p:cNvSpPr>
              <p:nvPr/>
            </p:nvSpPr>
            <p:spPr bwMode="auto">
              <a:xfrm>
                <a:off x="9909629" y="3727459"/>
                <a:ext cx="63816" cy="9776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1">
                <a:extLst>
                  <a:ext uri="{FF2B5EF4-FFF2-40B4-BE49-F238E27FC236}">
                    <a16:creationId xmlns:a16="http://schemas.microsoft.com/office/drawing/2014/main" id="{BC9154F5-F418-4B9D-A4E8-F402E01AF308}"/>
                  </a:ext>
                </a:extLst>
              </p:cNvPr>
              <p:cNvSpPr>
                <a:spLocks/>
              </p:cNvSpPr>
              <p:nvPr/>
            </p:nvSpPr>
            <p:spPr bwMode="auto">
              <a:xfrm>
                <a:off x="10090214" y="3727459"/>
                <a:ext cx="59742" cy="9776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3">
                <a:extLst>
                  <a:ext uri="{FF2B5EF4-FFF2-40B4-BE49-F238E27FC236}">
                    <a16:creationId xmlns:a16="http://schemas.microsoft.com/office/drawing/2014/main" id="{20864102-367F-430E-8F27-77F297F065DC}"/>
                  </a:ext>
                </a:extLst>
              </p:cNvPr>
              <p:cNvSpPr>
                <a:spLocks/>
              </p:cNvSpPr>
              <p:nvPr/>
            </p:nvSpPr>
            <p:spPr bwMode="auto">
              <a:xfrm>
                <a:off x="9973445" y="3571314"/>
                <a:ext cx="0" cy="92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4">
                <a:extLst>
                  <a:ext uri="{FF2B5EF4-FFF2-40B4-BE49-F238E27FC236}">
                    <a16:creationId xmlns:a16="http://schemas.microsoft.com/office/drawing/2014/main" id="{CBDB3CB6-A82E-4754-8F7B-AA7055345EF2}"/>
                  </a:ext>
                </a:extLst>
              </p:cNvPr>
              <p:cNvSpPr>
                <a:spLocks/>
              </p:cNvSpPr>
              <p:nvPr/>
            </p:nvSpPr>
            <p:spPr bwMode="auto">
              <a:xfrm>
                <a:off x="10149956" y="3571314"/>
                <a:ext cx="0" cy="92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35">
                <a:extLst>
                  <a:ext uri="{FF2B5EF4-FFF2-40B4-BE49-F238E27FC236}">
                    <a16:creationId xmlns:a16="http://schemas.microsoft.com/office/drawing/2014/main" id="{57B3899B-8389-491F-B9A7-10408436CBC3}"/>
                  </a:ext>
                </a:extLst>
              </p:cNvPr>
              <p:cNvSpPr>
                <a:spLocks/>
              </p:cNvSpPr>
              <p:nvPr/>
            </p:nvSpPr>
            <p:spPr bwMode="auto">
              <a:xfrm>
                <a:off x="9851245" y="3571314"/>
                <a:ext cx="62458" cy="9640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36">
                <a:extLst>
                  <a:ext uri="{FF2B5EF4-FFF2-40B4-BE49-F238E27FC236}">
                    <a16:creationId xmlns:a16="http://schemas.microsoft.com/office/drawing/2014/main" id="{334599D0-87CC-42A2-91FE-4039400815D7}"/>
                  </a:ext>
                </a:extLst>
              </p:cNvPr>
              <p:cNvSpPr>
                <a:spLocks/>
              </p:cNvSpPr>
              <p:nvPr/>
            </p:nvSpPr>
            <p:spPr bwMode="auto">
              <a:xfrm>
                <a:off x="10031830" y="3571314"/>
                <a:ext cx="61100" cy="9640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5947535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4885DA-56F7-4C6F-90A1-1B66751B5AB7}"/>
              </a:ext>
            </a:extLst>
          </p:cNvPr>
          <p:cNvSpPr>
            <a:spLocks noGrp="1"/>
          </p:cNvSpPr>
          <p:nvPr>
            <p:ph type="body" sz="quarter" idx="14"/>
          </p:nvPr>
        </p:nvSpPr>
        <p:spPr>
          <a:xfrm>
            <a:off x="456795" y="1387492"/>
            <a:ext cx="4826520" cy="2566937"/>
          </a:xfrm>
        </p:spPr>
        <p:txBody>
          <a:bodyPr/>
          <a:lstStyle/>
          <a:p>
            <a:r>
              <a:rPr lang="en-US" dirty="0"/>
              <a:t>Self-service restore API</a:t>
            </a:r>
          </a:p>
          <a:p>
            <a:r>
              <a:rPr lang="en-US" dirty="0"/>
              <a:t>Built on geo-redundant Azure Storage</a:t>
            </a:r>
          </a:p>
          <a:p>
            <a:r>
              <a:rPr lang="en-US" dirty="0"/>
              <a:t>Restores last replicated backup to any Azure region as a new database</a:t>
            </a:r>
          </a:p>
          <a:p>
            <a:r>
              <a:rPr lang="en-US" dirty="0"/>
              <a:t>No extra cost, no capacity guarantee</a:t>
            </a:r>
          </a:p>
          <a:p>
            <a:r>
              <a:rPr lang="en-US" dirty="0"/>
              <a:t>RTO≥12h, </a:t>
            </a:r>
            <a:r>
              <a:rPr lang="en-US" dirty="0">
                <a:solidFill>
                  <a:schemeClr val="tx1"/>
                </a:solidFill>
              </a:rPr>
              <a:t>RPO=1h</a:t>
            </a:r>
          </a:p>
        </p:txBody>
      </p:sp>
      <p:sp>
        <p:nvSpPr>
          <p:cNvPr id="9" name="Title 8">
            <a:extLst>
              <a:ext uri="{FF2B5EF4-FFF2-40B4-BE49-F238E27FC236}">
                <a16:creationId xmlns:a16="http://schemas.microsoft.com/office/drawing/2014/main" id="{35570615-6127-4114-9DC4-E33081FD3D12}"/>
              </a:ext>
            </a:extLst>
          </p:cNvPr>
          <p:cNvSpPr>
            <a:spLocks noGrp="1"/>
          </p:cNvSpPr>
          <p:nvPr>
            <p:ph type="title"/>
          </p:nvPr>
        </p:nvSpPr>
        <p:spPr/>
        <p:txBody>
          <a:bodyPr/>
          <a:lstStyle/>
          <a:p>
            <a:r>
              <a:rPr lang="en-US"/>
              <a:t>Geo-restore protects from disaster</a:t>
            </a:r>
          </a:p>
        </p:txBody>
      </p:sp>
      <p:sp>
        <p:nvSpPr>
          <p:cNvPr id="126" name="TextBox 125">
            <a:extLst>
              <a:ext uri="{FF2B5EF4-FFF2-40B4-BE49-F238E27FC236}">
                <a16:creationId xmlns:a16="http://schemas.microsoft.com/office/drawing/2014/main" id="{B72ACD6B-6681-4FB2-822D-44540A1B60F3}"/>
              </a:ext>
            </a:extLst>
          </p:cNvPr>
          <p:cNvSpPr txBox="1"/>
          <p:nvPr/>
        </p:nvSpPr>
        <p:spPr>
          <a:xfrm>
            <a:off x="8039909" y="2114020"/>
            <a:ext cx="1363022" cy="280638"/>
          </a:xfrm>
          <a:prstGeom prst="rect">
            <a:avLst/>
          </a:prstGeom>
          <a:noFill/>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3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Geo- replicated</a:t>
            </a:r>
          </a:p>
        </p:txBody>
      </p:sp>
      <p:sp>
        <p:nvSpPr>
          <p:cNvPr id="127" name="TextBox 126">
            <a:extLst>
              <a:ext uri="{FF2B5EF4-FFF2-40B4-BE49-F238E27FC236}">
                <a16:creationId xmlns:a16="http://schemas.microsoft.com/office/drawing/2014/main" id="{7AA47B35-E224-496A-879B-820A7F2C88F0}"/>
              </a:ext>
            </a:extLst>
          </p:cNvPr>
          <p:cNvSpPr txBox="1"/>
          <p:nvPr/>
        </p:nvSpPr>
        <p:spPr>
          <a:xfrm>
            <a:off x="7863677" y="6192629"/>
            <a:ext cx="2067904" cy="275200"/>
          </a:xfrm>
          <a:prstGeom prst="rect">
            <a:avLst/>
          </a:prstGeom>
          <a:noFill/>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3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Restore to any Azure region</a:t>
            </a:r>
          </a:p>
        </p:txBody>
      </p:sp>
      <p:sp>
        <p:nvSpPr>
          <p:cNvPr id="128" name="TextBox 127">
            <a:extLst>
              <a:ext uri="{FF2B5EF4-FFF2-40B4-BE49-F238E27FC236}">
                <a16:creationId xmlns:a16="http://schemas.microsoft.com/office/drawing/2014/main" id="{FD4EA73D-60DD-4BFC-8F53-F6644405EC78}"/>
              </a:ext>
            </a:extLst>
          </p:cNvPr>
          <p:cNvSpPr txBox="1"/>
          <p:nvPr/>
        </p:nvSpPr>
        <p:spPr>
          <a:xfrm>
            <a:off x="6204664" y="2741727"/>
            <a:ext cx="1403041" cy="461665"/>
          </a:xfrm>
          <a:prstGeom prst="rect">
            <a:avLst/>
          </a:prstGeom>
          <a:noFill/>
        </p:spPr>
        <p:txBody>
          <a:bodyPr wrap="square" rtlCol="0">
            <a:spAutoFit/>
          </a:bodyPr>
          <a:lstStyle/>
          <a:p>
            <a:pPr marL="0" marR="0" lvl="0" indent="0" algn="ctr" defTabSz="9143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SQL Database backups</a:t>
            </a:r>
          </a:p>
        </p:txBody>
      </p:sp>
      <p:grpSp>
        <p:nvGrpSpPr>
          <p:cNvPr id="147" name="Group 146">
            <a:extLst>
              <a:ext uri="{FF2B5EF4-FFF2-40B4-BE49-F238E27FC236}">
                <a16:creationId xmlns:a16="http://schemas.microsoft.com/office/drawing/2014/main" id="{E1059902-F863-435E-B106-A7431A9BD404}"/>
              </a:ext>
            </a:extLst>
          </p:cNvPr>
          <p:cNvGrpSpPr/>
          <p:nvPr/>
        </p:nvGrpSpPr>
        <p:grpSpPr>
          <a:xfrm>
            <a:off x="6286781" y="1843710"/>
            <a:ext cx="1328307" cy="841228"/>
            <a:chOff x="5622083" y="1843485"/>
            <a:chExt cx="1328495" cy="841347"/>
          </a:xfrm>
        </p:grpSpPr>
        <p:sp>
          <p:nvSpPr>
            <p:cNvPr id="148" name="TextBox 147">
              <a:extLst>
                <a:ext uri="{FF2B5EF4-FFF2-40B4-BE49-F238E27FC236}">
                  <a16:creationId xmlns:a16="http://schemas.microsoft.com/office/drawing/2014/main" id="{FB86C15B-B8F8-45ED-A0BC-F38C201D6B1A}"/>
                </a:ext>
              </a:extLst>
            </p:cNvPr>
            <p:cNvSpPr txBox="1"/>
            <p:nvPr/>
          </p:nvSpPr>
          <p:spPr>
            <a:xfrm>
              <a:off x="5837671" y="2287828"/>
              <a:ext cx="867761" cy="226194"/>
            </a:xfrm>
            <a:prstGeom prst="rect">
              <a:avLst/>
            </a:prstGeom>
            <a:solidFill>
              <a:schemeClr val="bg1"/>
            </a:solidFill>
            <a:ln w="12700">
              <a:solidFill>
                <a:schemeClr val="tx2"/>
              </a:solidFill>
            </a:ln>
          </p:spPr>
          <p:txBody>
            <a:bodyPr wrap="none" lIns="68569" tIns="34286" rIns="68569" bIns="34286" rtlCol="0">
              <a:spAutoFit/>
            </a:bodyPr>
            <a:lstStyle/>
            <a:p>
              <a:pPr marL="0" marR="0" lvl="0" indent="0" algn="l" defTabSz="91410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sabcp01bl21</a:t>
              </a:r>
            </a:p>
          </p:txBody>
        </p:sp>
        <p:sp>
          <p:nvSpPr>
            <p:cNvPr id="149" name="Freeform 146">
              <a:extLst>
                <a:ext uri="{FF2B5EF4-FFF2-40B4-BE49-F238E27FC236}">
                  <a16:creationId xmlns:a16="http://schemas.microsoft.com/office/drawing/2014/main" id="{7A62EAE9-8604-4BC4-8A71-2E49FB21F964}"/>
                </a:ext>
              </a:extLst>
            </p:cNvPr>
            <p:cNvSpPr>
              <a:spLocks noChangeAspect="1"/>
            </p:cNvSpPr>
            <p:nvPr/>
          </p:nvSpPr>
          <p:spPr bwMode="auto">
            <a:xfrm>
              <a:off x="5622083" y="1843485"/>
              <a:ext cx="1328495" cy="8413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endParaRPr>
            </a:p>
          </p:txBody>
        </p:sp>
      </p:grpSp>
      <p:sp>
        <p:nvSpPr>
          <p:cNvPr id="150" name="TextBox 149">
            <a:extLst>
              <a:ext uri="{FF2B5EF4-FFF2-40B4-BE49-F238E27FC236}">
                <a16:creationId xmlns:a16="http://schemas.microsoft.com/office/drawing/2014/main" id="{4361024E-81EA-4AF1-A6BD-9CD34AF4EEA9}"/>
              </a:ext>
            </a:extLst>
          </p:cNvPr>
          <p:cNvSpPr txBox="1"/>
          <p:nvPr/>
        </p:nvSpPr>
        <p:spPr>
          <a:xfrm>
            <a:off x="9850417" y="2741726"/>
            <a:ext cx="1403041" cy="280678"/>
          </a:xfrm>
          <a:prstGeom prst="rect">
            <a:avLst/>
          </a:prstGeom>
          <a:noFill/>
        </p:spPr>
        <p:txBody>
          <a:bodyPr wrap="square" rtlCol="0">
            <a:spAutoFit/>
          </a:bodyPr>
          <a:lstStyle/>
          <a:p>
            <a:pPr marL="0" marR="0" lvl="0" indent="0" algn="ctr" defTabSz="9143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nvGrpSpPr>
          <p:cNvPr id="151" name="Group 150">
            <a:extLst>
              <a:ext uri="{FF2B5EF4-FFF2-40B4-BE49-F238E27FC236}">
                <a16:creationId xmlns:a16="http://schemas.microsoft.com/office/drawing/2014/main" id="{09679C59-5505-453E-8190-0037BB1C1C7B}"/>
              </a:ext>
            </a:extLst>
          </p:cNvPr>
          <p:cNvGrpSpPr/>
          <p:nvPr/>
        </p:nvGrpSpPr>
        <p:grpSpPr>
          <a:xfrm>
            <a:off x="9932534" y="1843710"/>
            <a:ext cx="1328307" cy="841228"/>
            <a:chOff x="9268353" y="1843485"/>
            <a:chExt cx="1328495" cy="841347"/>
          </a:xfrm>
        </p:grpSpPr>
        <p:sp>
          <p:nvSpPr>
            <p:cNvPr id="152" name="TextBox 151">
              <a:extLst>
                <a:ext uri="{FF2B5EF4-FFF2-40B4-BE49-F238E27FC236}">
                  <a16:creationId xmlns:a16="http://schemas.microsoft.com/office/drawing/2014/main" id="{40187481-3089-4FA4-AB5C-76F48D7DA77C}"/>
                </a:ext>
              </a:extLst>
            </p:cNvPr>
            <p:cNvSpPr txBox="1"/>
            <p:nvPr/>
          </p:nvSpPr>
          <p:spPr>
            <a:xfrm>
              <a:off x="9484659" y="2287828"/>
              <a:ext cx="867761" cy="226194"/>
            </a:xfrm>
            <a:prstGeom prst="rect">
              <a:avLst/>
            </a:prstGeom>
            <a:solidFill>
              <a:schemeClr val="bg1"/>
            </a:solidFill>
            <a:ln w="12700">
              <a:solidFill>
                <a:schemeClr val="tx2"/>
              </a:solidFill>
            </a:ln>
          </p:spPr>
          <p:txBody>
            <a:bodyPr wrap="none" lIns="68569" tIns="34286" rIns="68569" bIns="34286" rtlCol="0">
              <a:spAutoFit/>
            </a:bodyPr>
            <a:lstStyle/>
            <a:p>
              <a:pPr marL="0" marR="0" lvl="0" indent="0" algn="l" defTabSz="91410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sabcp01bl21</a:t>
              </a:r>
            </a:p>
          </p:txBody>
        </p:sp>
        <p:sp>
          <p:nvSpPr>
            <p:cNvPr id="153" name="Freeform 146">
              <a:extLst>
                <a:ext uri="{FF2B5EF4-FFF2-40B4-BE49-F238E27FC236}">
                  <a16:creationId xmlns:a16="http://schemas.microsoft.com/office/drawing/2014/main" id="{507A1492-2B4B-4769-A8BE-06391D4CE898}"/>
                </a:ext>
              </a:extLst>
            </p:cNvPr>
            <p:cNvSpPr>
              <a:spLocks noChangeAspect="1"/>
            </p:cNvSpPr>
            <p:nvPr/>
          </p:nvSpPr>
          <p:spPr bwMode="auto">
            <a:xfrm>
              <a:off x="9268353" y="1843485"/>
              <a:ext cx="1328495" cy="8413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endParaRPr>
            </a:p>
          </p:txBody>
        </p:sp>
      </p:grpSp>
      <p:grpSp>
        <p:nvGrpSpPr>
          <p:cNvPr id="154" name="Group 153">
            <a:extLst>
              <a:ext uri="{FF2B5EF4-FFF2-40B4-BE49-F238E27FC236}">
                <a16:creationId xmlns:a16="http://schemas.microsoft.com/office/drawing/2014/main" id="{D07C0713-7458-4EAC-8467-C7F4D68F2386}"/>
              </a:ext>
            </a:extLst>
          </p:cNvPr>
          <p:cNvGrpSpPr/>
          <p:nvPr/>
        </p:nvGrpSpPr>
        <p:grpSpPr>
          <a:xfrm>
            <a:off x="6378498" y="3693120"/>
            <a:ext cx="4554252" cy="2499510"/>
            <a:chOff x="6516974" y="4720106"/>
            <a:chExt cx="3309198" cy="1816186"/>
          </a:xfrm>
        </p:grpSpPr>
        <p:sp>
          <p:nvSpPr>
            <p:cNvPr id="155" name="Freeform: Shape 154">
              <a:extLst>
                <a:ext uri="{FF2B5EF4-FFF2-40B4-BE49-F238E27FC236}">
                  <a16:creationId xmlns:a16="http://schemas.microsoft.com/office/drawing/2014/main" id="{8BD6E85B-94E0-4483-B425-C1356F7088E5}"/>
                </a:ext>
              </a:extLst>
            </p:cNvPr>
            <p:cNvSpPr>
              <a:spLocks/>
            </p:cNvSpPr>
            <p:nvPr/>
          </p:nvSpPr>
          <p:spPr bwMode="auto">
            <a:xfrm>
              <a:off x="6516974" y="4720106"/>
              <a:ext cx="3309198" cy="1816186"/>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chemeClr val="accent6">
                <a:lumMod val="90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4F1D7ECD-875B-4469-8AA5-F201682FC6C2}"/>
                </a:ext>
              </a:extLst>
            </p:cNvPr>
            <p:cNvSpPr/>
            <p:nvPr/>
          </p:nvSpPr>
          <p:spPr bwMode="auto">
            <a:xfrm>
              <a:off x="6888779" y="5343315"/>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8389DBCF-1453-40E2-897B-78CA67565A86}"/>
                </a:ext>
              </a:extLst>
            </p:cNvPr>
            <p:cNvSpPr/>
            <p:nvPr/>
          </p:nvSpPr>
          <p:spPr bwMode="auto">
            <a:xfrm>
              <a:off x="7104259" y="5466000"/>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D8EE322A-BB29-4C31-B6C8-CF24286698D2}"/>
                </a:ext>
              </a:extLst>
            </p:cNvPr>
            <p:cNvSpPr/>
            <p:nvPr/>
          </p:nvSpPr>
          <p:spPr bwMode="auto">
            <a:xfrm>
              <a:off x="7259444" y="5199459"/>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94B0982C-F16C-4310-81EF-B673EA164986}"/>
                </a:ext>
              </a:extLst>
            </p:cNvPr>
            <p:cNvSpPr/>
            <p:nvPr/>
          </p:nvSpPr>
          <p:spPr bwMode="auto">
            <a:xfrm>
              <a:off x="7414226" y="5300710"/>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E0322593-AE87-4007-806C-A0BEFA07DB2E}"/>
                </a:ext>
              </a:extLst>
            </p:cNvPr>
            <p:cNvSpPr/>
            <p:nvPr/>
          </p:nvSpPr>
          <p:spPr bwMode="auto">
            <a:xfrm>
              <a:off x="9400479" y="6229226"/>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9F0871F2-A35A-4E19-AD67-CA8FC5D2BA2E}"/>
                </a:ext>
              </a:extLst>
            </p:cNvPr>
            <p:cNvSpPr/>
            <p:nvPr/>
          </p:nvSpPr>
          <p:spPr bwMode="auto">
            <a:xfrm>
              <a:off x="9363450" y="6026468"/>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919BD59D-F0E1-41BF-BCA3-10A84DC83433}"/>
                </a:ext>
              </a:extLst>
            </p:cNvPr>
            <p:cNvSpPr/>
            <p:nvPr/>
          </p:nvSpPr>
          <p:spPr bwMode="auto">
            <a:xfrm>
              <a:off x="9100283" y="5824008"/>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695B1C16-EFA7-4FFC-B609-C5FD26D73D7C}"/>
                </a:ext>
              </a:extLst>
            </p:cNvPr>
            <p:cNvSpPr/>
            <p:nvPr/>
          </p:nvSpPr>
          <p:spPr bwMode="auto">
            <a:xfrm>
              <a:off x="9319253" y="5420669"/>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5B9AA00A-060C-4B36-801A-43B5C746F70F}"/>
                </a:ext>
              </a:extLst>
            </p:cNvPr>
            <p:cNvSpPr/>
            <p:nvPr/>
          </p:nvSpPr>
          <p:spPr bwMode="auto">
            <a:xfrm>
              <a:off x="9056103" y="5341864"/>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331946DB-7128-41A9-8EDD-5CFF58EFF388}"/>
                </a:ext>
              </a:extLst>
            </p:cNvPr>
            <p:cNvSpPr/>
            <p:nvPr/>
          </p:nvSpPr>
          <p:spPr bwMode="auto">
            <a:xfrm>
              <a:off x="9543814" y="5144835"/>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8F0EFAB2-3F0B-438F-9878-4859BC64C169}"/>
                </a:ext>
              </a:extLst>
            </p:cNvPr>
            <p:cNvSpPr/>
            <p:nvPr/>
          </p:nvSpPr>
          <p:spPr bwMode="auto">
            <a:xfrm>
              <a:off x="9359892" y="5185455"/>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142815B0-963C-48AD-83A5-C58326F7D1F5}"/>
                </a:ext>
              </a:extLst>
            </p:cNvPr>
            <p:cNvSpPr/>
            <p:nvPr/>
          </p:nvSpPr>
          <p:spPr bwMode="auto">
            <a:xfrm>
              <a:off x="9144413" y="5062763"/>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Oval 167">
              <a:extLst>
                <a:ext uri="{FF2B5EF4-FFF2-40B4-BE49-F238E27FC236}">
                  <a16:creationId xmlns:a16="http://schemas.microsoft.com/office/drawing/2014/main" id="{CD43C0A6-29E5-4C13-8911-437DA28A186A}"/>
                </a:ext>
              </a:extLst>
            </p:cNvPr>
            <p:cNvSpPr/>
            <p:nvPr/>
          </p:nvSpPr>
          <p:spPr bwMode="auto">
            <a:xfrm>
              <a:off x="7594573" y="5988267"/>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7D7A8640-9D99-4DC9-AA82-E1D8E8C2B803}"/>
                </a:ext>
              </a:extLst>
            </p:cNvPr>
            <p:cNvSpPr/>
            <p:nvPr/>
          </p:nvSpPr>
          <p:spPr bwMode="auto">
            <a:xfrm>
              <a:off x="6912862" y="5367398"/>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EF965E1B-A9FC-426A-8540-D4CE985B2F43}"/>
                </a:ext>
              </a:extLst>
            </p:cNvPr>
            <p:cNvSpPr/>
            <p:nvPr/>
          </p:nvSpPr>
          <p:spPr bwMode="auto">
            <a:xfrm>
              <a:off x="7128342" y="5490083"/>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42A20502-7039-4A65-B70E-E421B0D945A4}"/>
                </a:ext>
              </a:extLst>
            </p:cNvPr>
            <p:cNvSpPr/>
            <p:nvPr/>
          </p:nvSpPr>
          <p:spPr bwMode="auto">
            <a:xfrm>
              <a:off x="7283527" y="5223542"/>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A31890DE-A2BC-46C1-860D-2E957B3DCB9F}"/>
                </a:ext>
              </a:extLst>
            </p:cNvPr>
            <p:cNvSpPr/>
            <p:nvPr/>
          </p:nvSpPr>
          <p:spPr bwMode="auto">
            <a:xfrm>
              <a:off x="7438309" y="5324793"/>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B2B32D42-A0E5-4A2E-8A85-D871AB285EDB}"/>
                </a:ext>
              </a:extLst>
            </p:cNvPr>
            <p:cNvSpPr/>
            <p:nvPr/>
          </p:nvSpPr>
          <p:spPr bwMode="auto">
            <a:xfrm>
              <a:off x="9424562" y="6253309"/>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1B7E4D79-1A65-49B1-B5BD-80924E713E67}"/>
                </a:ext>
              </a:extLst>
            </p:cNvPr>
            <p:cNvSpPr/>
            <p:nvPr/>
          </p:nvSpPr>
          <p:spPr bwMode="auto">
            <a:xfrm>
              <a:off x="9387533" y="6050551"/>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DED7959F-41AD-4DE8-9567-F672335A8C19}"/>
                </a:ext>
              </a:extLst>
            </p:cNvPr>
            <p:cNvSpPr/>
            <p:nvPr/>
          </p:nvSpPr>
          <p:spPr bwMode="auto">
            <a:xfrm>
              <a:off x="9124366" y="5848091"/>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C2DCC960-F1C8-4A42-B400-FB5F1C509EB6}"/>
                </a:ext>
              </a:extLst>
            </p:cNvPr>
            <p:cNvSpPr/>
            <p:nvPr/>
          </p:nvSpPr>
          <p:spPr bwMode="auto">
            <a:xfrm>
              <a:off x="9343336" y="5444752"/>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40E18185-9435-489F-8D78-0192729D44F2}"/>
                </a:ext>
              </a:extLst>
            </p:cNvPr>
            <p:cNvSpPr/>
            <p:nvPr/>
          </p:nvSpPr>
          <p:spPr bwMode="auto">
            <a:xfrm>
              <a:off x="9080186" y="5365947"/>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0B4A9F30-DE43-46CE-AAEE-F9ED3414BD7A}"/>
                </a:ext>
              </a:extLst>
            </p:cNvPr>
            <p:cNvSpPr/>
            <p:nvPr/>
          </p:nvSpPr>
          <p:spPr bwMode="auto">
            <a:xfrm>
              <a:off x="9567897" y="5168918"/>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AA25D9A8-E018-4772-A929-8F32EC849F46}"/>
                </a:ext>
              </a:extLst>
            </p:cNvPr>
            <p:cNvSpPr/>
            <p:nvPr/>
          </p:nvSpPr>
          <p:spPr bwMode="auto">
            <a:xfrm>
              <a:off x="9383975" y="5209538"/>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Oval 179">
              <a:extLst>
                <a:ext uri="{FF2B5EF4-FFF2-40B4-BE49-F238E27FC236}">
                  <a16:creationId xmlns:a16="http://schemas.microsoft.com/office/drawing/2014/main" id="{5315D2AE-56BD-4FEC-9BA4-8596BFBDEE1B}"/>
                </a:ext>
              </a:extLst>
            </p:cNvPr>
            <p:cNvSpPr/>
            <p:nvPr/>
          </p:nvSpPr>
          <p:spPr bwMode="auto">
            <a:xfrm>
              <a:off x="9168496" y="5086846"/>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E2618F87-FA04-43A3-AF70-545F318F2DA6}"/>
                </a:ext>
              </a:extLst>
            </p:cNvPr>
            <p:cNvSpPr/>
            <p:nvPr/>
          </p:nvSpPr>
          <p:spPr bwMode="auto">
            <a:xfrm>
              <a:off x="7618656" y="6012350"/>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Oval 288">
              <a:extLst>
                <a:ext uri="{FF2B5EF4-FFF2-40B4-BE49-F238E27FC236}">
                  <a16:creationId xmlns:a16="http://schemas.microsoft.com/office/drawing/2014/main" id="{20A6261B-48DA-4508-AA4A-26882935AB1D}"/>
                </a:ext>
              </a:extLst>
            </p:cNvPr>
            <p:cNvSpPr/>
            <p:nvPr/>
          </p:nvSpPr>
          <p:spPr bwMode="auto">
            <a:xfrm>
              <a:off x="8219381" y="5220519"/>
              <a:ext cx="90287" cy="90287"/>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81ED4577-36F6-4BBE-9BBF-F1523F9C8B4E}"/>
                </a:ext>
              </a:extLst>
            </p:cNvPr>
            <p:cNvSpPr/>
            <p:nvPr/>
          </p:nvSpPr>
          <p:spPr bwMode="auto">
            <a:xfrm>
              <a:off x="8243464" y="5244601"/>
              <a:ext cx="42120" cy="4212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3" name="Cylinder 513">
            <a:extLst>
              <a:ext uri="{FF2B5EF4-FFF2-40B4-BE49-F238E27FC236}">
                <a16:creationId xmlns:a16="http://schemas.microsoft.com/office/drawing/2014/main" id="{832590DB-9B13-44D7-882A-D14966D404E7}"/>
              </a:ext>
            </a:extLst>
          </p:cNvPr>
          <p:cNvSpPr/>
          <p:nvPr/>
        </p:nvSpPr>
        <p:spPr bwMode="auto">
          <a:xfrm>
            <a:off x="7967004" y="2776884"/>
            <a:ext cx="324598" cy="42644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grpSp>
        <p:nvGrpSpPr>
          <p:cNvPr id="184" name="Group 183">
            <a:extLst>
              <a:ext uri="{FF2B5EF4-FFF2-40B4-BE49-F238E27FC236}">
                <a16:creationId xmlns:a16="http://schemas.microsoft.com/office/drawing/2014/main" id="{AADA0CD7-71CB-474E-BE25-02FE552F60BE}"/>
              </a:ext>
            </a:extLst>
          </p:cNvPr>
          <p:cNvGrpSpPr/>
          <p:nvPr/>
        </p:nvGrpSpPr>
        <p:grpSpPr>
          <a:xfrm>
            <a:off x="8350317" y="2798233"/>
            <a:ext cx="402581" cy="361181"/>
            <a:chOff x="1275510" y="6072184"/>
            <a:chExt cx="508602" cy="456298"/>
          </a:xfrm>
        </p:grpSpPr>
        <p:grpSp>
          <p:nvGrpSpPr>
            <p:cNvPr id="185" name="Group 184">
              <a:extLst>
                <a:ext uri="{FF2B5EF4-FFF2-40B4-BE49-F238E27FC236}">
                  <a16:creationId xmlns:a16="http://schemas.microsoft.com/office/drawing/2014/main" id="{4B87F5EF-AD0B-438D-89DE-F85CABBBAE9F}"/>
                </a:ext>
              </a:extLst>
            </p:cNvPr>
            <p:cNvGrpSpPr/>
            <p:nvPr/>
          </p:nvGrpSpPr>
          <p:grpSpPr>
            <a:xfrm>
              <a:off x="1275510" y="6224584"/>
              <a:ext cx="508602" cy="151498"/>
              <a:chOff x="551886" y="4945335"/>
              <a:chExt cx="508602" cy="151498"/>
            </a:xfrm>
          </p:grpSpPr>
          <p:sp>
            <p:nvSpPr>
              <p:cNvPr id="194" name="Rectangle 193">
                <a:extLst>
                  <a:ext uri="{FF2B5EF4-FFF2-40B4-BE49-F238E27FC236}">
                    <a16:creationId xmlns:a16="http://schemas.microsoft.com/office/drawing/2014/main" id="{A6E116C9-98F9-4CF3-A4DF-A570A4E84A7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9BAC1A50-9DCF-40CE-8E60-ED8075ABE65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6" name="Straight Connector 195">
                <a:extLst>
                  <a:ext uri="{FF2B5EF4-FFF2-40B4-BE49-F238E27FC236}">
                    <a16:creationId xmlns:a16="http://schemas.microsoft.com/office/drawing/2014/main" id="{69E1E544-5B43-4B74-B5C2-9CBC4D49D1A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935EDABF-7819-4991-AD43-9856033F2F0E}"/>
                </a:ext>
              </a:extLst>
            </p:cNvPr>
            <p:cNvGrpSpPr/>
            <p:nvPr/>
          </p:nvGrpSpPr>
          <p:grpSpPr>
            <a:xfrm>
              <a:off x="1275510" y="6376984"/>
              <a:ext cx="508602" cy="151498"/>
              <a:chOff x="551886" y="4945335"/>
              <a:chExt cx="508602" cy="151498"/>
            </a:xfrm>
          </p:grpSpPr>
          <p:sp>
            <p:nvSpPr>
              <p:cNvPr id="191" name="Rectangle 190">
                <a:extLst>
                  <a:ext uri="{FF2B5EF4-FFF2-40B4-BE49-F238E27FC236}">
                    <a16:creationId xmlns:a16="http://schemas.microsoft.com/office/drawing/2014/main" id="{4D39DA4D-4F3A-4CD7-949C-7387429860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E719368E-B048-45CD-BC5E-FC32A6154EF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3" name="Straight Connector 192">
                <a:extLst>
                  <a:ext uri="{FF2B5EF4-FFF2-40B4-BE49-F238E27FC236}">
                    <a16:creationId xmlns:a16="http://schemas.microsoft.com/office/drawing/2014/main" id="{9232B50D-90AF-4B21-9AFB-24FA7203B2C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AD37E4D5-62C1-4048-A66F-989A9113677A}"/>
                </a:ext>
              </a:extLst>
            </p:cNvPr>
            <p:cNvGrpSpPr/>
            <p:nvPr/>
          </p:nvGrpSpPr>
          <p:grpSpPr>
            <a:xfrm>
              <a:off x="1275510" y="6072184"/>
              <a:ext cx="508602" cy="151498"/>
              <a:chOff x="551886" y="4945335"/>
              <a:chExt cx="508602" cy="151498"/>
            </a:xfrm>
          </p:grpSpPr>
          <p:sp>
            <p:nvSpPr>
              <p:cNvPr id="188" name="Rectangle 187">
                <a:extLst>
                  <a:ext uri="{FF2B5EF4-FFF2-40B4-BE49-F238E27FC236}">
                    <a16:creationId xmlns:a16="http://schemas.microsoft.com/office/drawing/2014/main" id="{FDFF4DCB-4FEA-4431-96D8-7A046F49C8F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99BFFCC0-F77A-4CE5-9D90-7CEBF3B2786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AE9BB8CA-45E7-4ED9-A187-3A36518CF97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 name="Straight Arrow Connector 2">
            <a:extLst>
              <a:ext uri="{FF2B5EF4-FFF2-40B4-BE49-F238E27FC236}">
                <a16:creationId xmlns:a16="http://schemas.microsoft.com/office/drawing/2014/main" id="{1B05CB84-DE5D-4DC3-B078-9B754123C718}"/>
              </a:ext>
            </a:extLst>
          </p:cNvPr>
          <p:cNvCxnSpPr>
            <a:cxnSpLocks/>
          </p:cNvCxnSpPr>
          <p:nvPr/>
        </p:nvCxnSpPr>
        <p:spPr>
          <a:xfrm>
            <a:off x="7763240" y="2405540"/>
            <a:ext cx="1886426"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7" name="Cylinder 513">
            <a:extLst>
              <a:ext uri="{FF2B5EF4-FFF2-40B4-BE49-F238E27FC236}">
                <a16:creationId xmlns:a16="http://schemas.microsoft.com/office/drawing/2014/main" id="{45D955A8-F947-4641-9D7D-2689E7BCAC8E}"/>
              </a:ext>
            </a:extLst>
          </p:cNvPr>
          <p:cNvSpPr/>
          <p:nvPr/>
        </p:nvSpPr>
        <p:spPr bwMode="auto">
          <a:xfrm>
            <a:off x="10553118" y="5525021"/>
            <a:ext cx="186497" cy="24501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A52B987-1014-4567-898E-77185F18360B}"/>
              </a:ext>
            </a:extLst>
          </p:cNvPr>
          <p:cNvGrpSpPr/>
          <p:nvPr/>
        </p:nvGrpSpPr>
        <p:grpSpPr>
          <a:xfrm>
            <a:off x="10773350" y="5537285"/>
            <a:ext cx="231303" cy="207517"/>
            <a:chOff x="1275510" y="6072184"/>
            <a:chExt cx="508602" cy="456298"/>
          </a:xfrm>
        </p:grpSpPr>
        <p:grpSp>
          <p:nvGrpSpPr>
            <p:cNvPr id="219" name="Group 218">
              <a:extLst>
                <a:ext uri="{FF2B5EF4-FFF2-40B4-BE49-F238E27FC236}">
                  <a16:creationId xmlns:a16="http://schemas.microsoft.com/office/drawing/2014/main" id="{C721F432-CFCD-4D98-8784-48A6D2F27F69}"/>
                </a:ext>
              </a:extLst>
            </p:cNvPr>
            <p:cNvGrpSpPr/>
            <p:nvPr/>
          </p:nvGrpSpPr>
          <p:grpSpPr>
            <a:xfrm>
              <a:off x="1275510" y="6224584"/>
              <a:ext cx="508602" cy="151498"/>
              <a:chOff x="551886" y="4945335"/>
              <a:chExt cx="508602" cy="151498"/>
            </a:xfrm>
          </p:grpSpPr>
          <p:sp>
            <p:nvSpPr>
              <p:cNvPr id="228" name="Rectangle 227">
                <a:extLst>
                  <a:ext uri="{FF2B5EF4-FFF2-40B4-BE49-F238E27FC236}">
                    <a16:creationId xmlns:a16="http://schemas.microsoft.com/office/drawing/2014/main" id="{69CB3E3C-44FD-47F0-AA48-A0A0C2134EF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CC535682-297C-4562-A985-EFAB12779C5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D1562E36-FFEC-4A3D-86B7-548E98F5D05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016B5123-CB2C-49FE-86F6-BBC25A403775}"/>
                </a:ext>
              </a:extLst>
            </p:cNvPr>
            <p:cNvGrpSpPr/>
            <p:nvPr/>
          </p:nvGrpSpPr>
          <p:grpSpPr>
            <a:xfrm>
              <a:off x="1275510" y="6376984"/>
              <a:ext cx="508602" cy="151498"/>
              <a:chOff x="551886" y="4945335"/>
              <a:chExt cx="508602" cy="151498"/>
            </a:xfrm>
          </p:grpSpPr>
          <p:sp>
            <p:nvSpPr>
              <p:cNvPr id="225" name="Rectangle 224">
                <a:extLst>
                  <a:ext uri="{FF2B5EF4-FFF2-40B4-BE49-F238E27FC236}">
                    <a16:creationId xmlns:a16="http://schemas.microsoft.com/office/drawing/2014/main" id="{F09D3339-701E-4784-A5A3-CF7C458A5FB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75BEEC0D-BA62-4C6E-8466-433008F6284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7" name="Straight Connector 226">
                <a:extLst>
                  <a:ext uri="{FF2B5EF4-FFF2-40B4-BE49-F238E27FC236}">
                    <a16:creationId xmlns:a16="http://schemas.microsoft.com/office/drawing/2014/main" id="{6EB793DB-ABBA-4900-9C43-481FE9A8490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A5E32377-A59B-4FBB-BDC5-933E426B0945}"/>
                </a:ext>
              </a:extLst>
            </p:cNvPr>
            <p:cNvGrpSpPr/>
            <p:nvPr/>
          </p:nvGrpSpPr>
          <p:grpSpPr>
            <a:xfrm>
              <a:off x="1275510" y="6072184"/>
              <a:ext cx="508602" cy="151498"/>
              <a:chOff x="551886" y="4945335"/>
              <a:chExt cx="508602" cy="151498"/>
            </a:xfrm>
          </p:grpSpPr>
          <p:sp>
            <p:nvSpPr>
              <p:cNvPr id="222" name="Rectangle 221">
                <a:extLst>
                  <a:ext uri="{FF2B5EF4-FFF2-40B4-BE49-F238E27FC236}">
                    <a16:creationId xmlns:a16="http://schemas.microsoft.com/office/drawing/2014/main" id="{664F4140-DB81-471C-973C-841AE587D07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AD50F0FA-F4A4-4BE7-8741-D3F78A6F78D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4" name="Straight Connector 223">
                <a:extLst>
                  <a:ext uri="{FF2B5EF4-FFF2-40B4-BE49-F238E27FC236}">
                    <a16:creationId xmlns:a16="http://schemas.microsoft.com/office/drawing/2014/main" id="{2097563A-E39A-46C5-AE4C-05340EA3F7F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7" name="Cylinder 513">
            <a:extLst>
              <a:ext uri="{FF2B5EF4-FFF2-40B4-BE49-F238E27FC236}">
                <a16:creationId xmlns:a16="http://schemas.microsoft.com/office/drawing/2014/main" id="{871D8353-FBFB-4001-80CF-D461511597F9}"/>
              </a:ext>
            </a:extLst>
          </p:cNvPr>
          <p:cNvSpPr/>
          <p:nvPr/>
        </p:nvSpPr>
        <p:spPr bwMode="auto">
          <a:xfrm>
            <a:off x="7688218" y="4660039"/>
            <a:ext cx="186497" cy="24501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grpSp>
        <p:nvGrpSpPr>
          <p:cNvPr id="248" name="Group 247">
            <a:extLst>
              <a:ext uri="{FF2B5EF4-FFF2-40B4-BE49-F238E27FC236}">
                <a16:creationId xmlns:a16="http://schemas.microsoft.com/office/drawing/2014/main" id="{2B6BD3FA-00D4-43E0-B679-E8603085806A}"/>
              </a:ext>
            </a:extLst>
          </p:cNvPr>
          <p:cNvGrpSpPr/>
          <p:nvPr/>
        </p:nvGrpSpPr>
        <p:grpSpPr>
          <a:xfrm>
            <a:off x="7908449" y="4672303"/>
            <a:ext cx="231303" cy="207517"/>
            <a:chOff x="1275510" y="6072184"/>
            <a:chExt cx="508602" cy="456298"/>
          </a:xfrm>
        </p:grpSpPr>
        <p:grpSp>
          <p:nvGrpSpPr>
            <p:cNvPr id="249" name="Group 248">
              <a:extLst>
                <a:ext uri="{FF2B5EF4-FFF2-40B4-BE49-F238E27FC236}">
                  <a16:creationId xmlns:a16="http://schemas.microsoft.com/office/drawing/2014/main" id="{38885CC9-6B49-4B38-9D83-F107FECB9302}"/>
                </a:ext>
              </a:extLst>
            </p:cNvPr>
            <p:cNvGrpSpPr/>
            <p:nvPr/>
          </p:nvGrpSpPr>
          <p:grpSpPr>
            <a:xfrm>
              <a:off x="1275510" y="6224584"/>
              <a:ext cx="508602" cy="151498"/>
              <a:chOff x="551886" y="4945335"/>
              <a:chExt cx="508602" cy="151498"/>
            </a:xfrm>
          </p:grpSpPr>
          <p:sp>
            <p:nvSpPr>
              <p:cNvPr id="258" name="Rectangle 257">
                <a:extLst>
                  <a:ext uri="{FF2B5EF4-FFF2-40B4-BE49-F238E27FC236}">
                    <a16:creationId xmlns:a16="http://schemas.microsoft.com/office/drawing/2014/main" id="{023E26BC-C2B3-4631-B276-F82C3E65F80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Oval 258">
                <a:extLst>
                  <a:ext uri="{FF2B5EF4-FFF2-40B4-BE49-F238E27FC236}">
                    <a16:creationId xmlns:a16="http://schemas.microsoft.com/office/drawing/2014/main" id="{1F69DA3D-797F-4477-B465-EE824497E6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0" name="Straight Connector 259">
                <a:extLst>
                  <a:ext uri="{FF2B5EF4-FFF2-40B4-BE49-F238E27FC236}">
                    <a16:creationId xmlns:a16="http://schemas.microsoft.com/office/drawing/2014/main" id="{C56846DD-15E7-4C95-848D-A72E0CD91ED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3E08CBC9-4D9D-4FAB-A49A-548B485FA77A}"/>
                </a:ext>
              </a:extLst>
            </p:cNvPr>
            <p:cNvGrpSpPr/>
            <p:nvPr/>
          </p:nvGrpSpPr>
          <p:grpSpPr>
            <a:xfrm>
              <a:off x="1275510" y="6376984"/>
              <a:ext cx="508602" cy="151498"/>
              <a:chOff x="551886" y="4945335"/>
              <a:chExt cx="508602" cy="151498"/>
            </a:xfrm>
          </p:grpSpPr>
          <p:sp>
            <p:nvSpPr>
              <p:cNvPr id="255" name="Rectangle 254">
                <a:extLst>
                  <a:ext uri="{FF2B5EF4-FFF2-40B4-BE49-F238E27FC236}">
                    <a16:creationId xmlns:a16="http://schemas.microsoft.com/office/drawing/2014/main" id="{BEB39879-96F9-42CE-B20F-B78FDE7C58A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64093E31-35C9-4ED4-86CC-28B81461B15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722AE1DC-4753-429D-BD2F-DB3400DB3ED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89DC372E-53A3-431B-8877-3D3DD9E4EAF3}"/>
                </a:ext>
              </a:extLst>
            </p:cNvPr>
            <p:cNvGrpSpPr/>
            <p:nvPr/>
          </p:nvGrpSpPr>
          <p:grpSpPr>
            <a:xfrm>
              <a:off x="1275510" y="6072184"/>
              <a:ext cx="508602" cy="151498"/>
              <a:chOff x="551886" y="4945335"/>
              <a:chExt cx="508602" cy="151498"/>
            </a:xfrm>
          </p:grpSpPr>
          <p:sp>
            <p:nvSpPr>
              <p:cNvPr id="252" name="Rectangle 251">
                <a:extLst>
                  <a:ext uri="{FF2B5EF4-FFF2-40B4-BE49-F238E27FC236}">
                    <a16:creationId xmlns:a16="http://schemas.microsoft.com/office/drawing/2014/main" id="{F8FFF202-0067-4E69-B1D3-FCA59B177D5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50664CB6-2586-4B43-82E9-15EB3F76486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146054B1-148D-4A80-82EF-211AE2E75D4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a:extLst>
              <a:ext uri="{FF2B5EF4-FFF2-40B4-BE49-F238E27FC236}">
                <a16:creationId xmlns:a16="http://schemas.microsoft.com/office/drawing/2014/main" id="{1A8B98B1-0D58-46ED-B320-21EEF0E5CD74}"/>
              </a:ext>
            </a:extLst>
          </p:cNvPr>
          <p:cNvCxnSpPr>
            <a:stCxn id="183" idx="2"/>
            <a:endCxn id="128" idx="3"/>
          </p:cNvCxnSpPr>
          <p:nvPr/>
        </p:nvCxnSpPr>
        <p:spPr>
          <a:xfrm flipH="1" flipV="1">
            <a:off x="7607705" y="2972560"/>
            <a:ext cx="359299" cy="17546"/>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93CC5F-3D34-4E61-B76F-D8FF484B332A}"/>
              </a:ext>
            </a:extLst>
          </p:cNvPr>
          <p:cNvCxnSpPr/>
          <p:nvPr/>
        </p:nvCxnSpPr>
        <p:spPr>
          <a:xfrm>
            <a:off x="10739615" y="3018687"/>
            <a:ext cx="0" cy="2419728"/>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278D1B1-56FA-4167-A9F9-FF88B9F087A4}"/>
              </a:ext>
            </a:extLst>
          </p:cNvPr>
          <p:cNvCxnSpPr/>
          <p:nvPr/>
        </p:nvCxnSpPr>
        <p:spPr>
          <a:xfrm rot="10800000" flipV="1">
            <a:off x="7908449" y="3766409"/>
            <a:ext cx="2831166" cy="815544"/>
          </a:xfrm>
          <a:prstGeom prst="bentConnector3">
            <a:avLst>
              <a:gd name="adj1" fmla="val 10013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8127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BCDR features and deployment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588264" y="1429118"/>
          <a:ext cx="9510090" cy="4884384"/>
        </p:xfrm>
        <a:graphic>
          <a:graphicData uri="http://schemas.openxmlformats.org/drawingml/2006/table">
            <a:tbl>
              <a:tblPr/>
              <a:tblGrid>
                <a:gridCol w="1358585">
                  <a:extLst>
                    <a:ext uri="{9D8B030D-6E8A-4147-A177-3AD203B41FA5}">
                      <a16:colId xmlns:a16="http://schemas.microsoft.com/office/drawing/2014/main" val="784886160"/>
                    </a:ext>
                  </a:extLst>
                </a:gridCol>
                <a:gridCol w="1390342">
                  <a:extLst>
                    <a:ext uri="{9D8B030D-6E8A-4147-A177-3AD203B41FA5}">
                      <a16:colId xmlns:a16="http://schemas.microsoft.com/office/drawing/2014/main" val="2771511070"/>
                    </a:ext>
                  </a:extLst>
                </a:gridCol>
                <a:gridCol w="1390342">
                  <a:extLst>
                    <a:ext uri="{9D8B030D-6E8A-4147-A177-3AD203B41FA5}">
                      <a16:colId xmlns:a16="http://schemas.microsoft.com/office/drawing/2014/main" val="4198495588"/>
                    </a:ext>
                  </a:extLst>
                </a:gridCol>
                <a:gridCol w="1390342">
                  <a:extLst>
                    <a:ext uri="{9D8B030D-6E8A-4147-A177-3AD203B41FA5}">
                      <a16:colId xmlns:a16="http://schemas.microsoft.com/office/drawing/2014/main" val="3616988431"/>
                    </a:ext>
                  </a:extLst>
                </a:gridCol>
                <a:gridCol w="1390342">
                  <a:extLst>
                    <a:ext uri="{9D8B030D-6E8A-4147-A177-3AD203B41FA5}">
                      <a16:colId xmlns:a16="http://schemas.microsoft.com/office/drawing/2014/main" val="1579151052"/>
                    </a:ext>
                  </a:extLst>
                </a:gridCol>
                <a:gridCol w="2590137">
                  <a:extLst>
                    <a:ext uri="{9D8B030D-6E8A-4147-A177-3AD203B41FA5}">
                      <a16:colId xmlns:a16="http://schemas.microsoft.com/office/drawing/2014/main" val="745531816"/>
                    </a:ext>
                  </a:extLst>
                </a:gridCol>
              </a:tblGrid>
              <a:tr h="754236">
                <a:tc>
                  <a:txBody>
                    <a:bodyPr/>
                    <a:lstStyle/>
                    <a:p>
                      <a:pPr algn="l" rtl="0" fontAlgn="ctr"/>
                      <a:r>
                        <a:rPr lang="en-US" sz="1400" b="0" i="0" u="none" strike="noStrike">
                          <a:solidFill>
                            <a:srgbClr val="0070C0"/>
                          </a:solidFill>
                          <a:effectLst/>
                          <a:latin typeface="Segoe UI Semibold" panose="020B0702040204020203" pitchFamily="34" charset="0"/>
                        </a:rPr>
                        <a:t> Service tier</a:t>
                      </a:r>
                    </a:p>
                  </a:txBody>
                  <a:tcPr marL="45713"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800" b="1" i="0" u="none" strike="noStrike">
                          <a:solidFill>
                            <a:srgbClr val="0070C0"/>
                          </a:solidFill>
                          <a:effectLst/>
                          <a:latin typeface="Segoe UI Semibold" panose="020B0702040204020203" pitchFamily="34" charset="0"/>
                        </a:rPr>
                        <a:t>General purpose</a:t>
                      </a:r>
                      <a:endParaRPr lang="en-US" sz="1400" b="0" i="0" u="none" strike="noStrike">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800" b="1" i="0" u="none" strike="noStrike">
                          <a:solidFill>
                            <a:srgbClr val="0070C0"/>
                          </a:solidFill>
                          <a:effectLst/>
                          <a:latin typeface="Segoe UI Semibold" panose="020B0702040204020203" pitchFamily="34" charset="0"/>
                        </a:rPr>
                        <a:t>Business critical</a:t>
                      </a:r>
                      <a:endParaRPr lang="en-US" sz="1400" b="0" i="0" u="none" strike="noStrike">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800" b="1" i="0" u="none" strike="noStrike">
                          <a:solidFill>
                            <a:srgbClr val="0070C0"/>
                          </a:solidFill>
                          <a:effectLst/>
                          <a:latin typeface="Segoe UI Semibold" panose="020B0702040204020203" pitchFamily="34" charset="0"/>
                        </a:rPr>
                        <a:t>Hyperscale</a:t>
                      </a:r>
                      <a:endParaRPr lang="en-US" sz="1400" b="0" i="0" u="none" strike="noStrike">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17140">
                <a:tc>
                  <a:txBody>
                    <a:bodyPr/>
                    <a:lstStyle/>
                    <a:p>
                      <a:pPr algn="l" rtl="0" fontAlgn="ctr"/>
                      <a:r>
                        <a:rPr lang="en-US" sz="1400" b="0" i="0" u="none" strike="noStrike">
                          <a:solidFill>
                            <a:srgbClr val="0070C0"/>
                          </a:solidFill>
                          <a:effectLst/>
                          <a:latin typeface="Segoe UI Semibold" panose="020B0702040204020203" pitchFamily="34" charset="0"/>
                        </a:rPr>
                        <a:t>Deployment  option</a:t>
                      </a:r>
                    </a:p>
                  </a:txBody>
                  <a:tcPr marL="45713"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600" b="0" i="0" u="none" strike="noStrike">
                          <a:solidFill>
                            <a:srgbClr val="FFFFFF"/>
                          </a:solidFill>
                          <a:effectLst/>
                          <a:latin typeface="Segoe UI Semibold" panose="020B0702040204020203" pitchFamily="34" charset="0"/>
                        </a:rPr>
                        <a:t>Single / </a:t>
                      </a:r>
                    </a:p>
                    <a:p>
                      <a:pPr algn="ctr" rtl="0" fontAlgn="ctr"/>
                      <a:r>
                        <a:rPr lang="en-US" sz="1600" b="0" i="0" u="none" strike="noStrike">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600" b="0" i="0" u="none" strike="noStrike">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600" b="0" i="0" u="none" strike="noStrike">
                          <a:solidFill>
                            <a:srgbClr val="FFFFFF"/>
                          </a:solidFill>
                          <a:effectLst/>
                          <a:latin typeface="Segoe UI Semibold" panose="020B0702040204020203" pitchFamily="34" charset="0"/>
                        </a:rPr>
                        <a:t>Single / </a:t>
                      </a:r>
                    </a:p>
                    <a:p>
                      <a:pPr algn="ctr" rtl="0" fontAlgn="ctr"/>
                      <a:r>
                        <a:rPr lang="en-US" sz="1600" b="0" i="0" u="none" strike="noStrike">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600" b="0" i="0" u="none" strike="noStrike">
                          <a:solidFill>
                            <a:srgbClr val="FFFFFF"/>
                          </a:solidFill>
                          <a:effectLst/>
                          <a:latin typeface="Segoe UI Semibold" panose="020B0702040204020203" pitchFamily="34" charset="0"/>
                        </a:rPr>
                        <a:t>Managed Instance</a:t>
                      </a:r>
                    </a:p>
                    <a:p>
                      <a:pPr algn="ctr" rtl="0" fontAlgn="ctr"/>
                      <a:endParaRPr lang="en-US" sz="1600" b="0" i="0" u="none" strike="noStrike">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600" b="0" i="0" u="none" strike="noStrike">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917328">
                <a:tc>
                  <a:txBody>
                    <a:bodyPr/>
                    <a:lstStyle/>
                    <a:p>
                      <a:pPr algn="l" rtl="0" fontAlgn="ctr"/>
                      <a:r>
                        <a:rPr lang="en-US" sz="1400" b="0" i="0" u="none" strike="noStrike">
                          <a:solidFill>
                            <a:srgbClr val="0070C0"/>
                          </a:solidFill>
                          <a:effectLst/>
                          <a:latin typeface="Segoe UI Semibold" panose="020B0702040204020203" pitchFamily="34" charset="0"/>
                        </a:rPr>
                        <a:t>Point in Time Restore (PiTR)</a:t>
                      </a:r>
                    </a:p>
                  </a:txBody>
                  <a:tcPr marL="45713"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marL="171450" indent="-171450" algn="just" rtl="0" fontAlgn="ctr">
                        <a:buFont typeface="Arial" panose="020B0604020202020204" pitchFamily="34" charset="0"/>
                        <a:buChar char="•"/>
                      </a:pPr>
                      <a:r>
                        <a:rPr lang="en-US" sz="1200" b="0" i="0" u="none" strike="noStrike" dirty="0">
                          <a:solidFill>
                            <a:schemeClr val="tx1">
                              <a:lumMod val="95000"/>
                              <a:lumOff val="5000"/>
                            </a:schemeClr>
                          </a:solidFill>
                          <a:effectLst/>
                          <a:latin typeface="+mn-lt"/>
                        </a:rPr>
                        <a:t>Automatic PiTR backups</a:t>
                      </a:r>
                    </a:p>
                    <a:p>
                      <a:pPr marL="171450" indent="-171450" algn="just" rtl="0" fontAlgn="ctr">
                        <a:buFont typeface="Arial" panose="020B0604020202020204" pitchFamily="34" charset="0"/>
                        <a:buChar char="•"/>
                      </a:pPr>
                      <a:r>
                        <a:rPr lang="en-US" sz="1200" b="0" i="0" u="none" strike="noStrike" dirty="0">
                          <a:solidFill>
                            <a:schemeClr val="tx1">
                              <a:lumMod val="95000"/>
                              <a:lumOff val="5000"/>
                            </a:schemeClr>
                          </a:solidFill>
                          <a:effectLst/>
                          <a:latin typeface="+mn-lt"/>
                        </a:rPr>
                        <a:t>Backups stored on RA-GRS storage</a:t>
                      </a:r>
                    </a:p>
                    <a:p>
                      <a:pPr marL="171450" indent="-171450" algn="just" rtl="0" fontAlgn="ctr">
                        <a:buFont typeface="Arial" panose="020B0604020202020204" pitchFamily="34" charset="0"/>
                        <a:buChar char="•"/>
                      </a:pPr>
                      <a:r>
                        <a:rPr lang="en-US" sz="1200" b="0" i="0" u="none" strike="noStrike" dirty="0">
                          <a:solidFill>
                            <a:schemeClr val="tx1">
                              <a:lumMod val="95000"/>
                              <a:lumOff val="5000"/>
                            </a:schemeClr>
                          </a:solidFill>
                          <a:effectLst/>
                          <a:latin typeface="+mn-lt"/>
                        </a:rPr>
                        <a:t>Retention period: 1-35 days (default 7 days)</a:t>
                      </a:r>
                    </a:p>
                  </a:txBody>
                  <a:tcPr marL="0" marR="0" marT="0" marB="0">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hMerge="1">
                  <a:txBody>
                    <a:bodyPr/>
                    <a:lstStyle/>
                    <a:p>
                      <a:pPr marL="171450" indent="-171450" algn="l" rtl="0" fontAlgn="ctr">
                        <a:buFont typeface="Arial" panose="020B0604020202020204" pitchFamily="34" charset="0"/>
                        <a:buChar char="•"/>
                      </a:pPr>
                      <a:endParaRPr lang="en-US" sz="1000" b="0" i="0" u="none" strike="noStrike">
                        <a:solidFill>
                          <a:schemeClr val="tx1">
                            <a:lumMod val="95000"/>
                            <a:lumOff val="5000"/>
                          </a:schemeClr>
                        </a:solidFill>
                        <a:effectLst/>
                        <a:latin typeface="Segoe UI" panose="020B0502040204020203" pitchFamily="34" charset="0"/>
                      </a:endParaRP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gridSpan="2">
                  <a:txBody>
                    <a:bodyPr/>
                    <a:lstStyle/>
                    <a:p>
                      <a:pPr marL="171450" indent="-171450" algn="l" rtl="0" fontAlgn="ctr">
                        <a:buFont typeface="Arial" panose="020B0604020202020204" pitchFamily="34" charset="0"/>
                        <a:buChar char="•"/>
                      </a:pPr>
                      <a:r>
                        <a:rPr lang="en-US" sz="1200" b="0" i="0" u="none" strike="noStrike" dirty="0">
                          <a:solidFill>
                            <a:schemeClr val="tx1">
                              <a:lumMod val="95000"/>
                              <a:lumOff val="5000"/>
                            </a:schemeClr>
                          </a:solidFill>
                          <a:effectLst/>
                          <a:latin typeface="+mn-lt"/>
                        </a:rPr>
                        <a:t>Automatic PiTR backups</a:t>
                      </a:r>
                    </a:p>
                    <a:p>
                      <a:pPr marL="171450" indent="-171450" algn="just" rtl="0" fontAlgn="ctr">
                        <a:buFont typeface="Arial" panose="020B0604020202020204" pitchFamily="34" charset="0"/>
                        <a:buChar char="•"/>
                      </a:pPr>
                      <a:r>
                        <a:rPr lang="en-US" sz="1200" b="0" i="0" u="none" strike="noStrike" dirty="0">
                          <a:solidFill>
                            <a:schemeClr val="tx1">
                              <a:lumMod val="95000"/>
                              <a:lumOff val="5000"/>
                            </a:schemeClr>
                          </a:solidFill>
                          <a:effectLst/>
                          <a:latin typeface="+mn-lt"/>
                        </a:rPr>
                        <a:t>Backups stored on RA-GRS storage</a:t>
                      </a:r>
                    </a:p>
                    <a:p>
                      <a:pPr marL="171450" indent="-171450" algn="l" rtl="0" fontAlgn="ctr">
                        <a:buFont typeface="Arial" panose="020B0604020202020204" pitchFamily="34" charset="0"/>
                        <a:buChar char="•"/>
                      </a:pPr>
                      <a:r>
                        <a:rPr lang="en-US" sz="1200" b="0" i="0" u="none" strike="noStrike" dirty="0">
                          <a:solidFill>
                            <a:schemeClr val="tx1">
                              <a:lumMod val="95000"/>
                              <a:lumOff val="5000"/>
                            </a:schemeClr>
                          </a:solidFill>
                          <a:effectLst/>
                          <a:latin typeface="+mn-lt"/>
                        </a:rPr>
                        <a:t>Retention period: 1-35 days (default 7 days)</a:t>
                      </a:r>
                    </a:p>
                  </a:txBody>
                  <a:tcPr marL="0" marR="0" marT="0" marB="0">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pPr algn="l" rtl="0" fontAlgn="ctr"/>
                      <a:endParaRPr lang="en-US" sz="1000" b="0" i="0" u="none" strike="noStrike">
                        <a:solidFill>
                          <a:schemeClr val="tx1">
                            <a:lumMod val="95000"/>
                            <a:lumOff val="5000"/>
                          </a:schemeClr>
                        </a:solidFill>
                        <a:effectLst/>
                        <a:latin typeface="Segoe UI" panose="020B0502040204020203" pitchFamily="34" charset="0"/>
                      </a:endParaRP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171450" indent="-171450" algn="l" rtl="0" fontAlgn="ctr">
                        <a:buFont typeface="Arial" panose="020B0604020202020204" pitchFamily="34" charset="0"/>
                        <a:buChar char="•"/>
                      </a:pPr>
                      <a:r>
                        <a:rPr lang="en-US" sz="1200" b="0" i="0" u="none" strike="noStrike" dirty="0">
                          <a:solidFill>
                            <a:schemeClr val="tx1">
                              <a:lumMod val="95000"/>
                              <a:lumOff val="5000"/>
                            </a:schemeClr>
                          </a:solidFill>
                          <a:effectLst/>
                          <a:latin typeface="+mn-lt"/>
                        </a:rPr>
                        <a:t>Automatic PiTR backups</a:t>
                      </a:r>
                    </a:p>
                    <a:p>
                      <a:pPr marL="171450" indent="-171450" algn="just" rtl="0" fontAlgn="ctr">
                        <a:buFont typeface="Arial" panose="020B0604020202020204" pitchFamily="34" charset="0"/>
                        <a:buChar char="•"/>
                      </a:pPr>
                      <a:r>
                        <a:rPr lang="en-US" sz="1200" b="0" i="0" u="none" strike="noStrike" dirty="0">
                          <a:solidFill>
                            <a:schemeClr val="tx1">
                              <a:lumMod val="95000"/>
                              <a:lumOff val="5000"/>
                            </a:schemeClr>
                          </a:solidFill>
                          <a:effectLst/>
                          <a:latin typeface="+mn-lt"/>
                        </a:rPr>
                        <a:t>Backups stored on RA-GRS storage</a:t>
                      </a:r>
                    </a:p>
                    <a:p>
                      <a:pPr marL="171450" indent="-171450" algn="l" rtl="0" fontAlgn="ctr">
                        <a:buFont typeface="Arial" panose="020B0604020202020204" pitchFamily="34" charset="0"/>
                        <a:buChar char="•"/>
                      </a:pPr>
                      <a:r>
                        <a:rPr lang="en-US" sz="1200" b="0" i="0" u="none" strike="noStrike" dirty="0">
                          <a:solidFill>
                            <a:schemeClr val="tx1">
                              <a:lumMod val="95000"/>
                              <a:lumOff val="5000"/>
                            </a:schemeClr>
                          </a:solidFill>
                          <a:effectLst/>
                          <a:latin typeface="+mn-lt"/>
                        </a:rPr>
                        <a:t>Retention period: 7 days</a:t>
                      </a:r>
                    </a:p>
                    <a:p>
                      <a:pPr algn="ctr" rtl="0" fontAlgn="ctr"/>
                      <a:endParaRPr lang="en-US" sz="1200" b="0" i="0" u="none" strike="noStrike" dirty="0">
                        <a:solidFill>
                          <a:schemeClr val="tx1">
                            <a:lumMod val="95000"/>
                            <a:lumOff val="5000"/>
                          </a:schemeClr>
                        </a:solidFill>
                        <a:effectLst/>
                        <a:latin typeface="+mn-lt"/>
                      </a:endParaRP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537855">
                <a:tc>
                  <a:txBody>
                    <a:bodyPr/>
                    <a:lstStyle/>
                    <a:p>
                      <a:pPr algn="l" rtl="0" fontAlgn="ctr"/>
                      <a:r>
                        <a:rPr lang="en-US" sz="1400" b="0" i="0" u="none" strike="noStrike">
                          <a:solidFill>
                            <a:srgbClr val="0070C0"/>
                          </a:solidFill>
                          <a:effectLst/>
                          <a:latin typeface="Segoe UI Semibold" panose="020B0702040204020203" pitchFamily="34" charset="0"/>
                        </a:rPr>
                        <a:t>Restore from LTR Backup</a:t>
                      </a:r>
                    </a:p>
                  </a:txBody>
                  <a:tcPr marL="45713"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chemeClr val="tx1">
                              <a:lumMod val="95000"/>
                              <a:lumOff val="5000"/>
                            </a:schemeClr>
                          </a:solidFill>
                          <a:effectLst/>
                          <a:latin typeface="+mn-lt"/>
                        </a:rPr>
                        <a:t>Up to 10 years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51304" rtl="0" eaLnBrk="1" fontAlgn="ctr" latinLnBrk="0" hangingPunct="1">
                        <a:lnSpc>
                          <a:spcPct val="100000"/>
                        </a:lnSpc>
                        <a:spcBef>
                          <a:spcPts val="0"/>
                        </a:spcBef>
                        <a:spcAft>
                          <a:spcPts val="0"/>
                        </a:spcAft>
                        <a:buClrTx/>
                        <a:buSzTx/>
                        <a:buFontTx/>
                        <a:buNone/>
                        <a:tabLst/>
                        <a:defRPr/>
                      </a:pPr>
                      <a:r>
                        <a:rPr lang="en-US" sz="1200" b="0" i="0" u="none" strike="noStrike" dirty="0">
                          <a:solidFill>
                            <a:schemeClr val="tx1">
                              <a:lumMod val="95000"/>
                              <a:lumOff val="5000"/>
                            </a:schemeClr>
                          </a:solidFill>
                          <a:effectLst/>
                          <a:latin typeface="+mn-lt"/>
                        </a:rPr>
                        <a:t>Available in limited public preview on MI</a:t>
                      </a:r>
                    </a:p>
                    <a:p>
                      <a:pPr marL="0" marR="0" lvl="0" indent="0" algn="ctr" defTabSz="951304" rtl="0" eaLnBrk="1" fontAlgn="ctr" latinLnBrk="0" hangingPunct="1">
                        <a:lnSpc>
                          <a:spcPct val="100000"/>
                        </a:lnSpc>
                        <a:spcBef>
                          <a:spcPts val="0"/>
                        </a:spcBef>
                        <a:spcAft>
                          <a:spcPts val="0"/>
                        </a:spcAft>
                        <a:buClrTx/>
                        <a:buSzTx/>
                        <a:buFontTx/>
                        <a:buNone/>
                        <a:tabLst/>
                        <a:defRPr/>
                      </a:pPr>
                      <a:endParaRPr lang="en-US" sz="1200" b="0" i="0" u="none" strike="noStrike" dirty="0">
                        <a:solidFill>
                          <a:schemeClr val="tx1">
                            <a:lumMod val="95000"/>
                            <a:lumOff val="5000"/>
                          </a:schemeClr>
                        </a:solidFill>
                        <a:effectLst/>
                        <a:latin typeface="+mn-lt"/>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chemeClr val="tx1">
                              <a:lumMod val="95000"/>
                              <a:lumOff val="5000"/>
                            </a:schemeClr>
                          </a:solidFill>
                          <a:effectLst/>
                          <a:latin typeface="+mn-lt"/>
                        </a:rPr>
                        <a:t>Up to 10 years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51304" rtl="0" eaLnBrk="1" fontAlgn="ctr" latinLnBrk="0" hangingPunct="1">
                        <a:lnSpc>
                          <a:spcPct val="100000"/>
                        </a:lnSpc>
                        <a:spcBef>
                          <a:spcPts val="0"/>
                        </a:spcBef>
                        <a:spcAft>
                          <a:spcPts val="0"/>
                        </a:spcAft>
                        <a:buClrTx/>
                        <a:buSzTx/>
                        <a:buFontTx/>
                        <a:buNone/>
                        <a:tabLst/>
                        <a:defRPr/>
                      </a:pPr>
                      <a:r>
                        <a:rPr lang="en-US" sz="1200" b="0" i="0" u="none" strike="noStrike" dirty="0">
                          <a:solidFill>
                            <a:schemeClr val="tx1">
                              <a:lumMod val="95000"/>
                              <a:lumOff val="5000"/>
                            </a:schemeClr>
                          </a:solidFill>
                          <a:effectLst/>
                          <a:latin typeface="+mn-lt"/>
                        </a:rPr>
                        <a:t>Available in limited public preview on MI</a:t>
                      </a:r>
                    </a:p>
                    <a:p>
                      <a:pPr algn="ctr" rtl="0" fontAlgn="ctr"/>
                      <a:endParaRPr lang="en-US" sz="1200" b="0" i="0" u="none" strike="noStrike" dirty="0">
                        <a:solidFill>
                          <a:schemeClr val="tx1">
                            <a:lumMod val="95000"/>
                            <a:lumOff val="5000"/>
                          </a:schemeClr>
                        </a:solidFill>
                        <a:effectLst/>
                        <a:latin typeface="+mn-lt"/>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a:solidFill>
                            <a:schemeClr val="tx1">
                              <a:lumMod val="95000"/>
                              <a:lumOff val="5000"/>
                            </a:schemeClr>
                          </a:solidFill>
                          <a:effectLst/>
                          <a:latin typeface="+mn-lt"/>
                        </a:rPr>
                        <a:t>Not Available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583260">
                <a:tc>
                  <a:txBody>
                    <a:bodyPr/>
                    <a:lstStyle/>
                    <a:p>
                      <a:pPr algn="l" rtl="0" fontAlgn="ctr"/>
                      <a:r>
                        <a:rPr lang="en-US" sz="1400" b="0" i="0" u="none" strike="noStrike">
                          <a:solidFill>
                            <a:srgbClr val="0070C0"/>
                          </a:solidFill>
                          <a:effectLst/>
                          <a:latin typeface="Segoe UI Semibold" panose="020B0702040204020203" pitchFamily="34" charset="0"/>
                        </a:rPr>
                        <a:t> Geo-Restore</a:t>
                      </a:r>
                    </a:p>
                  </a:txBody>
                  <a:tcPr marL="45713"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200" b="0" i="0" u="none" strike="noStrike" dirty="0">
                          <a:solidFill>
                            <a:schemeClr val="tx1">
                              <a:lumMod val="95000"/>
                              <a:lumOff val="5000"/>
                            </a:schemeClr>
                          </a:solidFill>
                          <a:effectLst/>
                          <a:latin typeface="+mn-lt"/>
                        </a:rPr>
                        <a:t>RPO &lt; 1h</a:t>
                      </a:r>
                    </a:p>
                    <a:p>
                      <a:pPr algn="ctr" rtl="0" fontAlgn="ctr"/>
                      <a:r>
                        <a:rPr lang="en-US" sz="1200" b="0" i="0" u="none" strike="noStrike" dirty="0">
                          <a:solidFill>
                            <a:schemeClr val="tx1">
                              <a:lumMod val="95000"/>
                              <a:lumOff val="5000"/>
                            </a:schemeClr>
                          </a:solidFill>
                          <a:effectLst/>
                          <a:latin typeface="+mn-lt"/>
                        </a:rPr>
                        <a:t>RTO &lt; 12h</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200" b="0" i="0" u="none" strike="noStrike" dirty="0">
                          <a:solidFill>
                            <a:schemeClr val="tx1">
                              <a:lumMod val="95000"/>
                              <a:lumOff val="5000"/>
                            </a:schemeClr>
                          </a:solidFill>
                          <a:effectLst/>
                          <a:latin typeface="+mn-lt"/>
                        </a:rPr>
                        <a:t>RPO &lt; 1h</a:t>
                      </a:r>
                    </a:p>
                    <a:p>
                      <a:pPr algn="ctr" rtl="0" fontAlgn="ctr"/>
                      <a:r>
                        <a:rPr lang="en-US" sz="1200" b="0" i="0" u="none" strike="noStrike" dirty="0">
                          <a:solidFill>
                            <a:schemeClr val="tx1">
                              <a:lumMod val="95000"/>
                              <a:lumOff val="5000"/>
                            </a:schemeClr>
                          </a:solidFill>
                          <a:effectLst/>
                          <a:latin typeface="+mn-lt"/>
                        </a:rPr>
                        <a:t>RTO &lt; 12h</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200" b="0" i="0" u="none" strike="noStrike" dirty="0">
                          <a:solidFill>
                            <a:schemeClr val="tx1">
                              <a:lumMod val="95000"/>
                              <a:lumOff val="5000"/>
                            </a:schemeClr>
                          </a:solidFill>
                          <a:effectLst/>
                          <a:latin typeface="+mn-lt"/>
                        </a:rPr>
                        <a:t>RPO &lt; 1h</a:t>
                      </a:r>
                    </a:p>
                    <a:p>
                      <a:pPr algn="ctr" rtl="0" fontAlgn="ctr"/>
                      <a:r>
                        <a:rPr lang="en-US" sz="1200" b="0" i="0" u="none" strike="noStrike" dirty="0">
                          <a:solidFill>
                            <a:schemeClr val="tx1">
                              <a:lumMod val="95000"/>
                              <a:lumOff val="5000"/>
                            </a:schemeClr>
                          </a:solidFill>
                          <a:effectLst/>
                          <a:latin typeface="+mn-lt"/>
                        </a:rPr>
                        <a:t>RTO &lt; 12h</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583260">
                <a:tc>
                  <a:txBody>
                    <a:bodyPr/>
                    <a:lstStyle/>
                    <a:p>
                      <a:pPr algn="l" rtl="0" fontAlgn="ctr"/>
                      <a:r>
                        <a:rPr lang="en-US" sz="1400" b="0" i="0" u="none" strike="noStrike">
                          <a:solidFill>
                            <a:srgbClr val="0070C0"/>
                          </a:solidFill>
                          <a:effectLst/>
                          <a:latin typeface="Segoe UI Semibold" panose="020B0702040204020203" pitchFamily="34" charset="0"/>
                        </a:rPr>
                        <a:t> Active Geo Replication</a:t>
                      </a:r>
                    </a:p>
                  </a:txBody>
                  <a:tcPr marL="45713"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it-IT" sz="1200" b="0" i="0" u="none" strike="noStrike" dirty="0">
                          <a:solidFill>
                            <a:schemeClr val="tx1">
                              <a:lumMod val="95000"/>
                              <a:lumOff val="5000"/>
                            </a:schemeClr>
                          </a:solidFill>
                          <a:effectLst/>
                          <a:latin typeface="+mn-lt"/>
                        </a:rPr>
                        <a:t>RPO &lt; 5s</a:t>
                      </a:r>
                    </a:p>
                    <a:p>
                      <a:pPr algn="ctr" rtl="0" fontAlgn="ctr"/>
                      <a:r>
                        <a:rPr lang="it-IT" sz="1200" b="0" i="0" u="none" strike="noStrike" dirty="0">
                          <a:solidFill>
                            <a:schemeClr val="tx1">
                              <a:lumMod val="95000"/>
                              <a:lumOff val="5000"/>
                            </a:schemeClr>
                          </a:solidFill>
                          <a:effectLst/>
                          <a:latin typeface="+mn-lt"/>
                        </a:rPr>
                        <a:t>RTO &lt; 30s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51304" rtl="0" eaLnBrk="1" fontAlgn="ctr" latinLnBrk="0" hangingPunct="1">
                        <a:lnSpc>
                          <a:spcPct val="100000"/>
                        </a:lnSpc>
                        <a:spcBef>
                          <a:spcPts val="0"/>
                        </a:spcBef>
                        <a:spcAft>
                          <a:spcPts val="0"/>
                        </a:spcAft>
                        <a:buClrTx/>
                        <a:buSzTx/>
                        <a:buFontTx/>
                        <a:buNone/>
                        <a:tabLst/>
                        <a:defRPr/>
                      </a:pPr>
                      <a:r>
                        <a:rPr lang="it-IT" sz="1200" b="0" i="0" u="none" strike="noStrike" dirty="0">
                          <a:solidFill>
                            <a:schemeClr val="tx1">
                              <a:lumMod val="95000"/>
                              <a:lumOff val="5000"/>
                            </a:schemeClr>
                          </a:solidFill>
                          <a:effectLst/>
                          <a:latin typeface="+mn-lt"/>
                        </a:rPr>
                        <a:t>Not available on MI</a:t>
                      </a:r>
                    </a:p>
                    <a:p>
                      <a:pPr algn="ctr" rtl="0" fontAlgn="ctr"/>
                      <a:endParaRPr lang="it-IT" sz="1200" b="0" i="0" u="none" strike="noStrike" dirty="0">
                        <a:solidFill>
                          <a:schemeClr val="tx1">
                            <a:lumMod val="95000"/>
                            <a:lumOff val="5000"/>
                          </a:schemeClr>
                        </a:solidFill>
                        <a:effectLst/>
                        <a:latin typeface="+mn-lt"/>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it-IT" sz="1200" b="0" i="0" u="none" strike="noStrike" dirty="0">
                          <a:solidFill>
                            <a:schemeClr val="tx1">
                              <a:lumMod val="95000"/>
                              <a:lumOff val="5000"/>
                            </a:schemeClr>
                          </a:solidFill>
                          <a:effectLst/>
                          <a:latin typeface="+mn-lt"/>
                        </a:rPr>
                        <a:t>RPO &lt; 5s</a:t>
                      </a:r>
                    </a:p>
                    <a:p>
                      <a:pPr algn="ctr" rtl="0" fontAlgn="ctr"/>
                      <a:r>
                        <a:rPr lang="it-IT" sz="1200" b="0" i="0" u="none" strike="noStrike" dirty="0">
                          <a:solidFill>
                            <a:schemeClr val="tx1">
                              <a:lumMod val="95000"/>
                              <a:lumOff val="5000"/>
                            </a:schemeClr>
                          </a:solidFill>
                          <a:effectLst/>
                          <a:latin typeface="+mn-lt"/>
                        </a:rPr>
                        <a:t>RTO &lt; 30s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51304" rtl="0" eaLnBrk="1" fontAlgn="ctr" latinLnBrk="0" hangingPunct="1">
                        <a:lnSpc>
                          <a:spcPct val="100000"/>
                        </a:lnSpc>
                        <a:spcBef>
                          <a:spcPts val="0"/>
                        </a:spcBef>
                        <a:spcAft>
                          <a:spcPts val="0"/>
                        </a:spcAft>
                        <a:buClrTx/>
                        <a:buSzTx/>
                        <a:buFontTx/>
                        <a:buNone/>
                        <a:tabLst/>
                        <a:defRPr/>
                      </a:pPr>
                      <a:r>
                        <a:rPr lang="it-IT" sz="1200" b="0" i="0" u="none" strike="noStrike" dirty="0">
                          <a:solidFill>
                            <a:schemeClr val="tx1">
                              <a:lumMod val="95000"/>
                              <a:lumOff val="5000"/>
                            </a:schemeClr>
                          </a:solidFill>
                          <a:effectLst/>
                          <a:latin typeface="+mn-lt"/>
                        </a:rPr>
                        <a:t>Not available on MI</a:t>
                      </a:r>
                    </a:p>
                    <a:p>
                      <a:pPr algn="ctr" rtl="0" fontAlgn="ctr"/>
                      <a:endParaRPr lang="it-IT" sz="1200" b="0" i="0" u="none" strike="noStrike" dirty="0">
                        <a:solidFill>
                          <a:schemeClr val="tx1">
                            <a:lumMod val="95000"/>
                            <a:lumOff val="5000"/>
                          </a:schemeClr>
                        </a:solidFill>
                        <a:effectLst/>
                        <a:latin typeface="+mn-lt"/>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a:solidFill>
                            <a:schemeClr val="tx1">
                              <a:lumMod val="95000"/>
                              <a:lumOff val="5000"/>
                            </a:schemeClr>
                          </a:solidFill>
                          <a:effectLst/>
                          <a:latin typeface="+mn-lt"/>
                        </a:rPr>
                        <a:t>Available in Private Preview</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583260">
                <a:tc>
                  <a:txBody>
                    <a:bodyPr/>
                    <a:lstStyle/>
                    <a:p>
                      <a:pPr algn="l" rtl="0" fontAlgn="ctr"/>
                      <a:r>
                        <a:rPr lang="en-US" sz="1400" b="0" i="0" u="none" strike="noStrike" dirty="0">
                          <a:solidFill>
                            <a:srgbClr val="0070C0"/>
                          </a:solidFill>
                          <a:effectLst/>
                          <a:latin typeface="Segoe UI Semibold" panose="020B0702040204020203" pitchFamily="34" charset="0"/>
                        </a:rPr>
                        <a:t>Auto Failover Groups</a:t>
                      </a:r>
                    </a:p>
                  </a:txBody>
                  <a:tcPr marL="45713"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200" b="0" i="0" u="none" strike="noStrike" dirty="0">
                          <a:solidFill>
                            <a:schemeClr val="tx1">
                              <a:lumMod val="95000"/>
                              <a:lumOff val="5000"/>
                            </a:schemeClr>
                          </a:solidFill>
                          <a:effectLst/>
                          <a:latin typeface="+mn-lt"/>
                        </a:rPr>
                        <a:t>RPO &lt; 5s</a:t>
                      </a:r>
                    </a:p>
                    <a:p>
                      <a:pPr algn="ctr" rtl="0" fontAlgn="ctr"/>
                      <a:r>
                        <a:rPr lang="en-US" sz="1200" b="0" i="0" u="none" strike="noStrike" dirty="0">
                          <a:solidFill>
                            <a:schemeClr val="tx1">
                              <a:lumMod val="95000"/>
                              <a:lumOff val="5000"/>
                            </a:schemeClr>
                          </a:solidFill>
                          <a:effectLst/>
                          <a:latin typeface="+mn-lt"/>
                        </a:rPr>
                        <a:t>RTO &lt; 1h</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200" b="0" i="0" u="none" strike="noStrike" dirty="0">
                          <a:solidFill>
                            <a:schemeClr val="tx1">
                              <a:lumMod val="95000"/>
                              <a:lumOff val="5000"/>
                            </a:schemeClr>
                          </a:solidFill>
                          <a:effectLst/>
                          <a:latin typeface="+mn-lt"/>
                        </a:rPr>
                        <a:t>RPO &lt; 5s</a:t>
                      </a:r>
                    </a:p>
                    <a:p>
                      <a:pPr algn="ctr" rtl="0" fontAlgn="ctr"/>
                      <a:r>
                        <a:rPr lang="en-US" sz="1200" b="0" i="0" u="none" strike="noStrike" dirty="0">
                          <a:solidFill>
                            <a:schemeClr val="tx1">
                              <a:lumMod val="95000"/>
                              <a:lumOff val="5000"/>
                            </a:schemeClr>
                          </a:solidFill>
                          <a:effectLst/>
                          <a:latin typeface="+mn-lt"/>
                        </a:rPr>
                        <a:t>RTO &lt; 1h</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200" b="0" i="0" u="none" strike="noStrike" dirty="0">
                          <a:solidFill>
                            <a:schemeClr val="tx1">
                              <a:lumMod val="95000"/>
                              <a:lumOff val="5000"/>
                            </a:schemeClr>
                          </a:solidFill>
                          <a:effectLst/>
                          <a:latin typeface="+mn-lt"/>
                        </a:rPr>
                        <a:t>Not Available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4309015" y="1642357"/>
            <a:ext cx="309519" cy="3968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2A60BFFD-6E0E-4E7D-8481-F1299A4784B5}"/>
              </a:ext>
            </a:extLst>
          </p:cNvPr>
          <p:cNvGrpSpPr/>
          <p:nvPr/>
        </p:nvGrpSpPr>
        <p:grpSpPr>
          <a:xfrm>
            <a:off x="9442564" y="1642357"/>
            <a:ext cx="344534" cy="455616"/>
            <a:chOff x="10117370" y="1688131"/>
            <a:chExt cx="351443" cy="46475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10117370" y="1688131"/>
              <a:ext cx="278064" cy="39044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10300843" y="1836317"/>
              <a:ext cx="167970" cy="316566"/>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A66AAE88-B1F8-4DAF-A7C5-85AA4AF533B2}"/>
              </a:ext>
            </a:extLst>
          </p:cNvPr>
          <p:cNvGrpSpPr/>
          <p:nvPr/>
        </p:nvGrpSpPr>
        <p:grpSpPr>
          <a:xfrm>
            <a:off x="7026218" y="1646040"/>
            <a:ext cx="388252" cy="393136"/>
            <a:chOff x="7673393" y="1665489"/>
            <a:chExt cx="396037" cy="401019"/>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7673393" y="1665489"/>
              <a:ext cx="298858" cy="4010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7837886" y="1794148"/>
              <a:ext cx="268730" cy="194358"/>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73" tIns="34287" rIns="68573" bIns="34287"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643"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0302398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C6CE-2FC8-445B-81F8-AF4FD2952994}"/>
              </a:ext>
            </a:extLst>
          </p:cNvPr>
          <p:cNvSpPr>
            <a:spLocks noGrp="1"/>
          </p:cNvSpPr>
          <p:nvPr>
            <p:ph type="title"/>
          </p:nvPr>
        </p:nvSpPr>
        <p:spPr/>
        <p:txBody>
          <a:bodyPr/>
          <a:lstStyle/>
          <a:p>
            <a:r>
              <a:rPr lang="en-US" dirty="0"/>
              <a:t>Backup Cost Management</a:t>
            </a:r>
          </a:p>
        </p:txBody>
      </p:sp>
      <p:sp>
        <p:nvSpPr>
          <p:cNvPr id="3" name="Text Placeholder 2">
            <a:extLst>
              <a:ext uri="{FF2B5EF4-FFF2-40B4-BE49-F238E27FC236}">
                <a16:creationId xmlns:a16="http://schemas.microsoft.com/office/drawing/2014/main" id="{2F09ACE0-03FC-491E-938B-9053920EE5B7}"/>
              </a:ext>
            </a:extLst>
          </p:cNvPr>
          <p:cNvSpPr>
            <a:spLocks noGrp="1"/>
          </p:cNvSpPr>
          <p:nvPr>
            <p:ph type="body" sz="quarter" idx="10"/>
          </p:nvPr>
        </p:nvSpPr>
        <p:spPr>
          <a:xfrm>
            <a:off x="588263" y="1274514"/>
            <a:ext cx="10101965" cy="1013800"/>
          </a:xfrm>
        </p:spPr>
        <p:txBody>
          <a:bodyPr/>
          <a:lstStyle/>
          <a:p>
            <a:pPr marL="0" indent="0">
              <a:buNone/>
            </a:pPr>
            <a:r>
              <a:rPr lang="en-US" sz="1568" dirty="0">
                <a:latin typeface="+mn-lt"/>
              </a:rPr>
              <a:t>To understand backup storage costs, go to Cost Management + Billing on Azure Portal and select Cost Management-&gt;Cost Analysis</a:t>
            </a:r>
          </a:p>
          <a:p>
            <a:pPr marL="0" indent="0">
              <a:buNone/>
            </a:pPr>
            <a:r>
              <a:rPr lang="en-US" sz="1568" dirty="0">
                <a:hlinkClick r:id="rId2"/>
              </a:rPr>
              <a:t>https://docs.microsoft.com/en-us/azure/sql-database/sql-database-automated-backups?tabs=single-database#monitor-costs</a:t>
            </a:r>
            <a:endParaRPr lang="en-US" sz="2353" dirty="0">
              <a:latin typeface="+mn-lt"/>
            </a:endParaRPr>
          </a:p>
        </p:txBody>
      </p:sp>
      <p:pic>
        <p:nvPicPr>
          <p:cNvPr id="2050" name="Picture 2" descr="Backup storage cost analysis">
            <a:extLst>
              <a:ext uri="{FF2B5EF4-FFF2-40B4-BE49-F238E27FC236}">
                <a16:creationId xmlns:a16="http://schemas.microsoft.com/office/drawing/2014/main" id="{D73E3772-03C0-450C-9A34-352F39DAE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2473180"/>
            <a:ext cx="8516036" cy="419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8475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25E06E-C65B-4D83-9A3A-27EC7CD5E38D}"/>
              </a:ext>
            </a:extLst>
          </p:cNvPr>
          <p:cNvSpPr>
            <a:spLocks noGrp="1"/>
          </p:cNvSpPr>
          <p:nvPr>
            <p:ph type="title"/>
          </p:nvPr>
        </p:nvSpPr>
        <p:spPr/>
        <p:txBody>
          <a:bodyPr/>
          <a:lstStyle/>
          <a:p>
            <a:r>
              <a:rPr lang="en-US" dirty="0"/>
              <a:t>Q&amp;A</a:t>
            </a:r>
          </a:p>
        </p:txBody>
      </p:sp>
      <p:sp>
        <p:nvSpPr>
          <p:cNvPr id="5" name="Text Placeholder 4">
            <a:extLst>
              <a:ext uri="{FF2B5EF4-FFF2-40B4-BE49-F238E27FC236}">
                <a16:creationId xmlns:a16="http://schemas.microsoft.com/office/drawing/2014/main" id="{2E68A131-C213-4703-905F-44E3B84A218E}"/>
              </a:ext>
            </a:extLst>
          </p:cNvPr>
          <p:cNvSpPr>
            <a:spLocks noGrp="1"/>
          </p:cNvSpPr>
          <p:nvPr>
            <p:ph type="body" idx="7"/>
          </p:nvPr>
        </p:nvSpPr>
        <p:spPr/>
        <p:txBody>
          <a:bodyPr/>
          <a:lstStyle/>
          <a:p>
            <a:r>
              <a:rPr lang="en-US" dirty="0"/>
              <a:t>Partner Tech Talks</a:t>
            </a:r>
          </a:p>
        </p:txBody>
      </p:sp>
    </p:spTree>
    <p:extLst>
      <p:ext uri="{BB962C8B-B14F-4D97-AF65-F5344CB8AC3E}">
        <p14:creationId xmlns:p14="http://schemas.microsoft.com/office/powerpoint/2010/main" val="274082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22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Discovery phase</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457199" y="800742"/>
            <a:ext cx="10626437" cy="5607561"/>
          </a:xfrm>
          <a:noFill/>
        </p:spPr>
        <p:txBody>
          <a:bodyPr vert="horz" wrap="square" lIns="182880" tIns="182880" rIns="182880" bIns="182880" rtlCol="0" anchor="t">
            <a:spAutoFit/>
          </a:bodyPr>
          <a:lstStyle/>
          <a:p>
            <a:pPr lvl="2">
              <a:lnSpc>
                <a:spcPct val="150000"/>
              </a:lnSpc>
              <a:spcAft>
                <a:spcPts val="0"/>
              </a:spcAft>
            </a:pPr>
            <a:r>
              <a:rPr lang="en-US" sz="2400" dirty="0"/>
              <a:t>Business Objectives - </a:t>
            </a:r>
            <a:r>
              <a:rPr lang="en-US" sz="2200" dirty="0"/>
              <a:t>Why move to the cloud?  </a:t>
            </a:r>
          </a:p>
          <a:p>
            <a:pPr lvl="3">
              <a:lnSpc>
                <a:spcPct val="150000"/>
              </a:lnSpc>
              <a:spcAft>
                <a:spcPts val="0"/>
              </a:spcAft>
            </a:pPr>
            <a:r>
              <a:rPr lang="en-US" dirty="0"/>
              <a:t>Capacity, EOL, Compliance, Management, Cost</a:t>
            </a:r>
          </a:p>
          <a:p>
            <a:pPr lvl="2">
              <a:lnSpc>
                <a:spcPct val="150000"/>
              </a:lnSpc>
              <a:spcAft>
                <a:spcPts val="0"/>
              </a:spcAft>
            </a:pPr>
            <a:r>
              <a:rPr lang="en-US" sz="2400" dirty="0"/>
              <a:t>Technical </a:t>
            </a:r>
          </a:p>
          <a:p>
            <a:pPr lvl="3">
              <a:lnSpc>
                <a:spcPct val="150000"/>
              </a:lnSpc>
              <a:spcAft>
                <a:spcPts val="0"/>
              </a:spcAft>
            </a:pPr>
            <a:r>
              <a:rPr lang="en-US" dirty="0"/>
              <a:t>Current database profiling, resource utilization, size, architecture</a:t>
            </a:r>
          </a:p>
          <a:p>
            <a:pPr lvl="3">
              <a:lnSpc>
                <a:spcPct val="150000"/>
              </a:lnSpc>
              <a:spcAft>
                <a:spcPts val="0"/>
              </a:spcAft>
            </a:pPr>
            <a:r>
              <a:rPr lang="en-US" dirty="0"/>
              <a:t>Application architecture</a:t>
            </a:r>
          </a:p>
          <a:p>
            <a:pPr lvl="3">
              <a:lnSpc>
                <a:spcPct val="150000"/>
              </a:lnSpc>
              <a:spcAft>
                <a:spcPts val="0"/>
              </a:spcAft>
            </a:pPr>
            <a:r>
              <a:rPr lang="en-US" dirty="0"/>
              <a:t>HA/DR Requirements:</a:t>
            </a:r>
          </a:p>
          <a:p>
            <a:pPr lvl="4">
              <a:lnSpc>
                <a:spcPct val="150000"/>
              </a:lnSpc>
            </a:pPr>
            <a:r>
              <a:rPr lang="en-US" dirty="0"/>
              <a:t>Do you offer your users an SLA?</a:t>
            </a:r>
          </a:p>
          <a:p>
            <a:pPr lvl="4">
              <a:lnSpc>
                <a:spcPct val="150000"/>
              </a:lnSpc>
            </a:pPr>
            <a:r>
              <a:rPr lang="en-US" dirty="0"/>
              <a:t>What are your HA requirements?</a:t>
            </a:r>
          </a:p>
          <a:p>
            <a:pPr lvl="4">
              <a:lnSpc>
                <a:spcPct val="150000"/>
              </a:lnSpc>
            </a:pPr>
            <a:r>
              <a:rPr lang="en-US" dirty="0"/>
              <a:t>How much downtime can you afford?</a:t>
            </a:r>
          </a:p>
          <a:p>
            <a:pPr lvl="4">
              <a:lnSpc>
                <a:spcPct val="150000"/>
              </a:lnSpc>
            </a:pPr>
            <a:r>
              <a:rPr lang="en-US" dirty="0"/>
              <a:t>What are your RPO and RTO goals (DR)?</a:t>
            </a:r>
          </a:p>
          <a:p>
            <a:pPr lvl="5">
              <a:lnSpc>
                <a:spcPct val="150000"/>
              </a:lnSpc>
            </a:pPr>
            <a:r>
              <a:rPr lang="en-US" dirty="0"/>
              <a:t>RPO (Recovery Point Objective): How much data am I willing to lose?</a:t>
            </a:r>
          </a:p>
          <a:p>
            <a:pPr lvl="5">
              <a:lnSpc>
                <a:spcPct val="150000"/>
              </a:lnSpc>
            </a:pPr>
            <a:r>
              <a:rPr lang="en-US" dirty="0"/>
              <a:t>RTO (Recovery Time Objective): How much time am I willing to be offline?</a:t>
            </a:r>
          </a:p>
        </p:txBody>
      </p:sp>
    </p:spTree>
    <p:extLst>
      <p:ext uri="{BB962C8B-B14F-4D97-AF65-F5344CB8AC3E}">
        <p14:creationId xmlns:p14="http://schemas.microsoft.com/office/powerpoint/2010/main" val="61550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3" end="3"/>
                                            </p:txEl>
                                          </p:spTgt>
                                        </p:tgtEl>
                                        <p:attrNameLst>
                                          <p:attrName>style.visibility</p:attrName>
                                        </p:attrNameLst>
                                      </p:cBhvr>
                                      <p:to>
                                        <p:strVal val="visible"/>
                                      </p:to>
                                    </p:set>
                                    <p:animEffect transition="in" filter="fade">
                                      <p:cBhvr>
                                        <p:cTn id="10" dur="500"/>
                                        <p:tgtEl>
                                          <p:spTgt spid="1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fade">
                                      <p:cBhvr>
                                        <p:cTn id="13" dur="500"/>
                                        <p:tgtEl>
                                          <p:spTgt spid="1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5" end="5"/>
                                            </p:txEl>
                                          </p:spTgt>
                                        </p:tgtEl>
                                        <p:attrNameLst>
                                          <p:attrName>style.visibility</p:attrName>
                                        </p:attrNameLst>
                                      </p:cBhvr>
                                      <p:to>
                                        <p:strVal val="visible"/>
                                      </p:to>
                                    </p:set>
                                    <p:animEffect transition="in" filter="fade">
                                      <p:cBhvr>
                                        <p:cTn id="18" dur="500"/>
                                        <p:tgtEl>
                                          <p:spTgt spid="1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animEffect transition="in" filter="fade">
                                      <p:cBhvr>
                                        <p:cTn id="21" dur="500"/>
                                        <p:tgtEl>
                                          <p:spTgt spid="12">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xEl>
                                              <p:pRg st="7" end="7"/>
                                            </p:txEl>
                                          </p:spTgt>
                                        </p:tgtEl>
                                        <p:attrNameLst>
                                          <p:attrName>style.visibility</p:attrName>
                                        </p:attrNameLst>
                                      </p:cBhvr>
                                      <p:to>
                                        <p:strVal val="visible"/>
                                      </p:to>
                                    </p:set>
                                    <p:animEffect transition="in" filter="fade">
                                      <p:cBhvr>
                                        <p:cTn id="24" dur="500"/>
                                        <p:tgtEl>
                                          <p:spTgt spid="1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animEffect transition="in" filter="fade">
                                      <p:cBhvr>
                                        <p:cTn id="27" dur="500"/>
                                        <p:tgtEl>
                                          <p:spTgt spid="12">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xEl>
                                              <p:pRg st="9" end="9"/>
                                            </p:txEl>
                                          </p:spTgt>
                                        </p:tgtEl>
                                        <p:attrNameLst>
                                          <p:attrName>style.visibility</p:attrName>
                                        </p:attrNameLst>
                                      </p:cBhvr>
                                      <p:to>
                                        <p:strVal val="visible"/>
                                      </p:to>
                                    </p:set>
                                    <p:animEffect transition="in" filter="fade">
                                      <p:cBhvr>
                                        <p:cTn id="30" dur="500"/>
                                        <p:tgtEl>
                                          <p:spTgt spid="12">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animEffect transition="in" filter="fade">
                                      <p:cBhvr>
                                        <p:cTn id="33" dur="500"/>
                                        <p:tgtEl>
                                          <p:spTgt spid="12">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xEl>
                                              <p:pRg st="11" end="11"/>
                                            </p:txEl>
                                          </p:spTgt>
                                        </p:tgtEl>
                                        <p:attrNameLst>
                                          <p:attrName>style.visibility</p:attrName>
                                        </p:attrNameLst>
                                      </p:cBhvr>
                                      <p:to>
                                        <p:strVal val="visible"/>
                                      </p:to>
                                    </p:set>
                                    <p:animEffect transition="in" filter="fade">
                                      <p:cBhvr>
                                        <p:cTn id="36" dur="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Agenda</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077832"/>
            <a:ext cx="10727141" cy="3985706"/>
          </a:xfrm>
          <a:noFill/>
        </p:spPr>
        <p:txBody>
          <a:bodyPr vert="horz" wrap="square" lIns="182880" tIns="182880" rIns="182880" bIns="182880" rtlCol="0" anchor="t">
            <a:spAutoFit/>
          </a:bodyPr>
          <a:lstStyle/>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Planning and Considerations</a:t>
            </a:r>
          </a:p>
          <a:p>
            <a:pPr marL="514350" indent="-514350">
              <a:lnSpc>
                <a:spcPct val="100000"/>
              </a:lnSpc>
              <a:spcBef>
                <a:spcPts val="0"/>
              </a:spcBef>
              <a:spcAft>
                <a:spcPts val="1800"/>
              </a:spcAft>
              <a:buClr>
                <a:srgbClr val="0070C0"/>
              </a:buClr>
              <a:buSzPct val="95000"/>
              <a:buFont typeface="+mj-lt"/>
              <a:buAutoNum type="arabicPeriod"/>
            </a:pPr>
            <a:r>
              <a:rPr lang="en-US" dirty="0">
                <a:latin typeface="Segoe UI" panose="020B0502040204020203" pitchFamily="34" charset="0"/>
                <a:cs typeface="Segoe UI" panose="020B0502040204020203" pitchFamily="34" charset="0"/>
              </a:rPr>
              <a:t>Understanding the SQL Server options in Azure</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Demos &amp; Tools</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DR Planning</a:t>
            </a:r>
          </a:p>
          <a:p>
            <a:pPr marL="514350" indent="-514350">
              <a:lnSpc>
                <a:spcPct val="100000"/>
              </a:lnSpc>
              <a:spcBef>
                <a:spcPts val="0"/>
              </a:spcBef>
              <a:spcAft>
                <a:spcPts val="1800"/>
              </a:spcAft>
              <a:buClr>
                <a:srgbClr val="0070C0"/>
              </a:buClr>
              <a:buSzPct val="95000"/>
              <a:buFont typeface="+mj-lt"/>
              <a:buAutoNum type="arabicPeriod"/>
            </a:pPr>
            <a:r>
              <a:rPr lang="en-US" b="0" dirty="0">
                <a:latin typeface="Segoe UI" panose="020B0502040204020203" pitchFamily="34" charset="0"/>
                <a:cs typeface="Segoe UI" panose="020B0502040204020203" pitchFamily="34" charset="0"/>
              </a:rPr>
              <a:t>Next Steps, Q&amp;A</a:t>
            </a:r>
          </a:p>
          <a:p>
            <a:pPr lvl="1">
              <a:lnSpc>
                <a:spcPct val="100000"/>
              </a:lnSpc>
              <a:spcAft>
                <a:spcPts val="1800"/>
              </a:spcAft>
              <a:buClr>
                <a:srgbClr val="0070C0"/>
              </a:buClr>
              <a:buSzPct val="95000"/>
            </a:pPr>
            <a:endParaRPr lang="en-US"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6377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9620FE-AAEF-4806-B8F9-F8A073F61BBB}"/>
              </a:ext>
            </a:extLst>
          </p:cNvPr>
          <p:cNvSpPr txBox="1"/>
          <p:nvPr/>
        </p:nvSpPr>
        <p:spPr>
          <a:xfrm>
            <a:off x="2166272" y="1166466"/>
            <a:ext cx="83423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Choose the right Azure database for your needs </a:t>
            </a:r>
          </a:p>
        </p:txBody>
      </p:sp>
      <p:sp>
        <p:nvSpPr>
          <p:cNvPr id="46" name="Title 1">
            <a:extLst>
              <a:ext uri="{FF2B5EF4-FFF2-40B4-BE49-F238E27FC236}">
                <a16:creationId xmlns:a16="http://schemas.microsoft.com/office/drawing/2014/main" id="{4598B737-2655-9341-8001-F0B55BFAD576}"/>
              </a:ext>
            </a:extLst>
          </p:cNvPr>
          <p:cNvSpPr txBox="1">
            <a:spLocks/>
          </p:cNvSpPr>
          <p:nvPr/>
        </p:nvSpPr>
        <p:spPr>
          <a:xfrm>
            <a:off x="588263" y="457202"/>
            <a:ext cx="11018520"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SQL Server in Azure</a:t>
            </a:r>
          </a:p>
        </p:txBody>
      </p:sp>
      <p:sp>
        <p:nvSpPr>
          <p:cNvPr id="50" name="Rectangle 49">
            <a:extLst>
              <a:ext uri="{FF2B5EF4-FFF2-40B4-BE49-F238E27FC236}">
                <a16:creationId xmlns:a16="http://schemas.microsoft.com/office/drawing/2014/main" id="{037311EF-8407-4BAD-8108-199417DC3BBC}"/>
              </a:ext>
            </a:extLst>
          </p:cNvPr>
          <p:cNvSpPr/>
          <p:nvPr/>
        </p:nvSpPr>
        <p:spPr bwMode="auto">
          <a:xfrm>
            <a:off x="295200" y="5971718"/>
            <a:ext cx="7838430" cy="4653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Platform as a service </a:t>
            </a:r>
          </a:p>
        </p:txBody>
      </p:sp>
      <p:sp>
        <p:nvSpPr>
          <p:cNvPr id="53" name="Rectangle 52">
            <a:extLst>
              <a:ext uri="{FF2B5EF4-FFF2-40B4-BE49-F238E27FC236}">
                <a16:creationId xmlns:a16="http://schemas.microsoft.com/office/drawing/2014/main" id="{40839FB2-D306-441D-8C40-F7B55DFD8CA0}"/>
              </a:ext>
            </a:extLst>
          </p:cNvPr>
          <p:cNvSpPr/>
          <p:nvPr/>
        </p:nvSpPr>
        <p:spPr bwMode="auto">
          <a:xfrm>
            <a:off x="8654307" y="5971718"/>
            <a:ext cx="3331684" cy="4653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Infrastructure as a service</a:t>
            </a:r>
          </a:p>
        </p:txBody>
      </p:sp>
      <p:grpSp>
        <p:nvGrpSpPr>
          <p:cNvPr id="54" name="Group 53">
            <a:extLst>
              <a:ext uri="{FF2B5EF4-FFF2-40B4-BE49-F238E27FC236}">
                <a16:creationId xmlns:a16="http://schemas.microsoft.com/office/drawing/2014/main" id="{EFAC1448-08EB-4A3E-AE7B-08D9210CF611}"/>
              </a:ext>
            </a:extLst>
          </p:cNvPr>
          <p:cNvGrpSpPr/>
          <p:nvPr/>
        </p:nvGrpSpPr>
        <p:grpSpPr>
          <a:xfrm>
            <a:off x="8674972" y="2046917"/>
            <a:ext cx="3233022" cy="3609296"/>
            <a:chOff x="8570026" y="2096328"/>
            <a:chExt cx="3169917" cy="3538847"/>
          </a:xfrm>
        </p:grpSpPr>
        <p:sp>
          <p:nvSpPr>
            <p:cNvPr id="55" name="Rectangle 54">
              <a:extLst>
                <a:ext uri="{FF2B5EF4-FFF2-40B4-BE49-F238E27FC236}">
                  <a16:creationId xmlns:a16="http://schemas.microsoft.com/office/drawing/2014/main" id="{8ACD5E61-32FD-4DD4-950E-5E104BB2C72B}"/>
                </a:ext>
              </a:extLst>
            </p:cNvPr>
            <p:cNvSpPr/>
            <p:nvPr/>
          </p:nvSpPr>
          <p:spPr bwMode="auto">
            <a:xfrm>
              <a:off x="8570026"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AF2848E-62CF-4F72-AB73-29FE2C43C557}"/>
                </a:ext>
              </a:extLst>
            </p:cNvPr>
            <p:cNvSpPr/>
            <p:nvPr/>
          </p:nvSpPr>
          <p:spPr>
            <a:xfrm>
              <a:off x="8718780" y="2331269"/>
              <a:ext cx="2888004" cy="663892"/>
            </a:xfrm>
            <a:prstGeom prst="rect">
              <a:avLst/>
            </a:prstGeom>
          </p:spPr>
          <p:txBody>
            <a:bodyPr wrap="square" lIns="93247">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SQL Server on Azure virtual machines </a:t>
              </a:r>
            </a:p>
          </p:txBody>
        </p:sp>
        <p:sp>
          <p:nvSpPr>
            <p:cNvPr id="57" name="Rectangle 56">
              <a:extLst>
                <a:ext uri="{FF2B5EF4-FFF2-40B4-BE49-F238E27FC236}">
                  <a16:creationId xmlns:a16="http://schemas.microsoft.com/office/drawing/2014/main" id="{4BE1B3B7-5649-42EB-9DA0-C0F4737AAC0B}"/>
                </a:ext>
              </a:extLst>
            </p:cNvPr>
            <p:cNvSpPr/>
            <p:nvPr/>
          </p:nvSpPr>
          <p:spPr>
            <a:xfrm>
              <a:off x="8989145" y="4559204"/>
              <a:ext cx="2347272" cy="907095"/>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816"/>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a:rPr>
                <a:t>Best for complete SQL Server and OS control</a:t>
              </a:r>
            </a:p>
          </p:txBody>
        </p:sp>
        <p:grpSp>
          <p:nvGrpSpPr>
            <p:cNvPr id="58" name="Group 57">
              <a:extLst>
                <a:ext uri="{FF2B5EF4-FFF2-40B4-BE49-F238E27FC236}">
                  <a16:creationId xmlns:a16="http://schemas.microsoft.com/office/drawing/2014/main" id="{7DAD6C4F-E85E-4928-8781-1A092C540AA3}"/>
                </a:ext>
              </a:extLst>
            </p:cNvPr>
            <p:cNvGrpSpPr/>
            <p:nvPr/>
          </p:nvGrpSpPr>
          <p:grpSpPr>
            <a:xfrm>
              <a:off x="9613954" y="3261711"/>
              <a:ext cx="1097654" cy="1010260"/>
              <a:chOff x="9499303" y="4189382"/>
              <a:chExt cx="886033" cy="815488"/>
            </a:xfrm>
          </p:grpSpPr>
          <p:sp>
            <p:nvSpPr>
              <p:cNvPr id="59" name="Freeform: Shape 229">
                <a:extLst>
                  <a:ext uri="{FF2B5EF4-FFF2-40B4-BE49-F238E27FC236}">
                    <a16:creationId xmlns:a16="http://schemas.microsoft.com/office/drawing/2014/main" id="{A6F821B8-7A59-4725-89F5-5775B4202729}"/>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Shape 230">
                <a:extLst>
                  <a:ext uri="{FF2B5EF4-FFF2-40B4-BE49-F238E27FC236}">
                    <a16:creationId xmlns:a16="http://schemas.microsoft.com/office/drawing/2014/main" id="{8811047A-91A3-4A71-84A3-3B4966699A03}"/>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B7C387E-DA8E-4DB0-9C96-181E189F1AC2}"/>
              </a:ext>
            </a:extLst>
          </p:cNvPr>
          <p:cNvGrpSpPr/>
          <p:nvPr/>
        </p:nvGrpSpPr>
        <p:grpSpPr>
          <a:xfrm>
            <a:off x="662682" y="2076539"/>
            <a:ext cx="3233022" cy="3609296"/>
            <a:chOff x="515692" y="2096328"/>
            <a:chExt cx="3169917" cy="3538847"/>
          </a:xfrm>
        </p:grpSpPr>
        <p:sp>
          <p:nvSpPr>
            <p:cNvPr id="62" name="Rectangle 61">
              <a:extLst>
                <a:ext uri="{FF2B5EF4-FFF2-40B4-BE49-F238E27FC236}">
                  <a16:creationId xmlns:a16="http://schemas.microsoft.com/office/drawing/2014/main" id="{B73FFB07-F765-4304-AA61-3B8422984312}"/>
                </a:ext>
              </a:extLst>
            </p:cNvPr>
            <p:cNvSpPr/>
            <p:nvPr/>
          </p:nvSpPr>
          <p:spPr bwMode="auto">
            <a:xfrm>
              <a:off x="515692"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C9F735E5-B73B-43CC-B796-4D8FADDD7059}"/>
                </a:ext>
              </a:extLst>
            </p:cNvPr>
            <p:cNvSpPr/>
            <p:nvPr/>
          </p:nvSpPr>
          <p:spPr>
            <a:xfrm>
              <a:off x="677431" y="2331269"/>
              <a:ext cx="2940019" cy="377212"/>
            </a:xfrm>
            <a:prstGeom prst="rect">
              <a:avLst/>
            </a:prstGeom>
          </p:spPr>
          <p:txBody>
            <a:bodyPr wrap="square" lIns="93247">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rPr>
                <a:t>Azure SQL database</a:t>
              </a:r>
              <a:endParaRPr kumimoji="0" lang="en-US" sz="2800" b="0"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endParaRPr>
            </a:p>
          </p:txBody>
        </p:sp>
        <p:sp>
          <p:nvSpPr>
            <p:cNvPr id="64" name="Text Placeholder 8">
              <a:extLst>
                <a:ext uri="{FF2B5EF4-FFF2-40B4-BE49-F238E27FC236}">
                  <a16:creationId xmlns:a16="http://schemas.microsoft.com/office/drawing/2014/main" id="{D53EA3AE-A741-4263-B3CC-8617D784F898}"/>
                </a:ext>
              </a:extLst>
            </p:cNvPr>
            <p:cNvSpPr txBox="1">
              <a:spLocks/>
            </p:cNvSpPr>
            <p:nvPr/>
          </p:nvSpPr>
          <p:spPr>
            <a:xfrm>
              <a:off x="571857" y="4559205"/>
              <a:ext cx="3026884" cy="635503"/>
            </a:xfrm>
            <a:prstGeom prst="rect">
              <a:avLst/>
            </a:prstGeom>
          </p:spPr>
          <p:txBody>
            <a:bodyPr vert="horz" wrap="square" lIns="93247" tIns="46623" rIns="93247" bIns="46623"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71" rtl="0" eaLnBrk="1" fontAlgn="auto" latinLnBrk="0" hangingPunct="1">
                <a:lnSpc>
                  <a:spcPct val="100000"/>
                </a:lnSpc>
                <a:spcBef>
                  <a:spcPts val="0"/>
                </a:spcBef>
                <a:spcAft>
                  <a:spcPts val="816"/>
                </a:spcAft>
                <a:buClrTx/>
                <a:buSzTx/>
                <a:buFont typeface="Wingdings" panose="05000000000000000000" pitchFamily="2" charset="2"/>
                <a:buNone/>
                <a:tabLst/>
                <a:defRPr/>
              </a:pPr>
              <a:r>
                <a:rPr kumimoji="0" lang="en-US" sz="18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modern cloud applications</a:t>
              </a:r>
            </a:p>
          </p:txBody>
        </p:sp>
        <p:grpSp>
          <p:nvGrpSpPr>
            <p:cNvPr id="65" name="Group 64">
              <a:extLst>
                <a:ext uri="{FF2B5EF4-FFF2-40B4-BE49-F238E27FC236}">
                  <a16:creationId xmlns:a16="http://schemas.microsoft.com/office/drawing/2014/main" id="{B333A691-DD62-477E-A15D-8F9E07534785}"/>
                </a:ext>
              </a:extLst>
            </p:cNvPr>
            <p:cNvGrpSpPr/>
            <p:nvPr/>
          </p:nvGrpSpPr>
          <p:grpSpPr>
            <a:xfrm>
              <a:off x="1564831" y="3226006"/>
              <a:ext cx="1169749" cy="1077456"/>
              <a:chOff x="1535739" y="2566592"/>
              <a:chExt cx="1169749" cy="1077456"/>
            </a:xfrm>
          </p:grpSpPr>
          <p:sp>
            <p:nvSpPr>
              <p:cNvPr id="66" name="Freeform: Shape 132">
                <a:extLst>
                  <a:ext uri="{FF2B5EF4-FFF2-40B4-BE49-F238E27FC236}">
                    <a16:creationId xmlns:a16="http://schemas.microsoft.com/office/drawing/2014/main" id="{4E096A5C-E2E0-4941-9002-E1CE8831347A}"/>
                  </a:ext>
                </a:extLst>
              </p:cNvPr>
              <p:cNvSpPr/>
              <p:nvPr/>
            </p:nvSpPr>
            <p:spPr bwMode="auto">
              <a:xfrm flipH="1">
                <a:off x="1535739" y="2566592"/>
                <a:ext cx="721241" cy="942084"/>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67" name="Freeform 46">
                <a:extLst>
                  <a:ext uri="{FF2B5EF4-FFF2-40B4-BE49-F238E27FC236}">
                    <a16:creationId xmlns:a16="http://schemas.microsoft.com/office/drawing/2014/main" id="{C40223A2-8DA1-415F-80C9-2FF473FC9CDD}"/>
                  </a:ext>
                </a:extLst>
              </p:cNvPr>
              <p:cNvSpPr>
                <a:spLocks/>
              </p:cNvSpPr>
              <p:nvPr/>
            </p:nvSpPr>
            <p:spPr bwMode="auto">
              <a:xfrm>
                <a:off x="1965499"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68" name="Straight Connector 67">
            <a:extLst>
              <a:ext uri="{FF2B5EF4-FFF2-40B4-BE49-F238E27FC236}">
                <a16:creationId xmlns:a16="http://schemas.microsoft.com/office/drawing/2014/main" id="{6B745F35-F49D-4BDD-8184-43A35E74EFDD}"/>
              </a:ext>
            </a:extLst>
          </p:cNvPr>
          <p:cNvCxnSpPr>
            <a:cxnSpLocks/>
          </p:cNvCxnSpPr>
          <p:nvPr/>
        </p:nvCxnSpPr>
        <p:spPr>
          <a:xfrm>
            <a:off x="662682" y="5971718"/>
            <a:ext cx="7103467" cy="0"/>
          </a:xfrm>
          <a:prstGeom prst="line">
            <a:avLst/>
          </a:prstGeom>
          <a:ln w="127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EE576E2-235D-4D92-BFC3-DEC16F7EDECE}"/>
              </a:ext>
            </a:extLst>
          </p:cNvPr>
          <p:cNvCxnSpPr>
            <a:cxnSpLocks/>
          </p:cNvCxnSpPr>
          <p:nvPr/>
        </p:nvCxnSpPr>
        <p:spPr>
          <a:xfrm>
            <a:off x="8654307" y="5951583"/>
            <a:ext cx="3233833" cy="0"/>
          </a:xfrm>
          <a:prstGeom prst="line">
            <a:avLst/>
          </a:prstGeom>
          <a:ln w="127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A1D600D5-FB78-49A1-B49C-931E7B082877}"/>
              </a:ext>
            </a:extLst>
          </p:cNvPr>
          <p:cNvGrpSpPr/>
          <p:nvPr/>
        </p:nvGrpSpPr>
        <p:grpSpPr>
          <a:xfrm>
            <a:off x="4529224" y="2071450"/>
            <a:ext cx="3233022" cy="3609296"/>
            <a:chOff x="4510020" y="2096328"/>
            <a:chExt cx="3169917" cy="3538847"/>
          </a:xfrm>
        </p:grpSpPr>
        <p:sp>
          <p:nvSpPr>
            <p:cNvPr id="71" name="Rectangle 70">
              <a:extLst>
                <a:ext uri="{FF2B5EF4-FFF2-40B4-BE49-F238E27FC236}">
                  <a16:creationId xmlns:a16="http://schemas.microsoft.com/office/drawing/2014/main" id="{F951CACF-DB9B-483D-A789-9417BA81D5BE}"/>
                </a:ext>
              </a:extLst>
            </p:cNvPr>
            <p:cNvSpPr/>
            <p:nvPr/>
          </p:nvSpPr>
          <p:spPr bwMode="auto">
            <a:xfrm>
              <a:off x="4510020"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D7914A3D-DACC-4849-A5ED-209409B8A849}"/>
                </a:ext>
              </a:extLst>
            </p:cNvPr>
            <p:cNvGrpSpPr/>
            <p:nvPr/>
          </p:nvGrpSpPr>
          <p:grpSpPr>
            <a:xfrm>
              <a:off x="5424873" y="3272472"/>
              <a:ext cx="1299814" cy="1030990"/>
              <a:chOff x="5297652" y="2613058"/>
              <a:chExt cx="1299814" cy="1030990"/>
            </a:xfrm>
          </p:grpSpPr>
          <p:grpSp>
            <p:nvGrpSpPr>
              <p:cNvPr id="75" name="Group 96">
                <a:extLst>
                  <a:ext uri="{FF2B5EF4-FFF2-40B4-BE49-F238E27FC236}">
                    <a16:creationId xmlns:a16="http://schemas.microsoft.com/office/drawing/2014/main" id="{D2379916-4913-417F-88AA-E1E887263D64}"/>
                  </a:ext>
                </a:extLst>
              </p:cNvPr>
              <p:cNvGrpSpPr>
                <a:grpSpLocks noChangeAspect="1"/>
              </p:cNvGrpSpPr>
              <p:nvPr/>
            </p:nvGrpSpPr>
            <p:grpSpPr bwMode="auto">
              <a:xfrm>
                <a:off x="5297652" y="2613058"/>
                <a:ext cx="907325" cy="849151"/>
                <a:chOff x="2208" y="2791"/>
                <a:chExt cx="312" cy="292"/>
              </a:xfrm>
            </p:grpSpPr>
            <p:sp>
              <p:nvSpPr>
                <p:cNvPr id="77" name="Rectangle 98">
                  <a:extLst>
                    <a:ext uri="{FF2B5EF4-FFF2-40B4-BE49-F238E27FC236}">
                      <a16:creationId xmlns:a16="http://schemas.microsoft.com/office/drawing/2014/main" id="{963B9672-5551-4B81-B299-832F43E6F1E9}"/>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99">
                  <a:extLst>
                    <a:ext uri="{FF2B5EF4-FFF2-40B4-BE49-F238E27FC236}">
                      <a16:creationId xmlns:a16="http://schemas.microsoft.com/office/drawing/2014/main" id="{06150F5C-2473-4B60-AEF4-78C769133425}"/>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00">
                  <a:extLst>
                    <a:ext uri="{FF2B5EF4-FFF2-40B4-BE49-F238E27FC236}">
                      <a16:creationId xmlns:a16="http://schemas.microsoft.com/office/drawing/2014/main" id="{C01920D1-73BB-4FFE-A430-CE88A63D408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01">
                  <a:extLst>
                    <a:ext uri="{FF2B5EF4-FFF2-40B4-BE49-F238E27FC236}">
                      <a16:creationId xmlns:a16="http://schemas.microsoft.com/office/drawing/2014/main" id="{2753310C-2479-425A-95A7-3E54FDCEE5EE}"/>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1" name="Oval 102">
                  <a:extLst>
                    <a:ext uri="{FF2B5EF4-FFF2-40B4-BE49-F238E27FC236}">
                      <a16:creationId xmlns:a16="http://schemas.microsoft.com/office/drawing/2014/main" id="{80C0303E-7A15-4B4D-894E-7A1F90BBEC6B}"/>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103">
                  <a:extLst>
                    <a:ext uri="{FF2B5EF4-FFF2-40B4-BE49-F238E27FC236}">
                      <a16:creationId xmlns:a16="http://schemas.microsoft.com/office/drawing/2014/main" id="{923F63A7-3E84-443D-BCDA-BE76FFAF32C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104">
                  <a:extLst>
                    <a:ext uri="{FF2B5EF4-FFF2-40B4-BE49-F238E27FC236}">
                      <a16:creationId xmlns:a16="http://schemas.microsoft.com/office/drawing/2014/main" id="{B20F4A0A-C186-461F-BBF4-41B659A44533}"/>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4" name="Oval 105">
                  <a:extLst>
                    <a:ext uri="{FF2B5EF4-FFF2-40B4-BE49-F238E27FC236}">
                      <a16:creationId xmlns:a16="http://schemas.microsoft.com/office/drawing/2014/main" id="{D3AEE4B4-328D-4156-947E-BDF9F63873DF}"/>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6" name="Oval 106">
                  <a:extLst>
                    <a:ext uri="{FF2B5EF4-FFF2-40B4-BE49-F238E27FC236}">
                      <a16:creationId xmlns:a16="http://schemas.microsoft.com/office/drawing/2014/main" id="{3CEA04B5-6D8C-4126-AF4E-58A01A2F54B8}"/>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7" name="Oval 107">
                  <a:extLst>
                    <a:ext uri="{FF2B5EF4-FFF2-40B4-BE49-F238E27FC236}">
                      <a16:creationId xmlns:a16="http://schemas.microsoft.com/office/drawing/2014/main" id="{B6DF53F9-82B0-4EEA-879D-7CEA2788E17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8" name="Oval 108">
                  <a:extLst>
                    <a:ext uri="{FF2B5EF4-FFF2-40B4-BE49-F238E27FC236}">
                      <a16:creationId xmlns:a16="http://schemas.microsoft.com/office/drawing/2014/main" id="{9083B275-CBB4-4F1B-9EEF-44307E70A2B7}"/>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 name="Oval 109">
                  <a:extLst>
                    <a:ext uri="{FF2B5EF4-FFF2-40B4-BE49-F238E27FC236}">
                      <a16:creationId xmlns:a16="http://schemas.microsoft.com/office/drawing/2014/main" id="{C2D6DABB-0D9F-4D2F-8E8B-19E8710FDF9E}"/>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110">
                  <a:extLst>
                    <a:ext uri="{FF2B5EF4-FFF2-40B4-BE49-F238E27FC236}">
                      <a16:creationId xmlns:a16="http://schemas.microsoft.com/office/drawing/2014/main" id="{1F4272CB-F3D9-4EA2-8871-408A2A49516A}"/>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 name="Oval 111">
                  <a:extLst>
                    <a:ext uri="{FF2B5EF4-FFF2-40B4-BE49-F238E27FC236}">
                      <a16:creationId xmlns:a16="http://schemas.microsoft.com/office/drawing/2014/main" id="{0556D877-2A39-4A60-B99C-99568BAE5F38}"/>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112">
                  <a:extLst>
                    <a:ext uri="{FF2B5EF4-FFF2-40B4-BE49-F238E27FC236}">
                      <a16:creationId xmlns:a16="http://schemas.microsoft.com/office/drawing/2014/main" id="{33C8EA7B-2220-47C1-8A50-06216A5AD9C2}"/>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113">
                  <a:extLst>
                    <a:ext uri="{FF2B5EF4-FFF2-40B4-BE49-F238E27FC236}">
                      <a16:creationId xmlns:a16="http://schemas.microsoft.com/office/drawing/2014/main" id="{3F14937C-6A43-4368-B80A-E0C779550D55}"/>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76" name="Freeform 46">
                <a:extLst>
                  <a:ext uri="{FF2B5EF4-FFF2-40B4-BE49-F238E27FC236}">
                    <a16:creationId xmlns:a16="http://schemas.microsoft.com/office/drawing/2014/main" id="{E600543C-7841-4CE9-BE43-9B64959DE200}"/>
                  </a:ext>
                </a:extLst>
              </p:cNvPr>
              <p:cNvSpPr>
                <a:spLocks/>
              </p:cNvSpPr>
              <p:nvPr/>
            </p:nvSpPr>
            <p:spPr bwMode="auto">
              <a:xfrm>
                <a:off x="5857477"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73" name="Rectangle 72">
              <a:extLst>
                <a:ext uri="{FF2B5EF4-FFF2-40B4-BE49-F238E27FC236}">
                  <a16:creationId xmlns:a16="http://schemas.microsoft.com/office/drawing/2014/main" id="{CC005C8B-15C5-4490-9AF5-E28196553DC8}"/>
                </a:ext>
              </a:extLst>
            </p:cNvPr>
            <p:cNvSpPr/>
            <p:nvPr/>
          </p:nvSpPr>
          <p:spPr>
            <a:xfrm>
              <a:off x="4669294" y="2331269"/>
              <a:ext cx="2888004" cy="663892"/>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Semibold"/>
                  <a:ea typeface="+mn-ea"/>
                  <a:cs typeface="Segoe UI Semibold"/>
                </a:rPr>
                <a:t>Azure SQL managed instance</a:t>
              </a:r>
              <a:endParaRPr kumimoji="0" lang="en-US" sz="28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74" name="Rectangle 73">
              <a:extLst>
                <a:ext uri="{FF2B5EF4-FFF2-40B4-BE49-F238E27FC236}">
                  <a16:creationId xmlns:a16="http://schemas.microsoft.com/office/drawing/2014/main" id="{9CE79C7F-8DF6-498D-B784-9B67542C9F74}"/>
                </a:ext>
              </a:extLst>
            </p:cNvPr>
            <p:cNvSpPr/>
            <p:nvPr/>
          </p:nvSpPr>
          <p:spPr>
            <a:xfrm>
              <a:off x="4772890" y="4559204"/>
              <a:ext cx="2680810" cy="635503"/>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lt"/>
                  <a:cs typeface="Segoe UI"/>
                </a:rPr>
                <a:t>Best for a fully managed SQL Instance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8158862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588263" y="457202"/>
            <a:ext cx="11018520"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SQL Server in a Virtual Machine</a:t>
            </a:r>
          </a:p>
        </p:txBody>
      </p:sp>
      <p:grpSp>
        <p:nvGrpSpPr>
          <p:cNvPr id="10" name="Group 9">
            <a:extLst>
              <a:ext uri="{FF2B5EF4-FFF2-40B4-BE49-F238E27FC236}">
                <a16:creationId xmlns:a16="http://schemas.microsoft.com/office/drawing/2014/main" id="{B3387B7D-8C65-4228-8BE7-51D86308CCB7}"/>
              </a:ext>
            </a:extLst>
          </p:cNvPr>
          <p:cNvGrpSpPr/>
          <p:nvPr/>
        </p:nvGrpSpPr>
        <p:grpSpPr>
          <a:xfrm>
            <a:off x="588263" y="1562998"/>
            <a:ext cx="3169917" cy="3538847"/>
            <a:chOff x="8570026" y="2096328"/>
            <a:chExt cx="3169917" cy="3538847"/>
          </a:xfrm>
        </p:grpSpPr>
        <p:sp>
          <p:nvSpPr>
            <p:cNvPr id="11" name="Rectangle 10">
              <a:extLst>
                <a:ext uri="{FF2B5EF4-FFF2-40B4-BE49-F238E27FC236}">
                  <a16:creationId xmlns:a16="http://schemas.microsoft.com/office/drawing/2014/main" id="{81D204B8-995D-42C1-9873-5BB4C02885B1}"/>
                </a:ext>
              </a:extLst>
            </p:cNvPr>
            <p:cNvSpPr/>
            <p:nvPr/>
          </p:nvSpPr>
          <p:spPr bwMode="auto">
            <a:xfrm>
              <a:off x="8570026"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00AF7ECC-EE45-45D5-9461-EBC658556430}"/>
                </a:ext>
              </a:extLst>
            </p:cNvPr>
            <p:cNvSpPr/>
            <p:nvPr/>
          </p:nvSpPr>
          <p:spPr>
            <a:xfrm>
              <a:off x="8718780" y="2331269"/>
              <a:ext cx="2888004" cy="618631"/>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rPr>
                <a:t>SQL Server on Azure virtual machines </a:t>
              </a:r>
            </a:p>
          </p:txBody>
        </p:sp>
        <p:sp>
          <p:nvSpPr>
            <p:cNvPr id="14" name="Rectangle 13">
              <a:extLst>
                <a:ext uri="{FF2B5EF4-FFF2-40B4-BE49-F238E27FC236}">
                  <a16:creationId xmlns:a16="http://schemas.microsoft.com/office/drawing/2014/main" id="{D33B42F0-BC1D-4C58-8138-4327CDC2B468}"/>
                </a:ext>
              </a:extLst>
            </p:cNvPr>
            <p:cNvSpPr/>
            <p:nvPr/>
          </p:nvSpPr>
          <p:spPr>
            <a:xfrm>
              <a:off x="8989145" y="4559204"/>
              <a:ext cx="2347272" cy="584761"/>
            </a:xfrm>
            <a:prstGeom prst="rect">
              <a:avLst/>
            </a:prstGeom>
          </p:spPr>
          <p:txBody>
            <a:bodyPr wrap="square" lIns="91427" tIns="45713" rIns="91427" bIns="45713" anchor="t">
              <a:spAutoFit/>
            </a:bodyPr>
            <a:lstStyle/>
            <a:p>
              <a:pPr marL="0" marR="0" lvl="0" indent="0" algn="ctr" defTabSz="914179"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mn-ea"/>
                  <a:cs typeface="Segoe UI"/>
                </a:rPr>
                <a:t>Best for complete SQL Server and OS control</a:t>
              </a:r>
            </a:p>
          </p:txBody>
        </p:sp>
        <p:grpSp>
          <p:nvGrpSpPr>
            <p:cNvPr id="15" name="Group 14">
              <a:extLst>
                <a:ext uri="{FF2B5EF4-FFF2-40B4-BE49-F238E27FC236}">
                  <a16:creationId xmlns:a16="http://schemas.microsoft.com/office/drawing/2014/main" id="{B643A995-89F0-4D1A-AF78-A75D52445D5A}"/>
                </a:ext>
              </a:extLst>
            </p:cNvPr>
            <p:cNvGrpSpPr/>
            <p:nvPr/>
          </p:nvGrpSpPr>
          <p:grpSpPr>
            <a:xfrm>
              <a:off x="9613954" y="3261711"/>
              <a:ext cx="1097654" cy="1010260"/>
              <a:chOff x="9499303" y="4189382"/>
              <a:chExt cx="886033" cy="815488"/>
            </a:xfrm>
          </p:grpSpPr>
          <p:sp>
            <p:nvSpPr>
              <p:cNvPr id="16" name="Freeform: Shape 229">
                <a:extLst>
                  <a:ext uri="{FF2B5EF4-FFF2-40B4-BE49-F238E27FC236}">
                    <a16:creationId xmlns:a16="http://schemas.microsoft.com/office/drawing/2014/main" id="{C3269A70-97DE-4A50-B805-6C891237D598}"/>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Shape 230">
                <a:extLst>
                  <a:ext uri="{FF2B5EF4-FFF2-40B4-BE49-F238E27FC236}">
                    <a16:creationId xmlns:a16="http://schemas.microsoft.com/office/drawing/2014/main" id="{3CA5E92E-D54C-4EDA-9C5B-BA0650ECA742}"/>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AA1E6ACD-1DD8-49F3-8947-AA05B493F0A8}"/>
              </a:ext>
            </a:extLst>
          </p:cNvPr>
          <p:cNvSpPr txBox="1"/>
          <p:nvPr/>
        </p:nvSpPr>
        <p:spPr>
          <a:xfrm>
            <a:off x="588263" y="1110184"/>
            <a:ext cx="9864179" cy="31351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IaaS – Complete control over virtualization</a:t>
            </a:r>
          </a:p>
        </p:txBody>
      </p:sp>
      <p:sp>
        <p:nvSpPr>
          <p:cNvPr id="3" name="TextBox 2">
            <a:extLst>
              <a:ext uri="{FF2B5EF4-FFF2-40B4-BE49-F238E27FC236}">
                <a16:creationId xmlns:a16="http://schemas.microsoft.com/office/drawing/2014/main" id="{4AA71548-88B0-4A8C-BDB7-397DB6988556}"/>
              </a:ext>
            </a:extLst>
          </p:cNvPr>
          <p:cNvSpPr txBox="1"/>
          <p:nvPr/>
        </p:nvSpPr>
        <p:spPr>
          <a:xfrm>
            <a:off x="3919919" y="1631743"/>
            <a:ext cx="7926338" cy="41957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Completely customize a SQL Server implementation.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Several templates for common deployments, including Always On Availability Groups.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Choose the VM type and size (Gen Purpose, Compute Optimized, memory optimized, storage optimized).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Choose storage: premium disks, Ultra SSD.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 HA/DR deployments: Always On, Replication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Full Support for SSRS, SSIS, SSAS, 3</a:t>
            </a:r>
            <a:r>
              <a:rPr kumimoji="0" lang="en-US" sz="1800" b="0" i="0" u="none" strike="noStrike" kern="1200" cap="none" spc="0" normalizeH="0" baseline="30000" noProof="0" dirty="0">
                <a:ln>
                  <a:noFill/>
                </a:ln>
                <a:solidFill>
                  <a:srgbClr val="000000"/>
                </a:solidFill>
                <a:effectLst/>
                <a:uLnTx/>
                <a:uFillTx/>
                <a:latin typeface="Segoe UI"/>
                <a:ea typeface="+mn-ea"/>
                <a:cs typeface="+mn-cs"/>
              </a:rPr>
              <a:t>rd</a:t>
            </a:r>
            <a:r>
              <a:rPr kumimoji="0" lang="en-US" sz="1800" b="0" i="0" u="none" strike="noStrike" kern="1200" cap="none" spc="0" normalizeH="0" baseline="0" noProof="0" dirty="0">
                <a:ln>
                  <a:noFill/>
                </a:ln>
                <a:solidFill>
                  <a:srgbClr val="000000"/>
                </a:solidFill>
                <a:effectLst/>
                <a:uLnTx/>
                <a:uFillTx/>
                <a:latin typeface="Segoe UI"/>
                <a:ea typeface="+mn-ea"/>
                <a:cs typeface="+mn-cs"/>
              </a:rPr>
              <a:t> party tools.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Choose SQL and OS versions (Windows/Linux).</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Segoe UI"/>
                <a:ea typeface="+mn-ea"/>
                <a:cs typeface="+mn-cs"/>
              </a:rPr>
              <a:t>Filestream</a:t>
            </a:r>
            <a:r>
              <a:rPr kumimoji="0" lang="en-US" sz="1800" b="0" i="0" u="none" strike="noStrike" kern="1200" cap="none" spc="0" normalizeH="0" baseline="0" noProof="0" dirty="0">
                <a:ln>
                  <a:noFill/>
                </a:ln>
                <a:solidFill>
                  <a:srgbClr val="000000"/>
                </a:solidFill>
                <a:effectLst/>
                <a:uLnTx/>
                <a:uFillTx/>
                <a:latin typeface="Segoe UI"/>
                <a:ea typeface="+mn-ea"/>
                <a:cs typeface="+mn-cs"/>
              </a:rPr>
              <a:t>, Filegroups/partitions, DTC, Simple Recovery model.</a:t>
            </a:r>
          </a:p>
        </p:txBody>
      </p:sp>
    </p:spTree>
    <p:extLst>
      <p:ext uri="{BB962C8B-B14F-4D97-AF65-F5344CB8AC3E}">
        <p14:creationId xmlns:p14="http://schemas.microsoft.com/office/powerpoint/2010/main" val="10152979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14B6-47B4-46C7-BF5D-C30FA1C2939B}"/>
              </a:ext>
            </a:extLst>
          </p:cNvPr>
          <p:cNvSpPr>
            <a:spLocks noGrp="1"/>
          </p:cNvSpPr>
          <p:nvPr>
            <p:ph type="title"/>
          </p:nvPr>
        </p:nvSpPr>
        <p:spPr>
          <a:xfrm>
            <a:off x="286945" y="178902"/>
            <a:ext cx="11018520" cy="553982"/>
          </a:xfrm>
        </p:spPr>
        <p:txBody>
          <a:bodyPr/>
          <a:lstStyle/>
          <a:p>
            <a:pPr algn="l" defTabSz="932384">
              <a:defRPr/>
            </a:pPr>
            <a:r>
              <a:rPr lang="en-US" err="1">
                <a:solidFill>
                  <a:srgbClr val="000000"/>
                </a:solidFill>
                <a:latin typeface="Segoe UI Semibold"/>
              </a:rPr>
              <a:t>TeamSystem</a:t>
            </a:r>
            <a:r>
              <a:rPr lang="en-US">
                <a:solidFill>
                  <a:srgbClr val="000000"/>
                </a:solidFill>
                <a:latin typeface="Segoe UI Semibold"/>
              </a:rPr>
              <a:t>: Italian ERP leader</a:t>
            </a:r>
          </a:p>
        </p:txBody>
      </p:sp>
      <p:sp>
        <p:nvSpPr>
          <p:cNvPr id="4" name="Content Placeholder 3">
            <a:extLst>
              <a:ext uri="{FF2B5EF4-FFF2-40B4-BE49-F238E27FC236}">
                <a16:creationId xmlns:a16="http://schemas.microsoft.com/office/drawing/2014/main" id="{ABAF6F37-D874-4C3C-9B62-6CC518817F05}"/>
              </a:ext>
            </a:extLst>
          </p:cNvPr>
          <p:cNvSpPr txBox="1">
            <a:spLocks/>
          </p:cNvSpPr>
          <p:nvPr/>
        </p:nvSpPr>
        <p:spPr>
          <a:xfrm>
            <a:off x="286945" y="1471482"/>
            <a:ext cx="5249797" cy="437459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Europe’s leading provider of ERP solutions</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Migrated the application from on-prem to Azure</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Chose SQL Server on Azure VM</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SQL Server 2017</a:t>
            </a:r>
          </a:p>
          <a:p>
            <a:pPr marL="233149" marR="0" lvl="0" indent="-233149" algn="l" defTabSz="951304"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Ubuntu Linux distribution</a:t>
            </a:r>
          </a:p>
        </p:txBody>
      </p:sp>
      <p:sp>
        <p:nvSpPr>
          <p:cNvPr id="6" name="TextBox 5">
            <a:extLst>
              <a:ext uri="{FF2B5EF4-FFF2-40B4-BE49-F238E27FC236}">
                <a16:creationId xmlns:a16="http://schemas.microsoft.com/office/drawing/2014/main" id="{F69E2E3D-8530-40C0-B6C9-1E1162B9D58E}"/>
              </a:ext>
            </a:extLst>
          </p:cNvPr>
          <p:cNvSpPr txBox="1"/>
          <p:nvPr/>
        </p:nvSpPr>
        <p:spPr>
          <a:xfrm>
            <a:off x="6598892" y="1471481"/>
            <a:ext cx="4779404" cy="214225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a:ln>
                  <a:noFill/>
                </a:ln>
                <a:solidFill>
                  <a:srgbClr val="0067B8"/>
                </a:solidFill>
                <a:effectLst/>
                <a:uLnTx/>
                <a:uFillTx/>
                <a:latin typeface="SegoeUI"/>
                <a:ea typeface="+mn-ea"/>
                <a:cs typeface="+mn-cs"/>
              </a:rPr>
              <a:t>“By using SQL Server on Azure, we have </a:t>
            </a:r>
            <a:r>
              <a:rPr kumimoji="0" lang="en-US" sz="1961" b="0" i="1" u="sng" strike="noStrike" kern="1200" cap="none" spc="0" normalizeH="0" baseline="0" noProof="0">
                <a:ln>
                  <a:noFill/>
                </a:ln>
                <a:solidFill>
                  <a:srgbClr val="0067B8"/>
                </a:solidFill>
                <a:effectLst/>
                <a:uLnTx/>
                <a:uFillTx/>
                <a:latin typeface="SegoeUI"/>
                <a:ea typeface="+mn-ea"/>
                <a:cs typeface="+mn-cs"/>
              </a:rPr>
              <a:t>direct control over everything</a:t>
            </a:r>
            <a:r>
              <a:rPr kumimoji="0" lang="en-US" sz="1961" b="0" i="1" u="none" strike="noStrike" kern="1200" cap="none" spc="0" normalizeH="0" baseline="0" noProof="0">
                <a:ln>
                  <a:noFill/>
                </a:ln>
                <a:solidFill>
                  <a:srgbClr val="0067B8"/>
                </a:solidFill>
                <a:effectLst/>
                <a:uLnTx/>
                <a:uFillTx/>
                <a:latin typeface="SegoeUI"/>
                <a:ea typeface="+mn-ea"/>
                <a:cs typeface="+mn-cs"/>
              </a:rPr>
              <a:t>. We can monitor and manage every aspect of our database environment, which allows us to continuously optimize its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UI"/>
                <a:ea typeface="+mn-ea"/>
                <a:cs typeface="+mn-cs"/>
              </a:rPr>
              <a:t>Matteo </a:t>
            </a:r>
            <a:r>
              <a:rPr kumimoji="0" lang="en-US" sz="1765" b="0" i="0" u="none" strike="noStrike" kern="1200" cap="none" spc="0" normalizeH="0" baseline="0" noProof="0" err="1">
                <a:ln>
                  <a:noFill/>
                </a:ln>
                <a:solidFill>
                  <a:srgbClr val="000000"/>
                </a:solidFill>
                <a:effectLst/>
                <a:uLnTx/>
                <a:uFillTx/>
                <a:latin typeface="SegoeUI"/>
                <a:ea typeface="+mn-ea"/>
                <a:cs typeface="+mn-cs"/>
              </a:rPr>
              <a:t>Lazzari</a:t>
            </a:r>
            <a:r>
              <a:rPr kumimoji="0" lang="en-US" sz="1765" b="0" i="0" u="none" strike="noStrike" kern="1200" cap="none" spc="0" normalizeH="0" baseline="0" noProof="0">
                <a:ln>
                  <a:noFill/>
                </a:ln>
                <a:solidFill>
                  <a:srgbClr val="000000"/>
                </a:solidFill>
                <a:effectLst/>
                <a:uLnTx/>
                <a:uFillTx/>
                <a:latin typeface="SegoeUI"/>
                <a:ea typeface="+mn-ea"/>
                <a:cs typeface="+mn-cs"/>
              </a:rPr>
              <a:t>: Product owner and </a:t>
            </a:r>
            <a:r>
              <a:rPr kumimoji="0" lang="en-US" sz="1765" b="0" i="0" u="none" strike="noStrike" kern="1200" cap="none" spc="0" normalizeH="0" baseline="0" noProof="0" err="1">
                <a:ln>
                  <a:noFill/>
                </a:ln>
                <a:solidFill>
                  <a:srgbClr val="000000"/>
                </a:solidFill>
                <a:effectLst/>
                <a:uLnTx/>
                <a:uFillTx/>
                <a:latin typeface="SegoeUI"/>
                <a:ea typeface="+mn-ea"/>
                <a:cs typeface="+mn-cs"/>
              </a:rPr>
              <a:t>CloudOps</a:t>
            </a:r>
            <a:r>
              <a:rPr kumimoji="0" lang="en-US" sz="1765" b="0" i="0" u="none" strike="noStrike" kern="1200" cap="none" spc="0" normalizeH="0" baseline="0" noProof="0">
                <a:ln>
                  <a:noFill/>
                </a:ln>
                <a:solidFill>
                  <a:srgbClr val="000000"/>
                </a:solidFill>
                <a:effectLst/>
                <a:uLnTx/>
                <a:uFillTx/>
                <a:latin typeface="SegoeUI"/>
                <a:ea typeface="+mn-ea"/>
                <a:cs typeface="+mn-cs"/>
              </a:rPr>
              <a:t> ERP Product Team Lead, </a:t>
            </a:r>
            <a:r>
              <a:rPr kumimoji="0" lang="en-US" sz="1765" b="0" i="0" u="none" strike="noStrike" kern="1200" cap="none" spc="0" normalizeH="0" baseline="0" noProof="0" err="1">
                <a:ln>
                  <a:noFill/>
                </a:ln>
                <a:solidFill>
                  <a:srgbClr val="008272"/>
                </a:solidFill>
                <a:effectLst/>
                <a:uLnTx/>
                <a:uFillTx/>
                <a:latin typeface="SegoeUI"/>
                <a:ea typeface="+mn-ea"/>
                <a:cs typeface="+mn-cs"/>
              </a:rPr>
              <a:t>TeamSystem</a:t>
            </a:r>
            <a:endParaRPr kumimoji="0" lang="en-US" sz="1765" b="0" i="0" u="none" strike="noStrike" kern="1200" cap="none" spc="0" normalizeH="0" baseline="0" noProof="0">
              <a:ln>
                <a:noFill/>
              </a:ln>
              <a:solidFill>
                <a:srgbClr val="008272"/>
              </a:solidFill>
              <a:effectLst/>
              <a:uLnTx/>
              <a:uFillTx/>
              <a:latin typeface="SegoeUI"/>
              <a:ea typeface="+mn-ea"/>
              <a:cs typeface="+mn-cs"/>
            </a:endParaRPr>
          </a:p>
        </p:txBody>
      </p:sp>
      <p:sp>
        <p:nvSpPr>
          <p:cNvPr id="3" name="TextBox 2">
            <a:extLst>
              <a:ext uri="{FF2B5EF4-FFF2-40B4-BE49-F238E27FC236}">
                <a16:creationId xmlns:a16="http://schemas.microsoft.com/office/drawing/2014/main" id="{D13AFB6D-0EEC-4BE7-BBEA-53CF29B9F456}"/>
              </a:ext>
            </a:extLst>
          </p:cNvPr>
          <p:cNvSpPr txBox="1"/>
          <p:nvPr/>
        </p:nvSpPr>
        <p:spPr>
          <a:xfrm>
            <a:off x="6598891" y="4076638"/>
            <a:ext cx="4779404" cy="18405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0067B8"/>
                </a:solidFill>
                <a:effectLst/>
                <a:uLnTx/>
                <a:uFillTx/>
                <a:latin typeface="SegoeUI"/>
                <a:ea typeface="+mn-ea"/>
                <a:cs typeface="+mn-cs"/>
              </a:rPr>
              <a:t>“With SQL Server on Azure, we can give customers </a:t>
            </a:r>
            <a:r>
              <a:rPr kumimoji="0" lang="en-US" sz="1961" b="0" i="1" u="sng" strike="noStrike" kern="1200" cap="none" spc="0" normalizeH="0" baseline="0" noProof="0" dirty="0">
                <a:ln>
                  <a:noFill/>
                </a:ln>
                <a:solidFill>
                  <a:srgbClr val="0067B8"/>
                </a:solidFill>
                <a:effectLst/>
                <a:uLnTx/>
                <a:uFillTx/>
                <a:latin typeface="SegoeUI"/>
                <a:ea typeface="+mn-ea"/>
                <a:cs typeface="+mn-cs"/>
              </a:rPr>
              <a:t>all the functionality they expect from our software</a:t>
            </a:r>
            <a:r>
              <a:rPr kumimoji="0" lang="en-US" sz="1961" b="0" i="1" u="none" strike="noStrike" kern="1200" cap="none" spc="0" normalizeH="0" baseline="0" noProof="0" dirty="0">
                <a:ln>
                  <a:noFill/>
                </a:ln>
                <a:solidFill>
                  <a:srgbClr val="0067B8"/>
                </a:solidFill>
                <a:effectLst/>
                <a:uLnTx/>
                <a:uFillTx/>
                <a:latin typeface="SegoeUI"/>
                <a:ea typeface="+mn-ea"/>
                <a:cs typeface="+mn-cs"/>
              </a:rPr>
              <a:t>, but with the agility of a cloud solution.”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UI"/>
                <a:ea typeface="+mn-ea"/>
                <a:cs typeface="+mn-cs"/>
              </a:rPr>
              <a:t>Matteo </a:t>
            </a:r>
            <a:r>
              <a:rPr kumimoji="0" lang="en-US" sz="1765" b="0" i="0" u="none" strike="noStrike" kern="1200" cap="none" spc="0" normalizeH="0" baseline="0" noProof="0" dirty="0" err="1">
                <a:ln>
                  <a:noFill/>
                </a:ln>
                <a:solidFill>
                  <a:srgbClr val="000000"/>
                </a:solidFill>
                <a:effectLst/>
                <a:uLnTx/>
                <a:uFillTx/>
                <a:latin typeface="SegoeUI"/>
                <a:ea typeface="+mn-ea"/>
                <a:cs typeface="+mn-cs"/>
              </a:rPr>
              <a:t>Lazzari</a:t>
            </a:r>
            <a:r>
              <a:rPr kumimoji="0" lang="en-US" sz="1765" b="0" i="0" u="none" strike="noStrike" kern="1200" cap="none" spc="0" normalizeH="0" baseline="0" noProof="0" dirty="0">
                <a:ln>
                  <a:noFill/>
                </a:ln>
                <a:solidFill>
                  <a:srgbClr val="000000"/>
                </a:solidFill>
                <a:effectLst/>
                <a:uLnTx/>
                <a:uFillTx/>
                <a:latin typeface="SegoeUI"/>
                <a:ea typeface="+mn-ea"/>
                <a:cs typeface="+mn-cs"/>
              </a:rPr>
              <a:t>: Product owner and </a:t>
            </a:r>
            <a:r>
              <a:rPr kumimoji="0" lang="en-US" sz="1765" b="0" i="0" u="none" strike="noStrike" kern="1200" cap="none" spc="0" normalizeH="0" baseline="0" noProof="0" dirty="0" err="1">
                <a:ln>
                  <a:noFill/>
                </a:ln>
                <a:solidFill>
                  <a:srgbClr val="000000"/>
                </a:solidFill>
                <a:effectLst/>
                <a:uLnTx/>
                <a:uFillTx/>
                <a:latin typeface="SegoeUI"/>
                <a:ea typeface="+mn-ea"/>
                <a:cs typeface="+mn-cs"/>
              </a:rPr>
              <a:t>CloudOps</a:t>
            </a:r>
            <a:r>
              <a:rPr kumimoji="0" lang="en-US" sz="1765" b="0" i="0" u="none" strike="noStrike" kern="1200" cap="none" spc="0" normalizeH="0" baseline="0" noProof="0" dirty="0">
                <a:ln>
                  <a:noFill/>
                </a:ln>
                <a:solidFill>
                  <a:srgbClr val="000000"/>
                </a:solidFill>
                <a:effectLst/>
                <a:uLnTx/>
                <a:uFillTx/>
                <a:latin typeface="SegoeUI"/>
                <a:ea typeface="+mn-ea"/>
                <a:cs typeface="+mn-cs"/>
              </a:rPr>
              <a:t> ERP Product Team Lead, </a:t>
            </a:r>
            <a:r>
              <a:rPr kumimoji="0" lang="en-US" sz="1765" b="0" i="0" u="none" strike="noStrike" kern="1200" cap="none" spc="0" normalizeH="0" baseline="0" noProof="0" dirty="0" err="1">
                <a:ln>
                  <a:noFill/>
                </a:ln>
                <a:solidFill>
                  <a:srgbClr val="008272"/>
                </a:solidFill>
                <a:effectLst/>
                <a:uLnTx/>
                <a:uFillTx/>
                <a:latin typeface="SegoeUI"/>
                <a:ea typeface="+mn-ea"/>
                <a:cs typeface="+mn-cs"/>
              </a:rPr>
              <a:t>TeamSystem</a:t>
            </a:r>
            <a:endParaRPr kumimoji="0" lang="en-US" sz="1765" b="0" i="0" u="none" strike="noStrike" kern="1200" cap="none" spc="0" normalizeH="0" baseline="0" noProof="0" dirty="0">
              <a:ln>
                <a:noFill/>
              </a:ln>
              <a:solidFill>
                <a:srgbClr val="008272"/>
              </a:solidFill>
              <a:effectLst/>
              <a:uLnTx/>
              <a:uFillTx/>
              <a:latin typeface="SegoeUI"/>
              <a:ea typeface="+mn-ea"/>
              <a:cs typeface="+mn-cs"/>
            </a:endParaRPr>
          </a:p>
        </p:txBody>
      </p:sp>
      <p:sp>
        <p:nvSpPr>
          <p:cNvPr id="9" name="TextBox 8">
            <a:extLst>
              <a:ext uri="{FF2B5EF4-FFF2-40B4-BE49-F238E27FC236}">
                <a16:creationId xmlns:a16="http://schemas.microsoft.com/office/drawing/2014/main" id="{F3251DA2-EDBD-41DD-99A9-618DDFC77C93}"/>
              </a:ext>
            </a:extLst>
          </p:cNvPr>
          <p:cNvSpPr txBox="1"/>
          <p:nvPr/>
        </p:nvSpPr>
        <p:spPr>
          <a:xfrm>
            <a:off x="286945" y="6229203"/>
            <a:ext cx="11018520" cy="30172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hlinkClick r:id="rId3"/>
              </a:rPr>
              <a:t>https://customers.microsoft.com/en-us/story/809018-teamsystem-partner-professional-services-sql-server-azure-virtual-machines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9509822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10.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11.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2.xml><?xml version="1.0" encoding="utf-8"?>
<a:theme xmlns:a="http://schemas.openxmlformats.org/drawingml/2006/main" name="2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4.xml><?xml version="1.0" encoding="utf-8"?>
<a:theme xmlns:a="http://schemas.openxmlformats.org/drawingml/2006/main" name="1_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5.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1F66E9E7482D4DB41C4D7D4EDB219B" ma:contentTypeVersion="11" ma:contentTypeDescription="Create a new document." ma:contentTypeScope="" ma:versionID="ee63f5fdae05975188e29f4481950d25">
  <xsd:schema xmlns:xsd="http://www.w3.org/2001/XMLSchema" xmlns:xs="http://www.w3.org/2001/XMLSchema" xmlns:p="http://schemas.microsoft.com/office/2006/metadata/properties" xmlns:ns2="4d5da6a9-380a-4636-9096-1ad2d560e750" xmlns:ns3="d2a4546d-b0a6-4a61-a826-1ca88ed36bc2" targetNamespace="http://schemas.microsoft.com/office/2006/metadata/properties" ma:root="true" ma:fieldsID="f50df93a246bcb9d40fd7abcab8efffc" ns2:_="" ns3:_="">
    <xsd:import namespace="4d5da6a9-380a-4636-9096-1ad2d560e750"/>
    <xsd:import namespace="d2a4546d-b0a6-4a61-a826-1ca88ed36b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5da6a9-380a-4636-9096-1ad2d560e7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a4546d-b0a6-4a61-a826-1ca88ed36bc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70D356-E601-4D10-90F6-536FDCA3FCE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B93FA0F-6588-45F2-A7A2-844AA4EA2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5da6a9-380a-4636-9096-1ad2d560e750"/>
    <ds:schemaRef ds:uri="d2a4546d-b0a6-4a61-a826-1ca88ed36b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5953</Words>
  <Application>Microsoft Office PowerPoint</Application>
  <PresentationFormat>Widescreen</PresentationFormat>
  <Paragraphs>714</Paragraphs>
  <Slides>49</Slides>
  <Notes>39</Notes>
  <HiddenSlides>1</HiddenSlides>
  <MMClips>0</MMClips>
  <ScaleCrop>false</ScaleCrop>
  <HeadingPairs>
    <vt:vector size="8" baseType="variant">
      <vt:variant>
        <vt:lpstr>Fonts Used</vt:lpstr>
      </vt:variant>
      <vt:variant>
        <vt:i4>15</vt:i4>
      </vt:variant>
      <vt:variant>
        <vt:lpstr>Theme</vt:lpstr>
      </vt:variant>
      <vt:variant>
        <vt:i4>13</vt:i4>
      </vt:variant>
      <vt:variant>
        <vt:lpstr>Embedded OLE Servers</vt:lpstr>
      </vt:variant>
      <vt:variant>
        <vt:i4>1</vt:i4>
      </vt:variant>
      <vt:variant>
        <vt:lpstr>Slide Titles</vt:lpstr>
      </vt:variant>
      <vt:variant>
        <vt:i4>49</vt:i4>
      </vt:variant>
    </vt:vector>
  </HeadingPairs>
  <TitlesOfParts>
    <vt:vector size="78" baseType="lpstr">
      <vt:lpstr>Arial</vt:lpstr>
      <vt:lpstr>Calibri</vt:lpstr>
      <vt:lpstr>Calibri Light</vt:lpstr>
      <vt:lpstr>Consolas</vt:lpstr>
      <vt:lpstr>Segoe</vt:lpstr>
      <vt:lpstr>Segoe Pro</vt:lpstr>
      <vt:lpstr>Segoe Pro Semibold</vt:lpstr>
      <vt:lpstr>Segoe Semibold</vt:lpstr>
      <vt:lpstr>Segoe UI</vt:lpstr>
      <vt:lpstr>Segoe UI Light</vt:lpstr>
      <vt:lpstr>Segoe UI Semibold</vt:lpstr>
      <vt:lpstr>Segoe UI Semilight</vt:lpstr>
      <vt:lpstr>SegoeUI</vt:lpstr>
      <vt:lpstr>Times New Roman</vt:lpstr>
      <vt:lpstr>Wingdings</vt:lpstr>
      <vt:lpstr>Azure Dev Titles and Headers - 2018H2</vt:lpstr>
      <vt:lpstr>Azure Dev Light - 2018H2</vt:lpstr>
      <vt:lpstr>Azure Dev Dark - 2018H2</vt:lpstr>
      <vt:lpstr>1_Azure Dev Light - 2018H2</vt:lpstr>
      <vt:lpstr>3_9-51052_Microsoft_Ready_Template_Light</vt:lpstr>
      <vt:lpstr>Office Theme</vt:lpstr>
      <vt:lpstr>2_Dynamics 365</vt:lpstr>
      <vt:lpstr>Analytics Surge</vt:lpstr>
      <vt:lpstr>1_Office Theme</vt:lpstr>
      <vt:lpstr>Azure Global</vt:lpstr>
      <vt:lpstr>1_Analytics Surge</vt:lpstr>
      <vt:lpstr>2_Analytics Surge</vt:lpstr>
      <vt:lpstr>1_WHITE TEMPLATE</vt:lpstr>
      <vt:lpstr>CorelDRAW</vt:lpstr>
      <vt:lpstr>Migrating SQL Server to Azure</vt:lpstr>
      <vt:lpstr>Agenda</vt:lpstr>
      <vt:lpstr>Database migration process overview</vt:lpstr>
      <vt:lpstr>Microsoft Cloud Adoption Framework for Azure</vt:lpstr>
      <vt:lpstr>Discovery phase</vt:lpstr>
      <vt:lpstr>Agenda</vt:lpstr>
      <vt:lpstr>PowerPoint Presentation</vt:lpstr>
      <vt:lpstr>PowerPoint Presentation</vt:lpstr>
      <vt:lpstr>TeamSystem: Italian ERP leader</vt:lpstr>
      <vt:lpstr>PowerPoint Presentation</vt:lpstr>
      <vt:lpstr>PowerPoint Presentation</vt:lpstr>
      <vt:lpstr>PowerPoint Presentation</vt:lpstr>
      <vt:lpstr>PowerPoint Presentation</vt:lpstr>
      <vt:lpstr>Azure SQL Database Elastic Pools</vt:lpstr>
      <vt:lpstr>Paychex: Business Critical app with Explosive Growth</vt:lpstr>
      <vt:lpstr>VLDB: Hyperscale for High performance scaling</vt:lpstr>
      <vt:lpstr>Azure SQL Database Managed Instance</vt:lpstr>
      <vt:lpstr>H&amp;R Block: Tax Preparation Service</vt:lpstr>
      <vt:lpstr>DEMO – Setup Test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Common Migration Tools</vt:lpstr>
      <vt:lpstr>DEMO</vt:lpstr>
      <vt:lpstr>Database Compatibility</vt:lpstr>
      <vt:lpstr>Azure Database Migration Service</vt:lpstr>
      <vt:lpstr>DMA – Database Migration Assistant </vt:lpstr>
      <vt:lpstr>Common Migration Tools</vt:lpstr>
      <vt:lpstr>Common Migration Tools</vt:lpstr>
      <vt:lpstr>Common Migration Tools</vt:lpstr>
      <vt:lpstr>Common Migration Tools</vt:lpstr>
      <vt:lpstr>Common Migration Tools</vt:lpstr>
      <vt:lpstr>Agenda</vt:lpstr>
      <vt:lpstr>PowerPoint Presentation</vt:lpstr>
      <vt:lpstr>Active Geo Replication for Azure SQL Database</vt:lpstr>
      <vt:lpstr>Auto Failover Groups</vt:lpstr>
      <vt:lpstr>Geo Replication vs Auto Failover Groups</vt:lpstr>
      <vt:lpstr>Point-in-time restore</vt:lpstr>
      <vt:lpstr>Long-term data retention</vt:lpstr>
      <vt:lpstr>Geo-restore protects from disaster</vt:lpstr>
      <vt:lpstr>BCDR features and deployment options</vt:lpstr>
      <vt:lpstr>Backup Cost Management</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&lt;your session title&gt;</dc:title>
  <dc:creator/>
  <cp:lastModifiedBy/>
  <cp:revision>4</cp:revision>
  <dcterms:created xsi:type="dcterms:W3CDTF">2020-04-27T05:51:07Z</dcterms:created>
  <dcterms:modified xsi:type="dcterms:W3CDTF">2021-02-19T20:34:28Z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0x010100C91F66E9E7482D4DB41C4D7D4EDB219B</vt:lpwstr>
  </property>
</Properties>
</file>